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Lst>
  <p:notesMasterIdLst>
    <p:notesMasterId r:id="rId40"/>
  </p:notesMasterIdLst>
  <p:handoutMasterIdLst>
    <p:handoutMasterId r:id="rId41"/>
  </p:handoutMasterIdLst>
  <p:sldIdLst>
    <p:sldId id="257" r:id="rId2"/>
    <p:sldId id="294" r:id="rId3"/>
    <p:sldId id="295" r:id="rId4"/>
    <p:sldId id="282" r:id="rId5"/>
    <p:sldId id="283" r:id="rId6"/>
    <p:sldId id="284" r:id="rId7"/>
    <p:sldId id="285" r:id="rId8"/>
    <p:sldId id="286" r:id="rId9"/>
    <p:sldId id="288" r:id="rId10"/>
    <p:sldId id="301" r:id="rId11"/>
    <p:sldId id="290" r:id="rId12"/>
    <p:sldId id="291" r:id="rId13"/>
    <p:sldId id="268" r:id="rId14"/>
    <p:sldId id="292" r:id="rId15"/>
    <p:sldId id="266" r:id="rId16"/>
    <p:sldId id="293" r:id="rId17"/>
    <p:sldId id="272" r:id="rId18"/>
    <p:sldId id="273" r:id="rId19"/>
    <p:sldId id="278" r:id="rId20"/>
    <p:sldId id="280" r:id="rId21"/>
    <p:sldId id="279" r:id="rId22"/>
    <p:sldId id="271" r:id="rId23"/>
    <p:sldId id="269" r:id="rId24"/>
    <p:sldId id="270" r:id="rId25"/>
    <p:sldId id="277" r:id="rId26"/>
    <p:sldId id="297" r:id="rId27"/>
    <p:sldId id="300" r:id="rId28"/>
    <p:sldId id="302" r:id="rId29"/>
    <p:sldId id="303" r:id="rId30"/>
    <p:sldId id="306" r:id="rId31"/>
    <p:sldId id="307" r:id="rId32"/>
    <p:sldId id="308" r:id="rId33"/>
    <p:sldId id="298" r:id="rId34"/>
    <p:sldId id="304" r:id="rId35"/>
    <p:sldId id="305" r:id="rId36"/>
    <p:sldId id="299" r:id="rId37"/>
    <p:sldId id="264" r:id="rId38"/>
    <p:sldId id="281"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82664" autoAdjust="0"/>
  </p:normalViewPr>
  <p:slideViewPr>
    <p:cSldViewPr>
      <p:cViewPr varScale="1">
        <p:scale>
          <a:sx n="61" d="100"/>
          <a:sy n="61" d="100"/>
        </p:scale>
        <p:origin x="756" y="78"/>
      </p:cViewPr>
      <p:guideLst>
        <p:guide orient="horz" pos="2160"/>
        <p:guide pos="2880"/>
      </p:guideLst>
    </p:cSldViewPr>
  </p:slideViewPr>
  <p:notesTextViewPr>
    <p:cViewPr>
      <p:scale>
        <a:sx n="100" d="100"/>
        <a:sy n="100" d="100"/>
      </p:scale>
      <p:origin x="0" y="0"/>
    </p:cViewPr>
  </p:notesTextViewPr>
  <p:notesViewPr>
    <p:cSldViewPr>
      <p:cViewPr varScale="1">
        <p:scale>
          <a:sx n="101" d="100"/>
          <a:sy n="101" d="100"/>
        </p:scale>
        <p:origin x="17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0A1B343C-799F-4979-A51A-8D2DBBD7CC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BE"/>
          </a:p>
        </p:txBody>
      </p:sp>
      <p:sp>
        <p:nvSpPr>
          <p:cNvPr id="3" name="Tijdelijke aanduiding voor datum 2">
            <a:extLst>
              <a:ext uri="{FF2B5EF4-FFF2-40B4-BE49-F238E27FC236}">
                <a16:creationId xmlns:a16="http://schemas.microsoft.com/office/drawing/2014/main" xmlns="" id="{1056D3DB-37E8-46F7-9C5F-2CF0745DC6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FB03751-149C-4DE7-B3A0-0554685495D9}" type="datetimeFigureOut">
              <a:rPr lang="nl-BE"/>
              <a:pPr>
                <a:defRPr/>
              </a:pPr>
              <a:t>27/04/2018</a:t>
            </a:fld>
            <a:endParaRPr lang="nl-BE"/>
          </a:p>
        </p:txBody>
      </p:sp>
      <p:sp>
        <p:nvSpPr>
          <p:cNvPr id="4" name="Tijdelijke aanduiding voor voettekst 3">
            <a:extLst>
              <a:ext uri="{FF2B5EF4-FFF2-40B4-BE49-F238E27FC236}">
                <a16:creationId xmlns:a16="http://schemas.microsoft.com/office/drawing/2014/main" xmlns="" id="{B75D0692-37AC-4EC2-A6F7-34AD31AD25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BE"/>
          </a:p>
        </p:txBody>
      </p:sp>
      <p:sp>
        <p:nvSpPr>
          <p:cNvPr id="5" name="Tijdelijke aanduiding voor dianummer 4">
            <a:extLst>
              <a:ext uri="{FF2B5EF4-FFF2-40B4-BE49-F238E27FC236}">
                <a16:creationId xmlns:a16="http://schemas.microsoft.com/office/drawing/2014/main" xmlns="" id="{B6AFB52D-9109-4352-9E0F-081605581BE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8ABC8FB-775D-4E61-9D53-63C1B990EC04}" type="slidenum">
              <a:rPr lang="nl-BE" altLang="nl-BE"/>
              <a:pPr>
                <a:defRPr/>
              </a:pPr>
              <a:t>‹Nº›</a:t>
            </a:fld>
            <a:endParaRPr lang="nl-BE" altLang="nl-BE"/>
          </a:p>
        </p:txBody>
      </p:sp>
    </p:spTree>
    <p:extLst>
      <p:ext uri="{BB962C8B-B14F-4D97-AF65-F5344CB8AC3E}">
        <p14:creationId xmlns:p14="http://schemas.microsoft.com/office/powerpoint/2010/main" val="4179555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558C113E-C96B-4CED-AF10-73FE6554D18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xmlns="" id="{4BE02971-7939-4174-B391-8BA0E220D79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3E56505-2731-409C-9C57-D5523422D680}" type="datetimeFigureOut">
              <a:rPr lang="nl-NL"/>
              <a:pPr>
                <a:defRPr/>
              </a:pPr>
              <a:t>27-4-2018</a:t>
            </a:fld>
            <a:endParaRPr lang="nl-NL"/>
          </a:p>
        </p:txBody>
      </p:sp>
      <p:sp>
        <p:nvSpPr>
          <p:cNvPr id="4" name="Tijdelijke aanduiding voor dia-afbeelding 3">
            <a:extLst>
              <a:ext uri="{FF2B5EF4-FFF2-40B4-BE49-F238E27FC236}">
                <a16:creationId xmlns:a16="http://schemas.microsoft.com/office/drawing/2014/main" xmlns="" id="{E9E34AF1-66EE-4878-A48F-AE5D27624FE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xmlns="" id="{88BB19D8-D7F2-4EEE-ACB4-EADCD9B23CF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xmlns="" id="{1AFD5B3F-AB5C-43D6-9791-36D38250171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xmlns="" id="{1CA82A28-FFDB-46D4-A3F6-167DF7F2E7E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4DDFCAE-4EDB-4D95-8883-F141F5A892D0}" type="slidenum">
              <a:rPr lang="nl-NL" altLang="nl-BE"/>
              <a:pPr>
                <a:defRPr/>
              </a:pPr>
              <a:t>‹Nº›</a:t>
            </a:fld>
            <a:endParaRPr lang="nl-NL" altLang="nl-BE"/>
          </a:p>
        </p:txBody>
      </p:sp>
    </p:spTree>
    <p:extLst>
      <p:ext uri="{BB962C8B-B14F-4D97-AF65-F5344CB8AC3E}">
        <p14:creationId xmlns:p14="http://schemas.microsoft.com/office/powerpoint/2010/main" val="553110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
        <p:nvSpPr>
          <p:cNvPr id="81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A5E12-2982-487B-A372-50C6B462EE06}" type="slidenum">
              <a:rPr lang="nl-NL" altLang="nl-BE" smtClean="0"/>
              <a:pPr>
                <a:spcBef>
                  <a:spcPct val="0"/>
                </a:spcBef>
              </a:pPr>
              <a:t>1</a:t>
            </a:fld>
            <a:endParaRPr lang="nl-NL" altLang="nl-BE" smtClean="0"/>
          </a:p>
        </p:txBody>
      </p:sp>
    </p:spTree>
    <p:extLst>
      <p:ext uri="{BB962C8B-B14F-4D97-AF65-F5344CB8AC3E}">
        <p14:creationId xmlns:p14="http://schemas.microsoft.com/office/powerpoint/2010/main" val="91352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EQF and ECVET</a:t>
            </a:r>
            <a:r>
              <a:rPr lang="en-GB" baseline="0" dirty="0" smtClean="0"/>
              <a:t> are part of a integrated set of instruments recommended by the EU. In my experience it’s best to use *all* of the tools from this toolkit, and not just pick 1 or 2 and ignore the rest. </a:t>
            </a:r>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10</a:t>
            </a:fld>
            <a:endParaRPr lang="nl-NL" altLang="nl-BE"/>
          </a:p>
        </p:txBody>
      </p:sp>
    </p:spTree>
    <p:extLst>
      <p:ext uri="{BB962C8B-B14F-4D97-AF65-F5344CB8AC3E}">
        <p14:creationId xmlns:p14="http://schemas.microsoft.com/office/powerpoint/2010/main" val="105703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pPr>
              <a:defRPr/>
            </a:pPr>
            <a:fld id="{A26FEA9D-4D40-4F42-B402-C06FCE78F9EF}" type="slidenum">
              <a:rPr lang="en-US" smtClean="0"/>
              <a:pPr>
                <a:defRPr/>
              </a:pPr>
              <a:t>11</a:t>
            </a:fld>
            <a:endParaRPr lang="en-US" dirty="0"/>
          </a:p>
        </p:txBody>
      </p:sp>
      <p:sp>
        <p:nvSpPr>
          <p:cNvPr id="5" name="Notes Placeholder 2"/>
          <p:cNvSpPr>
            <a:spLocks noGrp="1"/>
          </p:cNvSpPr>
          <p:nvPr>
            <p:ph type="body" idx="3"/>
          </p:nvPr>
        </p:nvSpPr>
        <p:spPr>
          <a:xfrm>
            <a:off x="744195" y="4373358"/>
            <a:ext cx="5645690" cy="4114800"/>
          </a:xfrm>
        </p:spPr>
        <p:txBody>
          <a:bodyPr>
            <a:normAutofit/>
          </a:bodyPr>
          <a:lstStyle/>
          <a:p>
            <a:pPr marL="628650" indent="-457200" eaLnBrk="1" hangingPunct="1"/>
            <a:r>
              <a:rPr lang="en-GB" altLang="nl-BE" sz="1200" dirty="0" smtClean="0"/>
              <a:t>Aim: to strengthen human capital, employability and competitiveness.</a:t>
            </a:r>
          </a:p>
          <a:p>
            <a:pPr marL="628650" indent="-457200" eaLnBrk="1" hangingPunct="1"/>
            <a:r>
              <a:rPr lang="en-GB" b="0" dirty="0" smtClean="0">
                <a:solidFill>
                  <a:srgbClr val="0070C0"/>
                </a:solidFill>
                <a:latin typeface="Arial" panose="020B0604020202020204" pitchFamily="34" charset="0"/>
                <a:cs typeface="Arial" panose="020B0604020202020204" pitchFamily="34" charset="0"/>
              </a:rPr>
              <a:t>67 million jobs in Europe are below level 3</a:t>
            </a:r>
          </a:p>
          <a:p>
            <a:pPr marL="628650" indent="-457200" eaLnBrk="1" hangingPunct="1"/>
            <a:r>
              <a:rPr lang="en-GB" b="0" dirty="0" smtClean="0">
                <a:solidFill>
                  <a:srgbClr val="0070C0"/>
                </a:solidFill>
                <a:latin typeface="Arial" panose="020B0604020202020204" pitchFamily="34" charset="0"/>
                <a:cs typeface="Arial" panose="020B0604020202020204" pitchFamily="34" charset="0"/>
              </a:rPr>
              <a:t>17 million jobs are in danger!</a:t>
            </a:r>
          </a:p>
          <a:p>
            <a:pPr marL="628650" indent="-457200" eaLnBrk="1" hangingPunct="1"/>
            <a:endParaRPr lang="en-GB" altLang="nl-BE" sz="1200" dirty="0" smtClean="0"/>
          </a:p>
          <a:p>
            <a:pPr marL="628650" indent="-457200" eaLnBrk="1" hangingPunct="1"/>
            <a:endParaRPr lang="en-GB" altLang="nl-BE" sz="1200" dirty="0" smtClean="0"/>
          </a:p>
          <a:p>
            <a:pPr marL="628650" indent="-457200" eaLnBrk="1" hangingPunct="1"/>
            <a:endParaRPr lang="en-GB" altLang="nl-BE" sz="1200" dirty="0" smtClean="0"/>
          </a:p>
        </p:txBody>
      </p:sp>
    </p:spTree>
    <p:extLst>
      <p:ext uri="{BB962C8B-B14F-4D97-AF65-F5344CB8AC3E}">
        <p14:creationId xmlns:p14="http://schemas.microsoft.com/office/powerpoint/2010/main" val="233311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pPr>
              <a:defRPr/>
            </a:pPr>
            <a:fld id="{A26FEA9D-4D40-4F42-B402-C06FCE78F9EF}" type="slidenum">
              <a:rPr lang="en-US" smtClean="0"/>
              <a:pPr>
                <a:defRPr/>
              </a:pPr>
              <a:t>12</a:t>
            </a:fld>
            <a:endParaRPr lang="en-US" dirty="0"/>
          </a:p>
        </p:txBody>
      </p:sp>
      <p:sp>
        <p:nvSpPr>
          <p:cNvPr id="5" name="Notes Placeholder 2"/>
          <p:cNvSpPr>
            <a:spLocks noGrp="1"/>
          </p:cNvSpPr>
          <p:nvPr>
            <p:ph type="body" idx="3"/>
          </p:nvPr>
        </p:nvSpPr>
        <p:spPr>
          <a:xfrm>
            <a:off x="744195" y="4373358"/>
            <a:ext cx="5645690" cy="411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smtClean="0">
                <a:solidFill>
                  <a:schemeClr val="tx1"/>
                </a:solidFill>
              </a:rPr>
              <a:t>Does</a:t>
            </a:r>
            <a:r>
              <a:rPr lang="en-GB" sz="1400" baseline="0" dirty="0" smtClean="0">
                <a:solidFill>
                  <a:schemeClr val="tx1"/>
                </a:solidFill>
              </a:rPr>
              <a:t> Europe needs a</a:t>
            </a:r>
            <a:r>
              <a:rPr lang="en-GB" sz="1400" dirty="0" smtClean="0">
                <a:solidFill>
                  <a:schemeClr val="tx1"/>
                </a:solidFill>
              </a:rPr>
              <a:t> </a:t>
            </a:r>
            <a:r>
              <a:rPr lang="en-GB" sz="1400" dirty="0">
                <a:solidFill>
                  <a:schemeClr val="tx1"/>
                </a:solidFill>
              </a:rPr>
              <a:t>New Skills </a:t>
            </a:r>
            <a:r>
              <a:rPr lang="en-GB" sz="1400" dirty="0" smtClean="0">
                <a:solidFill>
                  <a:schemeClr val="tx1"/>
                </a:solidFill>
              </a:rPr>
              <a:t>Agenda? Yes, because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dirty="0" err="1" smtClean="0">
                <a:solidFill>
                  <a:schemeClr val="tx1"/>
                </a:solidFill>
              </a:rPr>
              <a:t>Youth</a:t>
            </a:r>
            <a:r>
              <a:rPr lang="nl-NL" sz="1400" dirty="0" smtClean="0">
                <a:solidFill>
                  <a:schemeClr val="tx1"/>
                </a:solidFill>
              </a:rPr>
              <a:t> </a:t>
            </a:r>
            <a:r>
              <a:rPr lang="nl-NL" sz="1400" dirty="0" err="1" smtClean="0">
                <a:solidFill>
                  <a:schemeClr val="tx1"/>
                </a:solidFill>
              </a:rPr>
              <a:t>unemployment</a:t>
            </a:r>
            <a:r>
              <a:rPr lang="nl-NL" sz="1400" dirty="0" smtClean="0">
                <a:solidFill>
                  <a:schemeClr val="tx1"/>
                </a:solidFill>
              </a:rPr>
              <a:t> is </a:t>
            </a:r>
            <a:r>
              <a:rPr lang="nl-NL" sz="1400" dirty="0" err="1" smtClean="0">
                <a:solidFill>
                  <a:schemeClr val="tx1"/>
                </a:solidFill>
              </a:rPr>
              <a:t>still</a:t>
            </a:r>
            <a:r>
              <a:rPr lang="nl-NL" sz="1400" dirty="0" smtClean="0">
                <a:solidFill>
                  <a:schemeClr val="tx1"/>
                </a:solidFill>
              </a:rPr>
              <a:t> </a:t>
            </a:r>
            <a:r>
              <a:rPr lang="nl-NL" sz="1400" dirty="0" err="1" smtClean="0">
                <a:solidFill>
                  <a:schemeClr val="tx1"/>
                </a:solidFill>
              </a:rPr>
              <a:t>very</a:t>
            </a:r>
            <a:r>
              <a:rPr lang="nl-NL" sz="1400" dirty="0" smtClean="0">
                <a:solidFill>
                  <a:schemeClr val="tx1"/>
                </a:solidFill>
              </a:rPr>
              <a:t> high</a:t>
            </a:r>
            <a:r>
              <a:rPr lang="nl-NL" sz="1400" baseline="0" dirty="0" smtClean="0">
                <a:solidFill>
                  <a:schemeClr val="tx1"/>
                </a:solidFill>
              </a:rPr>
              <a:t> </a:t>
            </a:r>
            <a:r>
              <a:rPr lang="nl-NL" sz="1400" dirty="0" smtClean="0">
                <a:solidFill>
                  <a:schemeClr val="tx1"/>
                </a:solidFill>
              </a:rPr>
              <a:t>in </a:t>
            </a:r>
            <a:r>
              <a:rPr lang="nl-NL" sz="1400" dirty="0" err="1" smtClean="0">
                <a:solidFill>
                  <a:schemeClr val="tx1"/>
                </a:solidFill>
              </a:rPr>
              <a:t>the</a:t>
            </a:r>
            <a:r>
              <a:rPr lang="nl-NL" sz="1400" dirty="0" smtClean="0">
                <a:solidFill>
                  <a:schemeClr val="tx1"/>
                </a:solidFill>
              </a:rPr>
              <a:t> </a:t>
            </a:r>
            <a:r>
              <a:rPr lang="nl-NL" sz="1400" dirty="0">
                <a:solidFill>
                  <a:schemeClr val="tx1"/>
                </a:solidFill>
              </a:rPr>
              <a:t>EU </a:t>
            </a:r>
            <a:r>
              <a:rPr lang="nl-NL" sz="1400" dirty="0" smtClean="0">
                <a:solidFill>
                  <a:schemeClr val="tx1"/>
                </a:solidFill>
              </a:rPr>
              <a:t>(over </a:t>
            </a:r>
            <a:r>
              <a:rPr lang="nl-NL" sz="1400" dirty="0">
                <a:solidFill>
                  <a:schemeClr val="tx1"/>
                </a:solidFill>
              </a:rPr>
              <a:t>40% in </a:t>
            </a:r>
            <a:r>
              <a:rPr lang="nl-NL" sz="1400" dirty="0" err="1" smtClean="0">
                <a:solidFill>
                  <a:schemeClr val="tx1"/>
                </a:solidFill>
              </a:rPr>
              <a:t>some</a:t>
            </a:r>
            <a:r>
              <a:rPr lang="nl-NL" sz="1400" dirty="0" smtClean="0">
                <a:solidFill>
                  <a:schemeClr val="tx1"/>
                </a:solidFill>
              </a:rPr>
              <a:t> </a:t>
            </a:r>
            <a:r>
              <a:rPr lang="nl-NL" sz="1400" dirty="0" err="1" smtClean="0">
                <a:solidFill>
                  <a:schemeClr val="tx1"/>
                </a:solidFill>
              </a:rPr>
              <a:t>countries</a:t>
            </a:r>
            <a:r>
              <a:rPr lang="nl-NL" sz="1400" dirty="0" smtClean="0">
                <a:solidFill>
                  <a:schemeClr val="tx1"/>
                </a:solidFill>
              </a:rPr>
              <a:t>) </a:t>
            </a:r>
            <a:endParaRPr lang="nl-NL" sz="14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dirty="0" smtClean="0">
                <a:solidFill>
                  <a:schemeClr val="tx1"/>
                </a:solidFill>
              </a:rPr>
              <a:t>In</a:t>
            </a:r>
            <a:r>
              <a:rPr lang="nl-NL" sz="1400" baseline="0" dirty="0" smtClean="0">
                <a:solidFill>
                  <a:schemeClr val="tx1"/>
                </a:solidFill>
              </a:rPr>
              <a:t> Europe</a:t>
            </a:r>
            <a:r>
              <a:rPr lang="nl-NL" sz="1400" i="1" dirty="0" smtClean="0">
                <a:solidFill>
                  <a:schemeClr val="tx1"/>
                </a:solidFill>
              </a:rPr>
              <a:t> &gt;4.2 </a:t>
            </a:r>
            <a:r>
              <a:rPr lang="nl-NL" sz="1400" i="1" dirty="0" err="1" smtClean="0">
                <a:solidFill>
                  <a:schemeClr val="tx1"/>
                </a:solidFill>
              </a:rPr>
              <a:t>million</a:t>
            </a:r>
            <a:r>
              <a:rPr lang="nl-NL" sz="1400" i="1" dirty="0" smtClean="0">
                <a:solidFill>
                  <a:schemeClr val="tx1"/>
                </a:solidFill>
              </a:rPr>
              <a:t> </a:t>
            </a:r>
            <a:r>
              <a:rPr lang="nl-NL" sz="1400" i="1" dirty="0" err="1" smtClean="0">
                <a:solidFill>
                  <a:schemeClr val="tx1"/>
                </a:solidFill>
              </a:rPr>
              <a:t>people</a:t>
            </a:r>
            <a:r>
              <a:rPr lang="nl-NL" sz="1400" i="1" dirty="0" smtClean="0">
                <a:solidFill>
                  <a:schemeClr val="tx1"/>
                </a:solidFill>
              </a:rPr>
              <a:t> of &lt;</a:t>
            </a:r>
            <a:r>
              <a:rPr lang="nl-NL" sz="1400" i="1" dirty="0">
                <a:solidFill>
                  <a:schemeClr val="tx1"/>
                </a:solidFill>
              </a:rPr>
              <a:t>24 </a:t>
            </a:r>
            <a:r>
              <a:rPr lang="nl-NL" sz="1400" i="1" dirty="0" err="1" smtClean="0">
                <a:solidFill>
                  <a:schemeClr val="tx1"/>
                </a:solidFill>
              </a:rPr>
              <a:t>years</a:t>
            </a:r>
            <a:r>
              <a:rPr lang="nl-NL" sz="1400" i="1" baseline="0" dirty="0" smtClean="0">
                <a:solidFill>
                  <a:schemeClr val="tx1"/>
                </a:solidFill>
              </a:rPr>
              <a:t> </a:t>
            </a:r>
            <a:r>
              <a:rPr lang="nl-NL" sz="1400" i="0" baseline="0" dirty="0" smtClean="0">
                <a:solidFill>
                  <a:schemeClr val="tx1"/>
                </a:solidFill>
              </a:rPr>
              <a:t>are without a job. </a:t>
            </a:r>
            <a:r>
              <a:rPr lang="nl-NL" sz="1400" i="0" dirty="0" smtClean="0">
                <a:solidFill>
                  <a:schemeClr val="tx1"/>
                </a:solidFill>
              </a:rPr>
              <a:t>(as of </a:t>
            </a:r>
            <a:r>
              <a:rPr lang="nl-NL" sz="1400" dirty="0" smtClean="0">
                <a:solidFill>
                  <a:schemeClr val="tx1"/>
                </a:solidFill>
              </a:rPr>
              <a:t>August</a:t>
            </a:r>
            <a:r>
              <a:rPr lang="nl-NL" sz="1400" baseline="0" dirty="0" smtClean="0">
                <a:solidFill>
                  <a:schemeClr val="tx1"/>
                </a:solidFill>
              </a:rPr>
              <a:t> </a:t>
            </a:r>
            <a:r>
              <a:rPr lang="nl-NL" sz="1400" baseline="0" dirty="0">
                <a:solidFill>
                  <a:schemeClr val="tx1"/>
                </a:solidFill>
              </a:rPr>
              <a:t>2016</a:t>
            </a:r>
            <a:r>
              <a:rPr lang="nl-NL" sz="1400" baseline="0" dirty="0" smtClean="0">
                <a:solidFill>
                  <a:schemeClr val="tx1"/>
                </a:solidFill>
              </a:rPr>
              <a:t>)</a:t>
            </a:r>
            <a:r>
              <a:rPr lang="nl-NL" sz="1400" dirty="0" smtClean="0">
                <a:solidFill>
                  <a:schemeClr val="tx1"/>
                </a:solidFill>
              </a:rPr>
              <a:t>.</a:t>
            </a:r>
            <a:r>
              <a:rPr lang="nl-NL" sz="1400" baseline="0" dirty="0" smtClean="0">
                <a:solidFill>
                  <a:schemeClr val="tx1"/>
                </a:solidFill>
              </a:rPr>
              <a:t> </a:t>
            </a:r>
            <a:r>
              <a:rPr lang="nl-NL" sz="1400" dirty="0" smtClean="0">
                <a:solidFill>
                  <a:schemeClr val="tx1"/>
                </a:solidFill>
              </a:rPr>
              <a:t>Long-term </a:t>
            </a:r>
            <a:r>
              <a:rPr lang="nl-NL" sz="1400" dirty="0" err="1" smtClean="0">
                <a:solidFill>
                  <a:schemeClr val="tx1"/>
                </a:solidFill>
              </a:rPr>
              <a:t>youth</a:t>
            </a:r>
            <a:r>
              <a:rPr lang="nl-NL" sz="1400" dirty="0" smtClean="0">
                <a:solidFill>
                  <a:schemeClr val="tx1"/>
                </a:solidFill>
              </a:rPr>
              <a:t> </a:t>
            </a:r>
            <a:r>
              <a:rPr lang="nl-NL" sz="1400" dirty="0" err="1" smtClean="0">
                <a:solidFill>
                  <a:schemeClr val="tx1"/>
                </a:solidFill>
              </a:rPr>
              <a:t>unemployment</a:t>
            </a:r>
            <a:r>
              <a:rPr lang="nl-NL" sz="1400" dirty="0" smtClean="0">
                <a:solidFill>
                  <a:schemeClr val="tx1"/>
                </a:solidFill>
              </a:rPr>
              <a:t> </a:t>
            </a:r>
            <a:r>
              <a:rPr lang="nl-NL" sz="1400" dirty="0" err="1" smtClean="0">
                <a:solidFill>
                  <a:schemeClr val="tx1"/>
                </a:solidFill>
              </a:rPr>
              <a:t>rates</a:t>
            </a:r>
            <a:r>
              <a:rPr lang="nl-NL" sz="1400" baseline="0" dirty="0" smtClean="0">
                <a:solidFill>
                  <a:schemeClr val="tx1"/>
                </a:solidFill>
              </a:rPr>
              <a:t> are </a:t>
            </a:r>
            <a:r>
              <a:rPr lang="nl-NL" sz="1400" baseline="0" dirty="0" err="1" smtClean="0">
                <a:solidFill>
                  <a:schemeClr val="tx1"/>
                </a:solidFill>
              </a:rPr>
              <a:t>still</a:t>
            </a:r>
            <a:r>
              <a:rPr lang="nl-NL" sz="1400" baseline="0" dirty="0" smtClean="0">
                <a:solidFill>
                  <a:schemeClr val="tx1"/>
                </a:solidFill>
              </a:rPr>
              <a:t> </a:t>
            </a:r>
            <a:r>
              <a:rPr lang="nl-NL" sz="1400" baseline="0" dirty="0" err="1" smtClean="0">
                <a:solidFill>
                  <a:schemeClr val="tx1"/>
                </a:solidFill>
              </a:rPr>
              <a:t>the</a:t>
            </a:r>
            <a:r>
              <a:rPr lang="nl-NL" sz="1400" baseline="0" dirty="0" smtClean="0">
                <a:solidFill>
                  <a:schemeClr val="tx1"/>
                </a:solidFill>
              </a:rPr>
              <a:t> </a:t>
            </a:r>
            <a:r>
              <a:rPr lang="nl-NL" sz="1400" baseline="0" dirty="0" err="1" smtClean="0">
                <a:solidFill>
                  <a:schemeClr val="tx1"/>
                </a:solidFill>
              </a:rPr>
              <a:t>highest</a:t>
            </a:r>
            <a:r>
              <a:rPr lang="nl-NL" sz="1400" baseline="0" dirty="0" smtClean="0">
                <a:solidFill>
                  <a:schemeClr val="tx1"/>
                </a:solidFill>
              </a:rPr>
              <a:t> in decades. </a:t>
            </a:r>
            <a:endParaRPr lang="nl-NL" sz="14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b="1" kern="1200" noProof="0" dirty="0">
                <a:solidFill>
                  <a:schemeClr val="tx1"/>
                </a:solidFill>
                <a:effectLst/>
                <a:latin typeface="+mn-lt"/>
                <a:ea typeface="+mn-ea"/>
                <a:cs typeface="+mn-cs"/>
              </a:rPr>
              <a:t>67 </a:t>
            </a:r>
            <a:r>
              <a:rPr lang="nl-NL" sz="1400" b="1" kern="1200" noProof="0" dirty="0" err="1" smtClean="0">
                <a:solidFill>
                  <a:schemeClr val="tx1"/>
                </a:solidFill>
                <a:effectLst/>
                <a:latin typeface="+mn-lt"/>
                <a:ea typeface="+mn-ea"/>
                <a:cs typeface="+mn-cs"/>
              </a:rPr>
              <a:t>million</a:t>
            </a:r>
            <a:r>
              <a:rPr lang="nl-NL" sz="1400" b="1" kern="1200" noProof="0" dirty="0" smtClean="0">
                <a:solidFill>
                  <a:schemeClr val="tx1"/>
                </a:solidFill>
                <a:effectLst/>
                <a:latin typeface="+mn-lt"/>
                <a:ea typeface="+mn-ea"/>
                <a:cs typeface="+mn-cs"/>
              </a:rPr>
              <a:t> jobs in Europe are on EQF level</a:t>
            </a:r>
            <a:r>
              <a:rPr lang="nl-NL" sz="1400" b="1" kern="1200" baseline="0" noProof="0" dirty="0" smtClean="0">
                <a:solidFill>
                  <a:schemeClr val="tx1"/>
                </a:solidFill>
                <a:effectLst/>
                <a:latin typeface="+mn-lt"/>
                <a:ea typeface="+mn-ea"/>
                <a:cs typeface="+mn-cs"/>
              </a:rPr>
              <a:t> </a:t>
            </a:r>
            <a:r>
              <a:rPr lang="nl-NL" sz="1400" b="1" kern="1200" noProof="0" dirty="0" smtClean="0">
                <a:solidFill>
                  <a:schemeClr val="tx1"/>
                </a:solidFill>
                <a:effectLst/>
                <a:latin typeface="+mn-lt"/>
                <a:ea typeface="+mn-ea"/>
                <a:cs typeface="+mn-cs"/>
              </a:rPr>
              <a:t>3, 2 </a:t>
            </a:r>
            <a:r>
              <a:rPr lang="nl-NL" sz="1400" b="1" kern="1200" noProof="0" dirty="0" err="1" smtClean="0">
                <a:solidFill>
                  <a:schemeClr val="tx1"/>
                </a:solidFill>
                <a:effectLst/>
                <a:latin typeface="+mn-lt"/>
                <a:ea typeface="+mn-ea"/>
                <a:cs typeface="+mn-cs"/>
              </a:rPr>
              <a:t>and</a:t>
            </a:r>
            <a:r>
              <a:rPr lang="nl-NL" sz="1400" b="1" kern="1200" noProof="0" dirty="0" smtClean="0">
                <a:solidFill>
                  <a:schemeClr val="tx1"/>
                </a:solidFill>
                <a:effectLst/>
                <a:latin typeface="+mn-lt"/>
                <a:ea typeface="+mn-ea"/>
                <a:cs typeface="+mn-cs"/>
              </a:rPr>
              <a:t> 1. </a:t>
            </a:r>
            <a:r>
              <a:rPr lang="nl-NL" sz="1400" kern="1200" noProof="0" dirty="0" smtClean="0">
                <a:solidFill>
                  <a:schemeClr val="tx1"/>
                </a:solidFill>
                <a:effectLst/>
                <a:latin typeface="+mn-lt"/>
                <a:ea typeface="+mn-ea"/>
                <a:cs typeface="+mn-cs"/>
              </a:rPr>
              <a:t>17 </a:t>
            </a:r>
            <a:r>
              <a:rPr lang="nl-NL" sz="1400" kern="1200" noProof="0" dirty="0" err="1" smtClean="0">
                <a:solidFill>
                  <a:schemeClr val="tx1"/>
                </a:solidFill>
                <a:effectLst/>
                <a:latin typeface="+mn-lt"/>
                <a:ea typeface="+mn-ea"/>
                <a:cs typeface="+mn-cs"/>
              </a:rPr>
              <a:t>million</a:t>
            </a:r>
            <a:r>
              <a:rPr lang="nl-NL" sz="1400" kern="1200" noProof="0" dirty="0" smtClean="0">
                <a:solidFill>
                  <a:schemeClr val="tx1"/>
                </a:solidFill>
                <a:effectLst/>
                <a:latin typeface="+mn-lt"/>
                <a:ea typeface="+mn-ea"/>
                <a:cs typeface="+mn-cs"/>
              </a:rPr>
              <a:t> jobs are at risk.</a:t>
            </a:r>
            <a:r>
              <a:rPr lang="nl-NL" sz="1400" kern="1200" baseline="0" noProof="0" dirty="0" smtClean="0">
                <a:solidFill>
                  <a:schemeClr val="tx1"/>
                </a:solidFill>
                <a:effectLst/>
                <a:latin typeface="+mn-lt"/>
                <a:ea typeface="+mn-ea"/>
                <a:cs typeface="+mn-cs"/>
              </a:rPr>
              <a:t> These jobs </a:t>
            </a:r>
            <a:r>
              <a:rPr lang="nl-NL" sz="1400" kern="1200" baseline="0" noProof="0" dirty="0" err="1" smtClean="0">
                <a:solidFill>
                  <a:schemeClr val="tx1"/>
                </a:solidFill>
                <a:effectLst/>
                <a:latin typeface="+mn-lt"/>
                <a:ea typeface="+mn-ea"/>
                <a:cs typeface="+mn-cs"/>
              </a:rPr>
              <a:t>will</a:t>
            </a:r>
            <a:r>
              <a:rPr lang="nl-NL" sz="1400" kern="1200" baseline="0" noProof="0" dirty="0" smtClean="0">
                <a:solidFill>
                  <a:schemeClr val="tx1"/>
                </a:solidFill>
                <a:effectLst/>
                <a:latin typeface="+mn-lt"/>
                <a:ea typeface="+mn-ea"/>
                <a:cs typeface="+mn-cs"/>
              </a:rPr>
              <a:t> </a:t>
            </a:r>
            <a:r>
              <a:rPr lang="nl-NL" sz="1400" kern="1200" baseline="0" noProof="0" dirty="0" err="1" smtClean="0">
                <a:solidFill>
                  <a:schemeClr val="tx1"/>
                </a:solidFill>
                <a:effectLst/>
                <a:latin typeface="+mn-lt"/>
                <a:ea typeface="+mn-ea"/>
                <a:cs typeface="+mn-cs"/>
              </a:rPr>
              <a:t>dramatically</a:t>
            </a:r>
            <a:r>
              <a:rPr lang="nl-NL" sz="1400" kern="1200" baseline="0" noProof="0" dirty="0" smtClean="0">
                <a:solidFill>
                  <a:schemeClr val="tx1"/>
                </a:solidFill>
                <a:effectLst/>
                <a:latin typeface="+mn-lt"/>
                <a:ea typeface="+mn-ea"/>
                <a:cs typeface="+mn-cs"/>
              </a:rPr>
              <a:t> change, or even </a:t>
            </a:r>
            <a:r>
              <a:rPr lang="nl-NL" sz="1400" kern="1200" baseline="0" noProof="0" dirty="0" err="1" smtClean="0">
                <a:solidFill>
                  <a:schemeClr val="tx1"/>
                </a:solidFill>
                <a:effectLst/>
                <a:latin typeface="+mn-lt"/>
                <a:ea typeface="+mn-ea"/>
                <a:cs typeface="+mn-cs"/>
              </a:rPr>
              <a:t>disappear</a:t>
            </a:r>
            <a:r>
              <a:rPr lang="nl-NL" sz="1400" kern="1200" baseline="0" noProof="0" dirty="0" smtClean="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1" kern="1200" noProof="0" dirty="0" smtClean="0">
                <a:solidFill>
                  <a:schemeClr val="tx1"/>
                </a:solidFill>
                <a:effectLst/>
                <a:latin typeface="+mn-lt"/>
                <a:ea typeface="+mn-ea"/>
                <a:cs typeface="+mn-cs"/>
              </a:rPr>
              <a:t>At </a:t>
            </a:r>
            <a:r>
              <a:rPr lang="nl-NL" sz="1200" b="1" kern="1200" noProof="0" dirty="0" err="1" smtClean="0">
                <a:solidFill>
                  <a:schemeClr val="tx1"/>
                </a:solidFill>
                <a:effectLst/>
                <a:latin typeface="+mn-lt"/>
                <a:ea typeface="+mn-ea"/>
                <a:cs typeface="+mn-cs"/>
              </a:rPr>
              <a:t>the</a:t>
            </a:r>
            <a:r>
              <a:rPr lang="nl-NL" sz="1200" b="1" kern="1200" noProof="0" dirty="0" smtClean="0">
                <a:solidFill>
                  <a:schemeClr val="tx1"/>
                </a:solidFill>
                <a:effectLst/>
                <a:latin typeface="+mn-lt"/>
                <a:ea typeface="+mn-ea"/>
                <a:cs typeface="+mn-cs"/>
              </a:rPr>
              <a:t> </a:t>
            </a:r>
            <a:r>
              <a:rPr lang="nl-NL" sz="1200" b="1" kern="1200" noProof="0" dirty="0" err="1" smtClean="0">
                <a:solidFill>
                  <a:schemeClr val="tx1"/>
                </a:solidFill>
                <a:effectLst/>
                <a:latin typeface="+mn-lt"/>
                <a:ea typeface="+mn-ea"/>
                <a:cs typeface="+mn-cs"/>
              </a:rPr>
              <a:t>same</a:t>
            </a:r>
            <a:r>
              <a:rPr lang="nl-NL" sz="1200" b="1" kern="1200" noProof="0" dirty="0" smtClean="0">
                <a:solidFill>
                  <a:schemeClr val="tx1"/>
                </a:solidFill>
                <a:effectLst/>
                <a:latin typeface="+mn-lt"/>
                <a:ea typeface="+mn-ea"/>
                <a:cs typeface="+mn-cs"/>
              </a:rPr>
              <a:t> time, 40</a:t>
            </a:r>
            <a:r>
              <a:rPr lang="nl-NL" sz="1200" b="1" kern="1200" noProof="0" dirty="0">
                <a:solidFill>
                  <a:schemeClr val="tx1"/>
                </a:solidFill>
                <a:effectLst/>
                <a:latin typeface="+mn-lt"/>
                <a:ea typeface="+mn-ea"/>
                <a:cs typeface="+mn-cs"/>
              </a:rPr>
              <a:t>% </a:t>
            </a:r>
            <a:r>
              <a:rPr lang="nl-NL" sz="1200" b="1" kern="1200" noProof="0" dirty="0" smtClean="0">
                <a:solidFill>
                  <a:schemeClr val="tx1"/>
                </a:solidFill>
                <a:effectLst/>
                <a:latin typeface="+mn-lt"/>
                <a:ea typeface="+mn-ea"/>
                <a:cs typeface="+mn-cs"/>
              </a:rPr>
              <a:t>of </a:t>
            </a:r>
            <a:r>
              <a:rPr lang="nl-NL" sz="1200" b="1" kern="1200" noProof="0" dirty="0" err="1" smtClean="0">
                <a:solidFill>
                  <a:schemeClr val="tx1"/>
                </a:solidFill>
                <a:effectLst/>
                <a:latin typeface="+mn-lt"/>
                <a:ea typeface="+mn-ea"/>
                <a:cs typeface="+mn-cs"/>
              </a:rPr>
              <a:t>the</a:t>
            </a:r>
            <a:r>
              <a:rPr lang="nl-NL" sz="1200" b="1" kern="1200" noProof="0" dirty="0" smtClean="0">
                <a:solidFill>
                  <a:schemeClr val="tx1"/>
                </a:solidFill>
                <a:effectLst/>
                <a:latin typeface="+mn-lt"/>
                <a:ea typeface="+mn-ea"/>
                <a:cs typeface="+mn-cs"/>
              </a:rPr>
              <a:t> </a:t>
            </a:r>
            <a:r>
              <a:rPr lang="nl-NL" sz="1200" b="1" kern="1200" noProof="0" dirty="0" err="1" smtClean="0">
                <a:solidFill>
                  <a:schemeClr val="tx1"/>
                </a:solidFill>
                <a:effectLst/>
                <a:latin typeface="+mn-lt"/>
                <a:ea typeface="+mn-ea"/>
                <a:cs typeface="+mn-cs"/>
              </a:rPr>
              <a:t>employers</a:t>
            </a:r>
            <a:r>
              <a:rPr lang="nl-NL" sz="1200" b="1" kern="1200" baseline="0" noProof="0" dirty="0" smtClean="0">
                <a:solidFill>
                  <a:schemeClr val="tx1"/>
                </a:solidFill>
                <a:effectLst/>
                <a:latin typeface="+mn-lt"/>
                <a:ea typeface="+mn-ea"/>
                <a:cs typeface="+mn-cs"/>
              </a:rPr>
              <a:t> in Europe </a:t>
            </a:r>
            <a:r>
              <a:rPr lang="nl-NL" sz="1200" b="1" kern="1200" noProof="0" dirty="0" err="1" smtClean="0">
                <a:solidFill>
                  <a:schemeClr val="tx1"/>
                </a:solidFill>
                <a:effectLst/>
                <a:latin typeface="+mn-lt"/>
                <a:ea typeface="+mn-ea"/>
                <a:cs typeface="+mn-cs"/>
              </a:rPr>
              <a:t>can’t</a:t>
            </a:r>
            <a:r>
              <a:rPr lang="nl-NL" sz="1200" b="1" kern="1200" noProof="0" dirty="0" smtClean="0">
                <a:solidFill>
                  <a:schemeClr val="tx1"/>
                </a:solidFill>
                <a:effectLst/>
                <a:latin typeface="+mn-lt"/>
                <a:ea typeface="+mn-ea"/>
                <a:cs typeface="+mn-cs"/>
              </a:rPr>
              <a:t> </a:t>
            </a:r>
            <a:r>
              <a:rPr lang="nl-NL" sz="1200" b="1" kern="1200" noProof="0" dirty="0" err="1" smtClean="0">
                <a:solidFill>
                  <a:schemeClr val="tx1"/>
                </a:solidFill>
                <a:effectLst/>
                <a:latin typeface="+mn-lt"/>
                <a:ea typeface="+mn-ea"/>
                <a:cs typeface="+mn-cs"/>
              </a:rPr>
              <a:t>find</a:t>
            </a:r>
            <a:r>
              <a:rPr lang="nl-NL" sz="1200" b="1" kern="1200" baseline="0" noProof="0" dirty="0" smtClean="0">
                <a:solidFill>
                  <a:schemeClr val="tx1"/>
                </a:solidFill>
                <a:effectLst/>
                <a:latin typeface="+mn-lt"/>
                <a:ea typeface="+mn-ea"/>
                <a:cs typeface="+mn-cs"/>
              </a:rPr>
              <a:t> </a:t>
            </a:r>
            <a:r>
              <a:rPr lang="nl-NL" sz="1200" b="1" kern="1200" baseline="0" noProof="0" dirty="0" err="1" smtClean="0">
                <a:solidFill>
                  <a:schemeClr val="tx1"/>
                </a:solidFill>
                <a:effectLst/>
                <a:latin typeface="+mn-lt"/>
                <a:ea typeface="+mn-ea"/>
                <a:cs typeface="+mn-cs"/>
              </a:rPr>
              <a:t>workers</a:t>
            </a:r>
            <a:r>
              <a:rPr lang="nl-NL" sz="1200" b="1" kern="1200" baseline="0" noProof="0" dirty="0" smtClean="0">
                <a:solidFill>
                  <a:schemeClr val="tx1"/>
                </a:solidFill>
                <a:effectLst/>
                <a:latin typeface="+mn-lt"/>
                <a:ea typeface="+mn-ea"/>
                <a:cs typeface="+mn-cs"/>
              </a:rPr>
              <a:t> </a:t>
            </a:r>
            <a:r>
              <a:rPr lang="nl-NL" sz="1200" b="1" kern="1200" baseline="0" noProof="0" dirty="0" err="1" smtClean="0">
                <a:solidFill>
                  <a:schemeClr val="tx1"/>
                </a:solidFill>
                <a:effectLst/>
                <a:latin typeface="+mn-lt"/>
                <a:ea typeface="+mn-ea"/>
                <a:cs typeface="+mn-cs"/>
              </a:rPr>
              <a:t>with</a:t>
            </a:r>
            <a:r>
              <a:rPr lang="nl-NL" sz="1200" b="1" kern="1200" baseline="0" noProof="0" dirty="0" smtClean="0">
                <a:solidFill>
                  <a:schemeClr val="tx1"/>
                </a:solidFill>
                <a:effectLst/>
                <a:latin typeface="+mn-lt"/>
                <a:ea typeface="+mn-ea"/>
                <a:cs typeface="+mn-cs"/>
              </a:rPr>
              <a:t> </a:t>
            </a:r>
            <a:r>
              <a:rPr lang="nl-NL" sz="1200" b="1" kern="1200" baseline="0" noProof="0" dirty="0" err="1" smtClean="0">
                <a:solidFill>
                  <a:schemeClr val="tx1"/>
                </a:solidFill>
                <a:effectLst/>
                <a:latin typeface="+mn-lt"/>
                <a:ea typeface="+mn-ea"/>
                <a:cs typeface="+mn-cs"/>
              </a:rPr>
              <a:t>the</a:t>
            </a:r>
            <a:r>
              <a:rPr lang="nl-NL" sz="1200" b="1" kern="1200" baseline="0" noProof="0" dirty="0" smtClean="0">
                <a:solidFill>
                  <a:schemeClr val="tx1"/>
                </a:solidFill>
                <a:effectLst/>
                <a:latin typeface="+mn-lt"/>
                <a:ea typeface="+mn-ea"/>
                <a:cs typeface="+mn-cs"/>
              </a:rPr>
              <a:t> right skills.</a:t>
            </a:r>
            <a:endParaRPr lang="en-GB" sz="1400" dirty="0">
              <a:solidFill>
                <a:schemeClr val="tx1"/>
              </a:solidFill>
            </a:endParaRPr>
          </a:p>
        </p:txBody>
      </p:sp>
    </p:spTree>
    <p:extLst>
      <p:ext uri="{BB962C8B-B14F-4D97-AF65-F5344CB8AC3E}">
        <p14:creationId xmlns:p14="http://schemas.microsoft.com/office/powerpoint/2010/main" val="136089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With</a:t>
            </a:r>
            <a:r>
              <a:rPr lang="en-GB" baseline="0" dirty="0" smtClean="0"/>
              <a:t> the LOASA project, we focus most on priorities 1 and 2</a:t>
            </a:r>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13</a:t>
            </a:fld>
            <a:endParaRPr lang="nl-NL" altLang="nl-BE"/>
          </a:p>
        </p:txBody>
      </p:sp>
    </p:spTree>
    <p:extLst>
      <p:ext uri="{BB962C8B-B14F-4D97-AF65-F5344CB8AC3E}">
        <p14:creationId xmlns:p14="http://schemas.microsoft.com/office/powerpoint/2010/main" val="376617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New</a:t>
            </a:r>
            <a:r>
              <a:rPr lang="en-GB" baseline="0" dirty="0" smtClean="0"/>
              <a:t> Skills Agenda for Europe, launched in 2016, has adopted the language of the labour market. Rather than speaking about knowledge, skills and competences, it speaks about different kind of skills. Just as employers simply say the need skilled workers, and don’t differentiate between knowledge, skills and competences.</a:t>
            </a:r>
          </a:p>
          <a:p>
            <a:r>
              <a:rPr lang="en-GB" dirty="0" smtClean="0"/>
              <a:t>The</a:t>
            </a:r>
            <a:r>
              <a:rPr lang="en-GB" baseline="0" dirty="0" smtClean="0"/>
              <a:t> importance of the social-emotional skills (which more or less includes the 21</a:t>
            </a:r>
            <a:r>
              <a:rPr lang="en-GB" baseline="30000" dirty="0" smtClean="0"/>
              <a:t>st</a:t>
            </a:r>
            <a:r>
              <a:rPr lang="en-GB" baseline="0" dirty="0" smtClean="0"/>
              <a:t> century skills) has increased. We, educational institutions, need to adjust to it.</a:t>
            </a:r>
            <a:endParaRPr lang="en-GB" dirty="0"/>
          </a:p>
        </p:txBody>
      </p:sp>
      <p:sp>
        <p:nvSpPr>
          <p:cNvPr id="4" name="Slide Number Placeholder 3"/>
          <p:cNvSpPr>
            <a:spLocks noGrp="1"/>
          </p:cNvSpPr>
          <p:nvPr>
            <p:ph type="sldNum" sz="quarter" idx="10"/>
          </p:nvPr>
        </p:nvSpPr>
        <p:spPr/>
        <p:txBody>
          <a:bodyPr/>
          <a:lstStyle/>
          <a:p>
            <a:pPr>
              <a:defRPr/>
            </a:pPr>
            <a:fld id="{A26FEA9D-4D40-4F42-B402-C06FCE78F9EF}" type="slidenum">
              <a:rPr lang="en-US" smtClean="0"/>
              <a:pPr>
                <a:defRPr/>
              </a:pPr>
              <a:t>14</a:t>
            </a:fld>
            <a:endParaRPr lang="en-US" dirty="0"/>
          </a:p>
        </p:txBody>
      </p:sp>
    </p:spTree>
    <p:extLst>
      <p:ext uri="{BB962C8B-B14F-4D97-AF65-F5344CB8AC3E}">
        <p14:creationId xmlns:p14="http://schemas.microsoft.com/office/powerpoint/2010/main" val="286216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According to research by world economic forum,</a:t>
            </a:r>
            <a:r>
              <a:rPr lang="en-GB" baseline="0" dirty="0" smtClean="0"/>
              <a:t> </a:t>
            </a:r>
            <a:r>
              <a:rPr lang="en-GB" baseline="0" dirty="0" err="1" smtClean="0"/>
              <a:t>cedefop</a:t>
            </a:r>
            <a:r>
              <a:rPr lang="en-GB" baseline="0" dirty="0" smtClean="0"/>
              <a:t>, </a:t>
            </a:r>
            <a:r>
              <a:rPr lang="en-GB" baseline="0" dirty="0" err="1" smtClean="0"/>
              <a:t>etc</a:t>
            </a:r>
            <a:r>
              <a:rPr lang="en-GB" baseline="0" dirty="0" smtClean="0"/>
              <a:t> =&gt; see </a:t>
            </a:r>
            <a:r>
              <a:rPr lang="en-GB" baseline="0" dirty="0" err="1" smtClean="0"/>
              <a:t>loasa</a:t>
            </a:r>
            <a:r>
              <a:rPr lang="en-GB" baseline="0" dirty="0" smtClean="0"/>
              <a:t> website at http://www.loasa.eu for sources</a:t>
            </a:r>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15</a:t>
            </a:fld>
            <a:endParaRPr lang="nl-NL" altLang="nl-BE"/>
          </a:p>
        </p:txBody>
      </p:sp>
    </p:spTree>
    <p:extLst>
      <p:ext uri="{BB962C8B-B14F-4D97-AF65-F5344CB8AC3E}">
        <p14:creationId xmlns:p14="http://schemas.microsoft.com/office/powerpoint/2010/main" val="14348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Overall goal. </a:t>
            </a:r>
            <a:r>
              <a:rPr lang="nl-NL" dirty="0" err="1" smtClean="0"/>
              <a:t>Quite</a:t>
            </a:r>
            <a:r>
              <a:rPr lang="nl-NL" dirty="0" smtClean="0"/>
              <a:t> </a:t>
            </a:r>
            <a:r>
              <a:rPr lang="nl-NL" dirty="0" err="1" smtClean="0"/>
              <a:t>ambitious</a:t>
            </a:r>
            <a:r>
              <a:rPr lang="nl-NL" baseline="0" dirty="0" smtClean="0"/>
              <a:t> </a:t>
            </a:r>
            <a:r>
              <a:rPr lang="nl-NL" baseline="0" dirty="0" smtClean="0">
                <a:sym typeface="Wingdings" panose="05000000000000000000" pitchFamily="2" charset="2"/>
              </a:rPr>
              <a:t></a:t>
            </a:r>
            <a:endParaRPr lang="nl-NL"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16</a:t>
            </a:fld>
            <a:endParaRPr lang="nl-NL" altLang="nl-BE"/>
          </a:p>
        </p:txBody>
      </p:sp>
    </p:spTree>
    <p:extLst>
      <p:ext uri="{BB962C8B-B14F-4D97-AF65-F5344CB8AC3E}">
        <p14:creationId xmlns:p14="http://schemas.microsoft.com/office/powerpoint/2010/main" val="204018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nl-BE" dirty="0" smtClean="0"/>
              <a:t>Who are contributing to</a:t>
            </a:r>
            <a:r>
              <a:rPr lang="es-ES" altLang="nl-BE" baseline="0" dirty="0" smtClean="0"/>
              <a:t> the LOASA objective?</a:t>
            </a:r>
            <a:endParaRPr lang="es-ES" altLang="nl-BE" dirty="0" smtClean="0"/>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02BA25-5BF1-4BE2-983C-13466FAEDC46}" type="slidenum">
              <a:rPr lang="nl-NL" altLang="nl-BE" smtClean="0"/>
              <a:pPr>
                <a:spcBef>
                  <a:spcPct val="0"/>
                </a:spcBef>
              </a:pPr>
              <a:t>18</a:t>
            </a:fld>
            <a:endParaRPr lang="nl-NL" altLang="nl-BE" smtClean="0"/>
          </a:p>
        </p:txBody>
      </p:sp>
    </p:spTree>
    <p:extLst>
      <p:ext uri="{BB962C8B-B14F-4D97-AF65-F5344CB8AC3E}">
        <p14:creationId xmlns:p14="http://schemas.microsoft.com/office/powerpoint/2010/main" val="2076024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nl-BE" smtClean="0"/>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962143-F908-464D-A17C-FEF13341870B}" type="slidenum">
              <a:rPr lang="nl-NL" altLang="nl-BE" smtClean="0"/>
              <a:pPr>
                <a:spcBef>
                  <a:spcPct val="0"/>
                </a:spcBef>
              </a:pPr>
              <a:t>19</a:t>
            </a:fld>
            <a:endParaRPr lang="nl-NL" altLang="nl-BE" smtClean="0"/>
          </a:p>
        </p:txBody>
      </p:sp>
    </p:spTree>
    <p:extLst>
      <p:ext uri="{BB962C8B-B14F-4D97-AF65-F5344CB8AC3E}">
        <p14:creationId xmlns:p14="http://schemas.microsoft.com/office/powerpoint/2010/main" val="613463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nl-BE"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7403CF-7191-4101-964F-274229644416}" type="slidenum">
              <a:rPr lang="nl-NL" altLang="nl-BE" smtClean="0"/>
              <a:pPr>
                <a:spcBef>
                  <a:spcPct val="0"/>
                </a:spcBef>
              </a:pPr>
              <a:t>20</a:t>
            </a:fld>
            <a:endParaRPr lang="nl-NL" altLang="nl-BE" smtClean="0"/>
          </a:p>
        </p:txBody>
      </p:sp>
    </p:spTree>
    <p:extLst>
      <p:ext uri="{BB962C8B-B14F-4D97-AF65-F5344CB8AC3E}">
        <p14:creationId xmlns:p14="http://schemas.microsoft.com/office/powerpoint/2010/main" val="142979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BE" altLang="nl-BE" dirty="0" smtClean="0"/>
              <a:t>I want to start </a:t>
            </a:r>
            <a:r>
              <a:rPr lang="nl-BE" altLang="nl-BE" dirty="0" err="1" smtClean="0"/>
              <a:t>with</a:t>
            </a:r>
            <a:r>
              <a:rPr lang="nl-BE" altLang="nl-BE" baseline="0" dirty="0" smtClean="0"/>
              <a:t> issues on a European level </a:t>
            </a:r>
            <a:r>
              <a:rPr lang="nl-BE" altLang="nl-BE" baseline="0" dirty="0" err="1" smtClean="0"/>
              <a:t>so</a:t>
            </a:r>
            <a:r>
              <a:rPr lang="nl-BE" altLang="nl-BE" baseline="0" dirty="0" smtClean="0"/>
              <a:t> </a:t>
            </a:r>
            <a:r>
              <a:rPr lang="nl-BE" altLang="nl-BE" baseline="0" dirty="0" err="1" smtClean="0"/>
              <a:t>you</a:t>
            </a:r>
            <a:r>
              <a:rPr lang="nl-BE" altLang="nl-BE" baseline="0" dirty="0" smtClean="0"/>
              <a:t> get </a:t>
            </a:r>
            <a:r>
              <a:rPr lang="nl-BE" altLang="nl-BE" baseline="0" dirty="0" err="1" smtClean="0"/>
              <a:t>an</a:t>
            </a:r>
            <a:r>
              <a:rPr lang="nl-BE" altLang="nl-BE" baseline="0" dirty="0" smtClean="0"/>
              <a:t> </a:t>
            </a:r>
            <a:r>
              <a:rPr lang="nl-BE" altLang="nl-BE" baseline="0" dirty="0" err="1" smtClean="0"/>
              <a:t>idea</a:t>
            </a:r>
            <a:r>
              <a:rPr lang="nl-BE" altLang="nl-BE" baseline="0" dirty="0" smtClean="0"/>
              <a:t> of </a:t>
            </a:r>
            <a:r>
              <a:rPr lang="nl-BE" altLang="nl-BE" baseline="0" dirty="0" err="1" smtClean="0"/>
              <a:t>the</a:t>
            </a:r>
            <a:r>
              <a:rPr lang="nl-BE" altLang="nl-BE" baseline="0" dirty="0" smtClean="0"/>
              <a:t> context, </a:t>
            </a:r>
            <a:r>
              <a:rPr lang="nl-BE" altLang="nl-BE" baseline="0" dirty="0" err="1" smtClean="0"/>
              <a:t>and</a:t>
            </a:r>
            <a:r>
              <a:rPr lang="nl-BE" altLang="nl-BE" baseline="0" dirty="0" smtClean="0"/>
              <a:t> </a:t>
            </a:r>
            <a:r>
              <a:rPr lang="nl-BE" altLang="nl-BE" baseline="0" dirty="0" err="1" smtClean="0"/>
              <a:t>then</a:t>
            </a:r>
            <a:r>
              <a:rPr lang="nl-BE" altLang="nl-BE" baseline="0" dirty="0" smtClean="0"/>
              <a:t> zoom in </a:t>
            </a:r>
            <a:r>
              <a:rPr lang="nl-BE" altLang="nl-BE" baseline="0" dirty="0" err="1" smtClean="0"/>
              <a:t>and</a:t>
            </a:r>
            <a:r>
              <a:rPr lang="nl-BE" altLang="nl-BE" baseline="0" dirty="0" smtClean="0"/>
              <a:t> focus on </a:t>
            </a:r>
            <a:r>
              <a:rPr lang="nl-BE" altLang="nl-BE" baseline="0" dirty="0" err="1" smtClean="0"/>
              <a:t>the</a:t>
            </a:r>
            <a:r>
              <a:rPr lang="nl-BE" altLang="nl-BE" baseline="0" dirty="0" smtClean="0"/>
              <a:t> LOASA project.</a:t>
            </a:r>
          </a:p>
          <a:p>
            <a:pPr eaLnBrk="1" hangingPunct="1">
              <a:spcBef>
                <a:spcPct val="0"/>
              </a:spcBef>
            </a:pPr>
            <a:endParaRPr lang="nl-BE" altLang="nl-BE" dirty="0" smtClean="0"/>
          </a:p>
        </p:txBody>
      </p:sp>
      <p:sp>
        <p:nvSpPr>
          <p:cNvPr id="81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A5E12-2982-487B-A372-50C6B462EE06}" type="slidenum">
              <a:rPr lang="nl-NL" altLang="nl-BE" smtClean="0"/>
              <a:pPr>
                <a:spcBef>
                  <a:spcPct val="0"/>
                </a:spcBef>
              </a:pPr>
              <a:t>2</a:t>
            </a:fld>
            <a:endParaRPr lang="nl-NL" altLang="nl-BE" smtClean="0"/>
          </a:p>
        </p:txBody>
      </p:sp>
    </p:spTree>
    <p:extLst>
      <p:ext uri="{BB962C8B-B14F-4D97-AF65-F5344CB8AC3E}">
        <p14:creationId xmlns:p14="http://schemas.microsoft.com/office/powerpoint/2010/main" val="2476029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nl-BE"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D8009C-2532-4175-8AC7-2017B7BAC73E}" type="slidenum">
              <a:rPr lang="nl-NL" altLang="nl-BE" smtClean="0"/>
              <a:pPr>
                <a:spcBef>
                  <a:spcPct val="0"/>
                </a:spcBef>
              </a:pPr>
              <a:t>21</a:t>
            </a:fld>
            <a:endParaRPr lang="nl-NL" altLang="nl-BE" smtClean="0"/>
          </a:p>
        </p:txBody>
      </p:sp>
    </p:spTree>
    <p:extLst>
      <p:ext uri="{BB962C8B-B14F-4D97-AF65-F5344CB8AC3E}">
        <p14:creationId xmlns:p14="http://schemas.microsoft.com/office/powerpoint/2010/main" val="158150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22</a:t>
            </a:fld>
            <a:endParaRPr lang="nl-NL" altLang="nl-BE"/>
          </a:p>
        </p:txBody>
      </p:sp>
    </p:spTree>
    <p:extLst>
      <p:ext uri="{BB962C8B-B14F-4D97-AF65-F5344CB8AC3E}">
        <p14:creationId xmlns:p14="http://schemas.microsoft.com/office/powerpoint/2010/main" val="2900058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Output</a:t>
            </a:r>
            <a:r>
              <a:rPr lang="en-GB" baseline="0" dirty="0" smtClean="0"/>
              <a:t> 1: a common framework that covers all parts of the process. See loasa.eu for the framework plus additional explanation</a:t>
            </a:r>
          </a:p>
          <a:p>
            <a:endParaRPr lang="en-GB" baseline="0" dirty="0" smtClean="0"/>
          </a:p>
          <a:p>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26</a:t>
            </a:fld>
            <a:endParaRPr lang="nl-NL" altLang="nl-BE"/>
          </a:p>
        </p:txBody>
      </p:sp>
    </p:spTree>
    <p:extLst>
      <p:ext uri="{BB962C8B-B14F-4D97-AF65-F5344CB8AC3E}">
        <p14:creationId xmlns:p14="http://schemas.microsoft.com/office/powerpoint/2010/main" val="4242707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Example of a learning unit</a:t>
            </a:r>
            <a:endParaRPr lang="es-ES" dirty="0"/>
          </a:p>
        </p:txBody>
      </p:sp>
      <p:sp>
        <p:nvSpPr>
          <p:cNvPr id="4" name="3 Marcador de número de diapositiva"/>
          <p:cNvSpPr>
            <a:spLocks noGrp="1"/>
          </p:cNvSpPr>
          <p:nvPr>
            <p:ph type="sldNum" sz="quarter" idx="10"/>
          </p:nvPr>
        </p:nvSpPr>
        <p:spPr/>
        <p:txBody>
          <a:bodyPr/>
          <a:lstStyle/>
          <a:p>
            <a:fld id="{B4795546-98C9-42F1-8DA4-7E50A0D843A9}" type="slidenum">
              <a:rPr lang="nl-NL" smtClean="0"/>
              <a:pPr/>
              <a:t>27</a:t>
            </a:fld>
            <a:endParaRPr lang="nl-NL"/>
          </a:p>
        </p:txBody>
      </p:sp>
    </p:spTree>
    <p:extLst>
      <p:ext uri="{BB962C8B-B14F-4D97-AF65-F5344CB8AC3E}">
        <p14:creationId xmlns:p14="http://schemas.microsoft.com/office/powerpoint/2010/main" val="3140339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We even made a learning unit for learning AT the company rather than learning IN the company,</a:t>
            </a:r>
            <a:r>
              <a:rPr lang="es-ES" baseline="0" dirty="0" smtClean="0"/>
              <a:t> which can be used for short-term internships / work p[lacements.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B4795546-98C9-42F1-8DA4-7E50A0D843A9}" type="slidenum">
              <a:rPr lang="nl-NL" smtClean="0"/>
              <a:pPr/>
              <a:t>28</a:t>
            </a:fld>
            <a:endParaRPr lang="nl-NL"/>
          </a:p>
        </p:txBody>
      </p:sp>
    </p:spTree>
    <p:extLst>
      <p:ext uri="{BB962C8B-B14F-4D97-AF65-F5344CB8AC3E}">
        <p14:creationId xmlns:p14="http://schemas.microsoft.com/office/powerpoint/2010/main" val="379979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Part 2 of the learning</a:t>
            </a:r>
            <a:r>
              <a:rPr lang="es-ES" baseline="0" dirty="0" smtClean="0"/>
              <a:t> unit….</a:t>
            </a:r>
            <a:endParaRPr lang="es-ES" dirty="0"/>
          </a:p>
        </p:txBody>
      </p:sp>
      <p:sp>
        <p:nvSpPr>
          <p:cNvPr id="4" name="3 Marcador de número de diapositiva"/>
          <p:cNvSpPr>
            <a:spLocks noGrp="1"/>
          </p:cNvSpPr>
          <p:nvPr>
            <p:ph type="sldNum" sz="quarter" idx="10"/>
          </p:nvPr>
        </p:nvSpPr>
        <p:spPr/>
        <p:txBody>
          <a:bodyPr/>
          <a:lstStyle/>
          <a:p>
            <a:fld id="{B4795546-98C9-42F1-8DA4-7E50A0D843A9}" type="slidenum">
              <a:rPr lang="nl-NL" smtClean="0"/>
              <a:pPr/>
              <a:t>29</a:t>
            </a:fld>
            <a:endParaRPr lang="nl-NL"/>
          </a:p>
        </p:txBody>
      </p:sp>
    </p:spTree>
    <p:extLst>
      <p:ext uri="{BB962C8B-B14F-4D97-AF65-F5344CB8AC3E}">
        <p14:creationId xmlns:p14="http://schemas.microsoft.com/office/powerpoint/2010/main" val="3932155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Another example of a learning unit. This one is in Dutch, and</a:t>
            </a:r>
            <a:r>
              <a:rPr lang="es-ES" baseline="0" dirty="0" smtClean="0"/>
              <a:t> is an example of the project’s impact: at Wellantcollege,the course Equine Sports and Management makes a transition to a fully-learning outcome-based approach.</a:t>
            </a:r>
          </a:p>
          <a:p>
            <a:endParaRPr lang="es-ES" dirty="0"/>
          </a:p>
        </p:txBody>
      </p:sp>
      <p:sp>
        <p:nvSpPr>
          <p:cNvPr id="4" name="3 Marcador de número de diapositiva"/>
          <p:cNvSpPr>
            <a:spLocks noGrp="1"/>
          </p:cNvSpPr>
          <p:nvPr>
            <p:ph type="sldNum" sz="quarter" idx="10"/>
          </p:nvPr>
        </p:nvSpPr>
        <p:spPr/>
        <p:txBody>
          <a:bodyPr/>
          <a:lstStyle/>
          <a:p>
            <a:fld id="{B4795546-98C9-42F1-8DA4-7E50A0D843A9}" type="slidenum">
              <a:rPr lang="nl-NL" smtClean="0"/>
              <a:pPr/>
              <a:t>30</a:t>
            </a:fld>
            <a:endParaRPr lang="nl-NL"/>
          </a:p>
        </p:txBody>
      </p:sp>
    </p:spTree>
    <p:extLst>
      <p:ext uri="{BB962C8B-B14F-4D97-AF65-F5344CB8AC3E}">
        <p14:creationId xmlns:p14="http://schemas.microsoft.com/office/powerpoint/2010/main" val="3463584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Second part of the same</a:t>
            </a:r>
            <a:r>
              <a:rPr lang="es-ES" baseline="0" dirty="0" smtClean="0"/>
              <a:t> learning unit. This is not part of the EU reccomendations / it’s not obligatory but we have experienced that these fields help clarify the unit to all stakeholders. To put it in other words: it helps to get on the same page.</a:t>
            </a:r>
            <a:endParaRPr lang="es-ES" dirty="0"/>
          </a:p>
        </p:txBody>
      </p:sp>
      <p:sp>
        <p:nvSpPr>
          <p:cNvPr id="4" name="3 Marcador de número de diapositiva"/>
          <p:cNvSpPr>
            <a:spLocks noGrp="1"/>
          </p:cNvSpPr>
          <p:nvPr>
            <p:ph type="sldNum" sz="quarter" idx="10"/>
          </p:nvPr>
        </p:nvSpPr>
        <p:spPr/>
        <p:txBody>
          <a:bodyPr/>
          <a:lstStyle/>
          <a:p>
            <a:fld id="{B4795546-98C9-42F1-8DA4-7E50A0D843A9}" type="slidenum">
              <a:rPr lang="nl-NL" smtClean="0"/>
              <a:pPr/>
              <a:t>31</a:t>
            </a:fld>
            <a:endParaRPr lang="nl-NL"/>
          </a:p>
        </p:txBody>
      </p:sp>
    </p:spTree>
    <p:extLst>
      <p:ext uri="{BB962C8B-B14F-4D97-AF65-F5344CB8AC3E}">
        <p14:creationId xmlns:p14="http://schemas.microsoft.com/office/powerpoint/2010/main" val="2137937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Part 3 ofthe</a:t>
            </a:r>
            <a:r>
              <a:rPr lang="es-ES" baseline="0" dirty="0" smtClean="0"/>
              <a:t> learning unit.</a:t>
            </a:r>
            <a:endParaRPr lang="es-ES" dirty="0"/>
          </a:p>
        </p:txBody>
      </p:sp>
      <p:sp>
        <p:nvSpPr>
          <p:cNvPr id="4" name="3 Marcador de número de diapositiva"/>
          <p:cNvSpPr>
            <a:spLocks noGrp="1"/>
          </p:cNvSpPr>
          <p:nvPr>
            <p:ph type="sldNum" sz="quarter" idx="10"/>
          </p:nvPr>
        </p:nvSpPr>
        <p:spPr/>
        <p:txBody>
          <a:bodyPr/>
          <a:lstStyle/>
          <a:p>
            <a:fld id="{B4795546-98C9-42F1-8DA4-7E50A0D843A9}" type="slidenum">
              <a:rPr lang="nl-NL" smtClean="0"/>
              <a:pPr/>
              <a:t>32</a:t>
            </a:fld>
            <a:endParaRPr lang="nl-NL"/>
          </a:p>
        </p:txBody>
      </p:sp>
    </p:spTree>
    <p:extLst>
      <p:ext uri="{BB962C8B-B14F-4D97-AF65-F5344CB8AC3E}">
        <p14:creationId xmlns:p14="http://schemas.microsoft.com/office/powerpoint/2010/main" val="3599999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Another intellectual</a:t>
            </a:r>
            <a:r>
              <a:rPr lang="en-GB" baseline="0" dirty="0" smtClean="0"/>
              <a:t> output of the LOASA project is an assessment form for the learning outcomes. This form is based on the Danish format but is used by all LOASA partners.</a:t>
            </a:r>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33</a:t>
            </a:fld>
            <a:endParaRPr lang="nl-NL" altLang="nl-BE"/>
          </a:p>
        </p:txBody>
      </p:sp>
    </p:spTree>
    <p:extLst>
      <p:ext uri="{BB962C8B-B14F-4D97-AF65-F5344CB8AC3E}">
        <p14:creationId xmlns:p14="http://schemas.microsoft.com/office/powerpoint/2010/main" val="200731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But first… we</a:t>
            </a:r>
            <a:r>
              <a:rPr lang="nl-NL" baseline="0" dirty="0" smtClean="0"/>
              <a:t> have </a:t>
            </a:r>
            <a:r>
              <a:rPr lang="nl-NL" baseline="0" dirty="0" err="1" smtClean="0"/>
              <a:t>some</a:t>
            </a:r>
            <a:r>
              <a:rPr lang="nl-NL" baseline="0" dirty="0" smtClean="0"/>
              <a:t> </a:t>
            </a:r>
            <a:r>
              <a:rPr lang="nl-NL" baseline="0" dirty="0" err="1" smtClean="0"/>
              <a:t>tasks</a:t>
            </a:r>
            <a:r>
              <a:rPr lang="nl-NL" baseline="0" dirty="0" smtClean="0"/>
              <a:t> for </a:t>
            </a:r>
            <a:r>
              <a:rPr lang="nl-NL" baseline="0" dirty="0" err="1" smtClean="0"/>
              <a:t>you</a:t>
            </a:r>
            <a:r>
              <a:rPr lang="nl-NL" baseline="0" dirty="0" smtClean="0"/>
              <a:t> at </a:t>
            </a:r>
            <a:r>
              <a:rPr lang="nl-NL" baseline="0" dirty="0" err="1" smtClean="0"/>
              <a:t>the</a:t>
            </a:r>
            <a:r>
              <a:rPr lang="nl-NL" baseline="0" dirty="0" smtClean="0"/>
              <a:t> end of </a:t>
            </a:r>
            <a:r>
              <a:rPr lang="nl-NL" baseline="0" dirty="0" err="1" smtClean="0"/>
              <a:t>this</a:t>
            </a:r>
            <a:r>
              <a:rPr lang="nl-NL" baseline="0" dirty="0" smtClean="0"/>
              <a:t> </a:t>
            </a:r>
            <a:r>
              <a:rPr lang="nl-NL" baseline="0" dirty="0" err="1" smtClean="0"/>
              <a:t>session</a:t>
            </a:r>
            <a:r>
              <a:rPr lang="nl-NL" baseline="0" dirty="0" smtClean="0"/>
              <a:t>. </a:t>
            </a:r>
          </a:p>
          <a:p>
            <a:r>
              <a:rPr lang="nl-NL" baseline="0" dirty="0" err="1" smtClean="0"/>
              <a:t>Please</a:t>
            </a:r>
            <a:r>
              <a:rPr lang="nl-NL" baseline="0" dirty="0" smtClean="0"/>
              <a:t> </a:t>
            </a:r>
            <a:r>
              <a:rPr lang="nl-NL" baseline="0" dirty="0" err="1" smtClean="0"/>
              <a:t>prepare</a:t>
            </a:r>
            <a:r>
              <a:rPr lang="nl-NL" baseline="0" dirty="0" smtClean="0"/>
              <a:t> </a:t>
            </a:r>
            <a:r>
              <a:rPr lang="nl-NL" baseline="0" dirty="0" err="1" smtClean="0"/>
              <a:t>yourself</a:t>
            </a:r>
            <a:r>
              <a:rPr lang="nl-NL" baseline="0" dirty="0" smtClean="0"/>
              <a:t> for these </a:t>
            </a:r>
            <a:r>
              <a:rPr lang="nl-NL" baseline="0" dirty="0" err="1" smtClean="0"/>
              <a:t>questions</a:t>
            </a:r>
            <a:r>
              <a:rPr lang="nl-NL" baseline="0" dirty="0" smtClean="0"/>
              <a:t>.</a:t>
            </a:r>
          </a:p>
          <a:p>
            <a:endParaRPr lang="nl-NL" baseline="0" dirty="0" smtClean="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3</a:t>
            </a:fld>
            <a:endParaRPr lang="nl-NL" altLang="nl-BE"/>
          </a:p>
        </p:txBody>
      </p:sp>
    </p:spTree>
    <p:extLst>
      <p:ext uri="{BB962C8B-B14F-4D97-AF65-F5344CB8AC3E}">
        <p14:creationId xmlns:p14="http://schemas.microsoft.com/office/powerpoint/2010/main" val="189220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Part 2 of the LOASA assessment form</a:t>
            </a:r>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34</a:t>
            </a:fld>
            <a:endParaRPr lang="nl-NL" altLang="nl-BE"/>
          </a:p>
        </p:txBody>
      </p:sp>
    </p:spTree>
    <p:extLst>
      <p:ext uri="{BB962C8B-B14F-4D97-AF65-F5344CB8AC3E}">
        <p14:creationId xmlns:p14="http://schemas.microsoft.com/office/powerpoint/2010/main" val="1053118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Final part of the LOASA assessment form. It is</a:t>
            </a:r>
            <a:r>
              <a:rPr lang="en-GB" baseline="0" dirty="0" smtClean="0"/>
              <a:t> available for free at loasa.eu</a:t>
            </a:r>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35</a:t>
            </a:fld>
            <a:endParaRPr lang="nl-NL" altLang="nl-BE"/>
          </a:p>
        </p:txBody>
      </p:sp>
    </p:spTree>
    <p:extLst>
      <p:ext uri="{BB962C8B-B14F-4D97-AF65-F5344CB8AC3E}">
        <p14:creationId xmlns:p14="http://schemas.microsoft.com/office/powerpoint/2010/main" val="125890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36</a:t>
            </a:fld>
            <a:endParaRPr lang="nl-NL" altLang="nl-BE"/>
          </a:p>
        </p:txBody>
      </p:sp>
    </p:spTree>
    <p:extLst>
      <p:ext uri="{BB962C8B-B14F-4D97-AF65-F5344CB8AC3E}">
        <p14:creationId xmlns:p14="http://schemas.microsoft.com/office/powerpoint/2010/main" val="1528094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Back to the tasks provided at the start of this presentation.</a:t>
            </a:r>
            <a:r>
              <a:rPr lang="en-GB" baseline="0" dirty="0" smtClean="0"/>
              <a:t> Please provide your feedback.</a:t>
            </a:r>
          </a:p>
          <a:p>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37</a:t>
            </a:fld>
            <a:endParaRPr lang="nl-NL" altLang="nl-BE"/>
          </a:p>
        </p:txBody>
      </p:sp>
    </p:spTree>
    <p:extLst>
      <p:ext uri="{BB962C8B-B14F-4D97-AF65-F5344CB8AC3E}">
        <p14:creationId xmlns:p14="http://schemas.microsoft.com/office/powerpoint/2010/main" val="729924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Feel free to get in touch. We’re happy to share.</a:t>
            </a:r>
            <a:endParaRPr lang="en-GB" dirty="0"/>
          </a:p>
        </p:txBody>
      </p:sp>
      <p:sp>
        <p:nvSpPr>
          <p:cNvPr id="4" name="Tijdelijke aanduiding voor dianummer 3"/>
          <p:cNvSpPr>
            <a:spLocks noGrp="1"/>
          </p:cNvSpPr>
          <p:nvPr>
            <p:ph type="sldNum" sz="quarter" idx="10"/>
          </p:nvPr>
        </p:nvSpPr>
        <p:spPr/>
        <p:txBody>
          <a:bodyPr/>
          <a:lstStyle/>
          <a:p>
            <a:pPr>
              <a:defRPr/>
            </a:pPr>
            <a:fld id="{A4DDFCAE-4EDB-4D95-8883-F141F5A892D0}" type="slidenum">
              <a:rPr lang="nl-NL" altLang="nl-BE" smtClean="0"/>
              <a:pPr>
                <a:defRPr/>
              </a:pPr>
              <a:t>38</a:t>
            </a:fld>
            <a:endParaRPr lang="nl-NL" altLang="nl-BE"/>
          </a:p>
        </p:txBody>
      </p:sp>
    </p:spTree>
    <p:extLst>
      <p:ext uri="{BB962C8B-B14F-4D97-AF65-F5344CB8AC3E}">
        <p14:creationId xmlns:p14="http://schemas.microsoft.com/office/powerpoint/2010/main" val="116759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effectLst/>
              </a:rPr>
              <a:t>Jana</a:t>
            </a:r>
            <a:r>
              <a:rPr lang="en-GB" b="0" noProof="0" dirty="0" smtClean="0">
                <a:effectLst/>
              </a:rPr>
              <a:t>: Trained as</a:t>
            </a:r>
            <a:r>
              <a:rPr lang="en-GB" dirty="0" smtClean="0"/>
              <a:t> a state-certified </a:t>
            </a:r>
            <a:r>
              <a:rPr lang="en-GB" b="1" dirty="0" smtClean="0"/>
              <a:t>pharmaceutical-technical assistant </a:t>
            </a:r>
            <a:r>
              <a:rPr lang="en-GB" dirty="0" smtClean="0"/>
              <a:t>at the </a:t>
            </a:r>
            <a:r>
              <a:rPr lang="en-GB" i="1" u="none" dirty="0" err="1" smtClean="0"/>
              <a:t>Berufsfachschule</a:t>
            </a:r>
            <a:r>
              <a:rPr lang="en-GB" dirty="0" smtClean="0"/>
              <a:t>, with the option to get a </a:t>
            </a:r>
            <a:r>
              <a:rPr lang="en-GB" i="1" u="none" dirty="0" err="1" smtClean="0"/>
              <a:t>Fachhochschulreife</a:t>
            </a:r>
            <a:r>
              <a:rPr lang="en-GB" dirty="0" smtClean="0"/>
              <a:t> qualification</a:t>
            </a:r>
            <a:r>
              <a:rPr lang="en-GB" baseline="0" dirty="0" smtClean="0"/>
              <a:t> </a:t>
            </a:r>
            <a:r>
              <a:rPr lang="en-GB" dirty="0" smtClean="0"/>
              <a:t>(university of applied sciences qualification), provided</a:t>
            </a:r>
            <a:r>
              <a:rPr lang="en-GB" baseline="0" dirty="0" smtClean="0"/>
              <a:t> she had</a:t>
            </a:r>
            <a:r>
              <a:rPr lang="en-GB" dirty="0" smtClean="0"/>
              <a:t> a grade of 3 (and took extra lessons and did an exam). Although she worked as a pharmacy assistant in Germany, and does speak Dutch fluently</a:t>
            </a:r>
            <a:r>
              <a:rPr lang="en-GB" baseline="0" dirty="0" smtClean="0"/>
              <a:t> with a charming accent, </a:t>
            </a:r>
            <a:r>
              <a:rPr lang="en-GB" dirty="0" smtClean="0"/>
              <a:t>she could not find</a:t>
            </a:r>
            <a:r>
              <a:rPr lang="en-GB" baseline="0" dirty="0" smtClean="0"/>
              <a:t> a proper job</a:t>
            </a:r>
            <a:r>
              <a:rPr lang="en-GB" dirty="0" smtClean="0"/>
              <a:t> in the Netherlands.</a:t>
            </a:r>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err="1" smtClean="0"/>
              <a:t>Jeroen</a:t>
            </a:r>
            <a:r>
              <a:rPr lang="en-GB" noProof="0" dirty="0" smtClean="0"/>
              <a:t> graduated with a diploma from a college in Amsterdam on</a:t>
            </a:r>
            <a:r>
              <a:rPr lang="en-GB" baseline="0" noProof="0" dirty="0" smtClean="0"/>
              <a:t> EQF level</a:t>
            </a:r>
            <a:r>
              <a:rPr lang="en-GB" noProof="0" dirty="0" smtClean="0"/>
              <a:t> 4 as cabinet maker</a:t>
            </a:r>
            <a:r>
              <a:rPr lang="en-GB" baseline="0" noProof="0" dirty="0" smtClean="0"/>
              <a:t> (also called a joiner)</a:t>
            </a:r>
            <a:r>
              <a:rPr lang="en-GB" noProof="0" dirty="0" smtClean="0"/>
              <a:t>.  But in Germany has a master-apprentice</a:t>
            </a:r>
            <a:r>
              <a:rPr lang="en-GB" baseline="0" noProof="0" dirty="0" smtClean="0"/>
              <a:t> system with </a:t>
            </a:r>
            <a:r>
              <a:rPr lang="en-GB" noProof="0" dirty="0" smtClean="0"/>
              <a:t>the master craftsman (</a:t>
            </a:r>
            <a:r>
              <a:rPr lang="en-GB" b="1" i="1" noProof="0" dirty="0" smtClean="0"/>
              <a:t>Meister</a:t>
            </a:r>
            <a:r>
              <a:rPr lang="en-GB" noProof="0" dirty="0" smtClean="0"/>
              <a:t>) being</a:t>
            </a:r>
            <a:r>
              <a:rPr lang="en-GB" baseline="0" noProof="0" dirty="0" smtClean="0"/>
              <a:t> </a:t>
            </a:r>
            <a:r>
              <a:rPr lang="en-GB" noProof="0" dirty="0" smtClean="0"/>
              <a:t>the highest professional qualification in crafts. This is a state-approved grade</a:t>
            </a:r>
            <a:r>
              <a:rPr lang="en-GB" baseline="0" noProof="0" dirty="0" smtClean="0"/>
              <a:t> that transcends the lower </a:t>
            </a:r>
            <a:r>
              <a:rPr lang="en-GB" noProof="0" dirty="0" smtClean="0"/>
              <a:t>ranks of apprentice and journeyman. Due</a:t>
            </a:r>
            <a:r>
              <a:rPr lang="en-GB" baseline="0" noProof="0" dirty="0" smtClean="0"/>
              <a:t> to his </a:t>
            </a:r>
            <a:r>
              <a:rPr lang="en-GB" noProof="0" dirty="0" smtClean="0"/>
              <a:t>Dutch VET diploma, </a:t>
            </a:r>
            <a:r>
              <a:rPr lang="en-GB" noProof="0" dirty="0" err="1" smtClean="0"/>
              <a:t>Jeroen</a:t>
            </a:r>
            <a:r>
              <a:rPr lang="en-GB" baseline="0" noProof="0" dirty="0" smtClean="0"/>
              <a:t> was not recognized by the German labour market as </a:t>
            </a:r>
            <a:r>
              <a:rPr lang="en-GB" i="1" baseline="0" noProof="0" dirty="0" err="1" smtClean="0"/>
              <a:t>Meistertischler</a:t>
            </a:r>
            <a:r>
              <a:rPr lang="en-GB" i="1" baseline="0" noProof="0" dirty="0" smtClean="0"/>
              <a:t>,</a:t>
            </a:r>
            <a:r>
              <a:rPr lang="en-GB" baseline="0" noProof="0" dirty="0" smtClean="0"/>
              <a:t> as master cabinet maker.</a:t>
            </a:r>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t>Their story </a:t>
            </a:r>
            <a:r>
              <a:rPr lang="en-GB" b="1" dirty="0" smtClean="0"/>
              <a:t>is exemplary for what’s happening every</a:t>
            </a:r>
            <a:r>
              <a:rPr lang="en-GB" b="1" baseline="0" dirty="0" smtClean="0"/>
              <a:t>day in Europe.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Other real life examples: Saskia</a:t>
            </a:r>
            <a:r>
              <a:rPr lang="en-GB" baseline="0" noProof="0" dirty="0" smtClean="0"/>
              <a:t> from NL in Norway, Karolina from Poland in Denmark, Judith from Serbia(?) in Hungary, I could go on and on</a:t>
            </a:r>
          </a:p>
          <a:p>
            <a:endParaRPr lang="en-GB" noProof="0" dirty="0"/>
          </a:p>
        </p:txBody>
      </p:sp>
      <p:sp>
        <p:nvSpPr>
          <p:cNvPr id="4" name="Slide Number Placeholder 3"/>
          <p:cNvSpPr>
            <a:spLocks noGrp="1"/>
          </p:cNvSpPr>
          <p:nvPr>
            <p:ph type="sldNum" sz="quarter" idx="10"/>
          </p:nvPr>
        </p:nvSpPr>
        <p:spPr/>
        <p:txBody>
          <a:bodyPr/>
          <a:lstStyle/>
          <a:p>
            <a:fld id="{D59D22DB-A456-4E09-9005-892D57D50093}" type="slidenum">
              <a:rPr lang="nl-NL" smtClean="0"/>
              <a:t>4</a:t>
            </a:fld>
            <a:endParaRPr lang="nl-NL"/>
          </a:p>
        </p:txBody>
      </p:sp>
    </p:spTree>
    <p:extLst>
      <p:ext uri="{BB962C8B-B14F-4D97-AF65-F5344CB8AC3E}">
        <p14:creationId xmlns:p14="http://schemas.microsoft.com/office/powerpoint/2010/main" val="187147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1" dirty="0" smtClean="0"/>
              <a:t>Problem: We may have 1 European</a:t>
            </a:r>
            <a:r>
              <a:rPr lang="en-GB" b="1" baseline="0" dirty="0" smtClean="0"/>
              <a:t> Union but we have roughly 30 </a:t>
            </a:r>
            <a:r>
              <a:rPr lang="en-GB" b="1" dirty="0" smtClean="0"/>
              <a:t>different education systems</a:t>
            </a:r>
            <a:r>
              <a:rPr lang="en-GB" b="1" baseline="0" dirty="0" smtClean="0"/>
              <a:t> in Europe.</a:t>
            </a:r>
            <a:endParaRPr lang="en-GB" baseline="0" dirty="0"/>
          </a:p>
          <a:p>
            <a:r>
              <a:rPr lang="en-GB" baseline="0" dirty="0" smtClean="0"/>
              <a:t>That makes it very hard to compare qualifications and diplomas. As a result, it’s challenging for people to work and live in another country. And for Europea as a whole, it’s challenging to make supply and demand on the labour market meet.</a:t>
            </a:r>
          </a:p>
          <a:p>
            <a:endParaRPr lang="en-GB" baseline="0" dirty="0" smtClean="0"/>
          </a:p>
          <a:p>
            <a:endParaRPr lang="en-GB" dirty="0"/>
          </a:p>
          <a:p>
            <a:endParaRPr lang="en-GB" dirty="0"/>
          </a:p>
        </p:txBody>
      </p:sp>
      <p:sp>
        <p:nvSpPr>
          <p:cNvPr id="4" name="Tijdelijke aanduiding voor dianummer 3"/>
          <p:cNvSpPr>
            <a:spLocks noGrp="1"/>
          </p:cNvSpPr>
          <p:nvPr>
            <p:ph type="sldNum" sz="quarter" idx="10"/>
          </p:nvPr>
        </p:nvSpPr>
        <p:spPr/>
        <p:txBody>
          <a:bodyPr/>
          <a:lstStyle/>
          <a:p>
            <a:fld id="{D59D22DB-A456-4E09-9005-892D57D50093}" type="slidenum">
              <a:rPr lang="nl-NL" smtClean="0"/>
              <a:t>5</a:t>
            </a:fld>
            <a:endParaRPr lang="nl-NL"/>
          </a:p>
        </p:txBody>
      </p:sp>
    </p:spTree>
    <p:extLst>
      <p:ext uri="{BB962C8B-B14F-4D97-AF65-F5344CB8AC3E}">
        <p14:creationId xmlns:p14="http://schemas.microsoft.com/office/powerpoint/2010/main" val="171358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0" dirty="0" smtClean="0"/>
              <a:t>Please tell</a:t>
            </a:r>
            <a:r>
              <a:rPr lang="en-GB" b="0" baseline="0" dirty="0" smtClean="0"/>
              <a:t> me: what’s the value of this certificate? </a:t>
            </a:r>
          </a:p>
          <a:p>
            <a:endParaRPr lang="en-GB" b="0" dirty="0"/>
          </a:p>
        </p:txBody>
      </p:sp>
      <p:sp>
        <p:nvSpPr>
          <p:cNvPr id="4" name="Tijdelijke aanduiding voor dianummer 3"/>
          <p:cNvSpPr>
            <a:spLocks noGrp="1"/>
          </p:cNvSpPr>
          <p:nvPr>
            <p:ph type="sldNum" sz="quarter" idx="10"/>
          </p:nvPr>
        </p:nvSpPr>
        <p:spPr/>
        <p:txBody>
          <a:bodyPr/>
          <a:lstStyle/>
          <a:p>
            <a:fld id="{D59D22DB-A456-4E09-9005-892D57D50093}" type="slidenum">
              <a:rPr lang="nl-NL" smtClean="0"/>
              <a:t>6</a:t>
            </a:fld>
            <a:endParaRPr lang="nl-NL"/>
          </a:p>
        </p:txBody>
      </p:sp>
    </p:spTree>
    <p:extLst>
      <p:ext uri="{BB962C8B-B14F-4D97-AF65-F5344CB8AC3E}">
        <p14:creationId xmlns:p14="http://schemas.microsoft.com/office/powerpoint/2010/main" val="351536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EQF = </a:t>
            </a:r>
            <a:r>
              <a:rPr lang="en-GB" sz="1200" dirty="0" smtClean="0"/>
              <a:t>the</a:t>
            </a:r>
            <a:r>
              <a:rPr lang="en-GB" sz="1200" baseline="0" dirty="0" smtClean="0"/>
              <a:t> </a:t>
            </a:r>
            <a:r>
              <a:rPr lang="en-GB" sz="1200" dirty="0" smtClean="0"/>
              <a:t>‘euro</a:t>
            </a:r>
            <a:r>
              <a:rPr lang="en-GB" sz="1200" dirty="0"/>
              <a:t>’ </a:t>
            </a:r>
            <a:r>
              <a:rPr lang="en-GB" sz="1200" dirty="0" smtClean="0"/>
              <a:t>for education. It’s a</a:t>
            </a:r>
            <a:r>
              <a:rPr lang="en-GB" sz="1200" baseline="0" dirty="0" smtClean="0"/>
              <a:t> sort of Google Translate tool for qualifications. </a:t>
            </a:r>
            <a:endParaRPr lang="en-GB" sz="1200" dirty="0"/>
          </a:p>
          <a:p>
            <a:r>
              <a:rPr lang="en-GB" b="0" dirty="0" smtClean="0"/>
              <a:t>Thanks</a:t>
            </a:r>
            <a:r>
              <a:rPr lang="en-GB" b="0" baseline="0" dirty="0" smtClean="0"/>
              <a:t> to the EWF, we now know that e.g. level 6 of the Scottish national framework equals level 4 of the EQF.  And that level V of the French national qualification </a:t>
            </a:r>
          </a:p>
          <a:p>
            <a:r>
              <a:rPr lang="en-GB" b="0" baseline="0" dirty="0" smtClean="0"/>
              <a:t>framework equals level 3 of the EQF. And thanks to the EQF you can interpret the value of level 4+ of the NLQF in the Netherlands.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Please be aware that EQF</a:t>
            </a:r>
            <a:r>
              <a:rPr lang="en-GB" sz="1200" b="1" baseline="0" dirty="0" smtClean="0"/>
              <a:t> bears qualifications in the name but is about levels of work.</a:t>
            </a:r>
          </a:p>
          <a:p>
            <a:endParaRPr lang="en-GB" b="0" dirty="0"/>
          </a:p>
        </p:txBody>
      </p:sp>
      <p:sp>
        <p:nvSpPr>
          <p:cNvPr id="4" name="Tijdelijke aanduiding voor dianummer 3"/>
          <p:cNvSpPr>
            <a:spLocks noGrp="1"/>
          </p:cNvSpPr>
          <p:nvPr>
            <p:ph type="sldNum" sz="quarter" idx="10"/>
          </p:nvPr>
        </p:nvSpPr>
        <p:spPr/>
        <p:txBody>
          <a:bodyPr/>
          <a:lstStyle/>
          <a:p>
            <a:fld id="{D59D22DB-A456-4E09-9005-892D57D50093}" type="slidenum">
              <a:rPr lang="nl-NL" smtClean="0"/>
              <a:t>7</a:t>
            </a:fld>
            <a:endParaRPr lang="nl-NL"/>
          </a:p>
        </p:txBody>
      </p:sp>
    </p:spTree>
    <p:extLst>
      <p:ext uri="{BB962C8B-B14F-4D97-AF65-F5344CB8AC3E}">
        <p14:creationId xmlns:p14="http://schemas.microsoft.com/office/powerpoint/2010/main" val="3957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marL="0" indent="0">
              <a:buNone/>
            </a:pPr>
            <a:r>
              <a:rPr lang="en-GB" sz="3200" noProof="0" dirty="0" smtClean="0">
                <a:latin typeface="Arial" panose="020B0604020202020204" pitchFamily="34" charset="0"/>
                <a:cs typeface="Arial" panose="020B0604020202020204" pitchFamily="34" charset="0"/>
              </a:rPr>
              <a:t>EQF levels are NOT defined by </a:t>
            </a:r>
            <a:r>
              <a:rPr lang="en-GB" sz="2800" noProof="0" dirty="0" smtClean="0">
                <a:latin typeface="Arial" panose="020B0604020202020204" pitchFamily="34" charset="0"/>
                <a:cs typeface="Arial" panose="020B0604020202020204" pitchFamily="34" charset="0"/>
              </a:rPr>
              <a:t>learning </a:t>
            </a:r>
            <a:r>
              <a:rPr lang="en-GB" sz="2800" i="1" noProof="0" dirty="0" smtClean="0">
                <a:latin typeface="Arial" panose="020B0604020202020204" pitchFamily="34" charset="0"/>
                <a:cs typeface="Arial" panose="020B0604020202020204" pitchFamily="34" charset="0"/>
              </a:rPr>
              <a:t>inputs</a:t>
            </a:r>
            <a:r>
              <a:rPr lang="en-GB" sz="2800" noProof="0" dirty="0" smtClean="0">
                <a:latin typeface="Arial" panose="020B0604020202020204" pitchFamily="34" charset="0"/>
                <a:cs typeface="Arial" panose="020B0604020202020204" pitchFamily="34" charset="0"/>
              </a:rPr>
              <a:t> such as:</a:t>
            </a:r>
          </a:p>
          <a:p>
            <a:pPr marL="971550" lvl="1" indent="-514350">
              <a:buFont typeface="+mj-lt"/>
              <a:buAutoNum type="arabicPeriod"/>
            </a:pPr>
            <a:r>
              <a:rPr lang="en-GB" sz="2800" noProof="0" dirty="0" smtClean="0">
                <a:latin typeface="Arial" panose="020B0604020202020204" pitchFamily="34" charset="0"/>
                <a:cs typeface="Arial" panose="020B0604020202020204" pitchFamily="34" charset="0"/>
              </a:rPr>
              <a:t>Length</a:t>
            </a:r>
            <a:r>
              <a:rPr lang="en-GB" sz="2800" baseline="0" noProof="0" dirty="0" smtClean="0">
                <a:latin typeface="Arial" panose="020B0604020202020204" pitchFamily="34" charset="0"/>
                <a:cs typeface="Arial" panose="020B0604020202020204" pitchFamily="34" charset="0"/>
              </a:rPr>
              <a:t> of the training course (</a:t>
            </a:r>
            <a:r>
              <a:rPr lang="fr-BE" altLang="nl-NL" sz="2800" dirty="0" err="1" smtClean="0">
                <a:ea typeface="ＭＳ Ｐゴシック" pitchFamily="34" charset="-128"/>
              </a:rPr>
              <a:t>study</a:t>
            </a:r>
            <a:r>
              <a:rPr lang="fr-BE" altLang="nl-NL" sz="2800" dirty="0" smtClean="0">
                <a:ea typeface="ＭＳ Ｐゴシック" pitchFamily="34" charset="-128"/>
              </a:rPr>
              <a:t> </a:t>
            </a:r>
            <a:r>
              <a:rPr lang="fr-BE" altLang="nl-NL" sz="2800" dirty="0" err="1" smtClean="0">
                <a:ea typeface="ＭＳ Ｐゴシック" pitchFamily="34" charset="-128"/>
              </a:rPr>
              <a:t>hours</a:t>
            </a:r>
            <a:r>
              <a:rPr lang="fr-BE" altLang="nl-NL" sz="2800" dirty="0" smtClean="0">
                <a:ea typeface="ＭＳ Ｐゴシック" pitchFamily="34" charset="-128"/>
              </a:rPr>
              <a:t>, </a:t>
            </a:r>
            <a:r>
              <a:rPr lang="fr-BE" altLang="nl-NL" sz="2800" dirty="0" err="1" smtClean="0">
                <a:ea typeface="ＭＳ Ｐゴシック" pitchFamily="34" charset="-128"/>
              </a:rPr>
              <a:t>number</a:t>
            </a:r>
            <a:r>
              <a:rPr lang="fr-BE" altLang="nl-NL" sz="2800" dirty="0" smtClean="0">
                <a:ea typeface="ＭＳ Ｐゴシック" pitchFamily="34" charset="-128"/>
              </a:rPr>
              <a:t> of pages of a book)</a:t>
            </a:r>
          </a:p>
          <a:p>
            <a:pPr marL="971550" lvl="1" indent="-514350">
              <a:buFont typeface="+mj-lt"/>
              <a:buAutoNum type="arabicPeriod"/>
            </a:pPr>
            <a:r>
              <a:rPr lang="en-GB" sz="2800" baseline="0" noProof="0" dirty="0" smtClean="0">
                <a:latin typeface="Arial" panose="020B0604020202020204" pitchFamily="34" charset="0"/>
                <a:cs typeface="Arial" panose="020B0604020202020204" pitchFamily="34" charset="0"/>
              </a:rPr>
              <a:t>The educational method or approach</a:t>
            </a:r>
          </a:p>
          <a:p>
            <a:pPr marL="971550" marR="0" lvl="1" indent="-514350" algn="l" defTabSz="914400" rtl="0" eaLnBrk="0" fontAlgn="base" latinLnBrk="0" hangingPunct="0">
              <a:lnSpc>
                <a:spcPct val="100000"/>
              </a:lnSpc>
              <a:spcBef>
                <a:spcPct val="30000"/>
              </a:spcBef>
              <a:spcAft>
                <a:spcPct val="0"/>
              </a:spcAft>
              <a:buClrTx/>
              <a:buSzTx/>
              <a:buFont typeface="+mj-lt"/>
              <a:buAutoNum type="arabicPeriod"/>
              <a:tabLst/>
              <a:defRPr/>
            </a:pPr>
            <a:r>
              <a:rPr lang="fr-BE" altLang="nl-NL" sz="2800" dirty="0" smtClean="0">
                <a:ea typeface="ＭＳ Ｐゴシック" pitchFamily="34" charset="-128"/>
              </a:rPr>
              <a:t>The training </a:t>
            </a:r>
            <a:r>
              <a:rPr lang="fr-BE" altLang="nl-NL" sz="2800" dirty="0" err="1" smtClean="0">
                <a:ea typeface="ＭＳ Ｐゴシック" pitchFamily="34" charset="-128"/>
              </a:rPr>
              <a:t>material</a:t>
            </a:r>
            <a:r>
              <a:rPr lang="fr-BE" altLang="nl-NL" sz="2800" dirty="0" smtClean="0">
                <a:ea typeface="ＭＳ Ｐゴシック" pitchFamily="34" charset="-128"/>
              </a:rPr>
              <a:t> (books or</a:t>
            </a:r>
            <a:r>
              <a:rPr lang="fr-BE" altLang="nl-NL" sz="2800" baseline="0" dirty="0" smtClean="0">
                <a:ea typeface="ＭＳ Ｐゴシック" pitchFamily="34" charset="-128"/>
              </a:rPr>
              <a:t> iPads or YouTube or </a:t>
            </a:r>
            <a:r>
              <a:rPr lang="fr-BE" altLang="nl-NL" sz="2800" baseline="0" dirty="0" err="1" smtClean="0">
                <a:ea typeface="ＭＳ Ｐゴシック" pitchFamily="34" charset="-128"/>
              </a:rPr>
              <a:t>learning</a:t>
            </a:r>
            <a:r>
              <a:rPr lang="fr-BE" altLang="nl-NL" sz="2800" baseline="0" dirty="0" smtClean="0">
                <a:ea typeface="ＭＳ Ｐゴシック" pitchFamily="34" charset="-128"/>
              </a:rPr>
              <a:t> by </a:t>
            </a:r>
            <a:r>
              <a:rPr lang="fr-BE" altLang="nl-NL" sz="2800" baseline="0" dirty="0" err="1" smtClean="0">
                <a:ea typeface="ＭＳ Ｐゴシック" pitchFamily="34" charset="-128"/>
              </a:rPr>
              <a:t>doing</a:t>
            </a:r>
            <a:r>
              <a:rPr lang="fr-BE" altLang="nl-NL" sz="2800" baseline="0" dirty="0" smtClean="0">
                <a:ea typeface="ＭＳ Ｐゴシック" pitchFamily="34" charset="-128"/>
              </a:rPr>
              <a:t> and </a:t>
            </a:r>
            <a:r>
              <a:rPr lang="fr-BE" altLang="nl-NL" sz="2800" baseline="0" dirty="0" err="1" smtClean="0">
                <a:ea typeface="ＭＳ Ｐゴシック" pitchFamily="34" charset="-128"/>
              </a:rPr>
              <a:t>using</a:t>
            </a:r>
            <a:r>
              <a:rPr lang="fr-BE" altLang="nl-NL" sz="2800" baseline="0" dirty="0" smtClean="0">
                <a:ea typeface="ＭＳ Ｐゴシック" pitchFamily="34" charset="-128"/>
              </a:rPr>
              <a:t> </a:t>
            </a:r>
            <a:r>
              <a:rPr lang="fr-BE" altLang="nl-NL" sz="2800" baseline="0" dirty="0" err="1" smtClean="0">
                <a:ea typeface="ＭＳ Ｐゴシック" pitchFamily="34" charset="-128"/>
              </a:rPr>
              <a:t>your</a:t>
            </a:r>
            <a:r>
              <a:rPr lang="fr-BE" altLang="nl-NL" sz="2800" baseline="0" dirty="0" smtClean="0">
                <a:ea typeface="ＭＳ Ｐゴシック" pitchFamily="34" charset="-128"/>
              </a:rPr>
              <a:t> hands)</a:t>
            </a:r>
            <a:endParaRPr lang="en-GB" sz="2800" baseline="0" noProof="0" dirty="0" smtClean="0">
              <a:latin typeface="Arial" panose="020B0604020202020204" pitchFamily="34" charset="0"/>
              <a:cs typeface="Arial" panose="020B0604020202020204" pitchFamily="34" charset="0"/>
            </a:endParaRPr>
          </a:p>
          <a:p>
            <a:pPr marL="971550" lvl="1" indent="-514350">
              <a:buFont typeface="+mj-lt"/>
              <a:buAutoNum type="arabicPeriod"/>
            </a:pPr>
            <a:r>
              <a:rPr lang="en-GB" sz="2800" baseline="0" noProof="0" dirty="0" smtClean="0">
                <a:latin typeface="Arial" panose="020B0604020202020204" pitchFamily="34" charset="0"/>
                <a:cs typeface="Arial" panose="020B0604020202020204" pitchFamily="34" charset="0"/>
              </a:rPr>
              <a:t>Way of assessing</a:t>
            </a:r>
          </a:p>
          <a:p>
            <a:pPr marL="971550" lvl="1" indent="-514350">
              <a:buFont typeface="+mj-lt"/>
              <a:buAutoNum type="arabicPeriod"/>
            </a:pPr>
            <a:r>
              <a:rPr lang="en-GB" sz="2800" baseline="0" noProof="0" dirty="0" smtClean="0">
                <a:latin typeface="Arial" panose="020B0604020202020204" pitchFamily="34" charset="0"/>
                <a:cs typeface="Arial" panose="020B0604020202020204" pitchFamily="34" charset="0"/>
              </a:rPr>
              <a:t>Learning pathways</a:t>
            </a:r>
          </a:p>
          <a:p>
            <a:pPr marL="971550" lvl="1" indent="-514350">
              <a:buFont typeface="+mj-lt"/>
              <a:buAutoNum type="arabicPeriod"/>
            </a:pPr>
            <a:r>
              <a:rPr lang="en-GB" sz="2800" noProof="0" dirty="0" smtClean="0">
                <a:latin typeface="Arial" panose="020B0604020202020204" pitchFamily="34" charset="0"/>
                <a:cs typeface="Arial" panose="020B0604020202020204" pitchFamily="34" charset="0"/>
              </a:rPr>
              <a:t>Where the learning</a:t>
            </a:r>
            <a:r>
              <a:rPr lang="en-GB" sz="2800" baseline="0" noProof="0" dirty="0" smtClean="0">
                <a:latin typeface="Arial" panose="020B0604020202020204" pitchFamily="34" charset="0"/>
                <a:cs typeface="Arial" panose="020B0604020202020204" pitchFamily="34" charset="0"/>
              </a:rPr>
              <a:t> is taking place (whether it’s formal learning, or informal or non-formal learning)</a:t>
            </a:r>
            <a:endParaRPr lang="en-GB" sz="2800" noProof="0" dirty="0" smtClean="0">
              <a:latin typeface="Arial" panose="020B0604020202020204" pitchFamily="34" charset="0"/>
              <a:cs typeface="Arial" panose="020B0604020202020204" pitchFamily="34" charset="0"/>
            </a:endParaRPr>
          </a:p>
          <a:p>
            <a:pPr marL="971550" lvl="1" indent="-514350">
              <a:buFont typeface="+mj-lt"/>
              <a:buAutoNum type="arabicPeriod"/>
            </a:pPr>
            <a:r>
              <a:rPr lang="en-GB" sz="2800" noProof="0" dirty="0" smtClean="0">
                <a:latin typeface="Arial" panose="020B0604020202020204" pitchFamily="34" charset="0"/>
                <a:cs typeface="Arial" panose="020B0604020202020204" pitchFamily="34" charset="0"/>
              </a:rPr>
              <a:t>Age of the learners</a:t>
            </a:r>
          </a:p>
          <a:p>
            <a:pPr marL="971550" lvl="1" indent="-514350">
              <a:buFont typeface="+mj-lt"/>
              <a:buAutoNum type="arabicPeriod"/>
            </a:pPr>
            <a:r>
              <a:rPr lang="en-GB" sz="2800" noProof="0" dirty="0" smtClean="0">
                <a:solidFill>
                  <a:srgbClr val="008CD6"/>
                </a:solidFill>
                <a:latin typeface="Arial" panose="020B0604020202020204" pitchFamily="34" charset="0"/>
                <a:cs typeface="Arial" panose="020B0604020202020204" pitchFamily="34" charset="0"/>
              </a:rPr>
              <a:t>Etcetera</a:t>
            </a:r>
          </a:p>
        </p:txBody>
      </p:sp>
      <p:sp>
        <p:nvSpPr>
          <p:cNvPr id="4" name="Tijdelijke aanduiding voor dianummer 3"/>
          <p:cNvSpPr>
            <a:spLocks noGrp="1"/>
          </p:cNvSpPr>
          <p:nvPr>
            <p:ph type="sldNum" sz="quarter" idx="10"/>
          </p:nvPr>
        </p:nvSpPr>
        <p:spPr/>
        <p:txBody>
          <a:bodyPr/>
          <a:lstStyle/>
          <a:p>
            <a:fld id="{D59D22DB-A456-4E09-9005-892D57D50093}" type="slidenum">
              <a:rPr lang="nl-NL" smtClean="0"/>
              <a:t>8</a:t>
            </a:fld>
            <a:endParaRPr lang="nl-NL"/>
          </a:p>
        </p:txBody>
      </p:sp>
    </p:spTree>
    <p:extLst>
      <p:ext uri="{BB962C8B-B14F-4D97-AF65-F5344CB8AC3E}">
        <p14:creationId xmlns:p14="http://schemas.microsoft.com/office/powerpoint/2010/main" val="424993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dirty="0" smtClean="0">
                <a:latin typeface="Arial" panose="020B0604020202020204" pitchFamily="34" charset="0"/>
                <a:cs typeface="Arial" panose="020B0604020202020204" pitchFamily="34" charset="0"/>
              </a:rPr>
              <a:t>Start with the end in mind. </a:t>
            </a:r>
            <a:r>
              <a:rPr lang="fr-BE" altLang="nl-NL" dirty="0" err="1" smtClean="0">
                <a:ea typeface="ＭＳ Ｐゴシック" pitchFamily="34" charset="-128"/>
              </a:rPr>
              <a:t>We</a:t>
            </a:r>
            <a:r>
              <a:rPr lang="fr-BE" altLang="nl-NL" dirty="0" smtClean="0">
                <a:ea typeface="ＭＳ Ｐゴシック" pitchFamily="34" charset="-128"/>
              </a:rPr>
              <a:t> </a:t>
            </a:r>
            <a:r>
              <a:rPr lang="fr-BE" altLang="nl-NL" dirty="0">
                <a:ea typeface="ＭＳ Ｐゴシック" pitchFamily="34" charset="-128"/>
              </a:rPr>
              <a:t>are not </a:t>
            </a:r>
            <a:r>
              <a:rPr lang="fr-BE" altLang="nl-NL" dirty="0" err="1">
                <a:ea typeface="ＭＳ Ｐゴシック" pitchFamily="34" charset="-128"/>
              </a:rPr>
              <a:t>only</a:t>
            </a:r>
            <a:r>
              <a:rPr lang="fr-BE" altLang="nl-NL" dirty="0">
                <a:ea typeface="ＭＳ Ｐゴシック" pitchFamily="34" charset="-128"/>
              </a:rPr>
              <a:t> </a:t>
            </a:r>
            <a:r>
              <a:rPr lang="fr-BE" altLang="nl-NL" dirty="0" err="1">
                <a:ea typeface="ＭＳ Ｐゴシック" pitchFamily="34" charset="-128"/>
              </a:rPr>
              <a:t>speaking</a:t>
            </a:r>
            <a:r>
              <a:rPr lang="fr-BE" altLang="nl-NL" dirty="0">
                <a:ea typeface="ＭＳ Ｐゴシック" pitchFamily="34" charset="-128"/>
              </a:rPr>
              <a:t> in </a:t>
            </a:r>
            <a:r>
              <a:rPr lang="fr-BE" altLang="nl-NL" dirty="0" err="1">
                <a:ea typeface="ＭＳ Ｐゴシック" pitchFamily="34" charset="-128"/>
              </a:rPr>
              <a:t>terms</a:t>
            </a:r>
            <a:r>
              <a:rPr lang="fr-BE" altLang="nl-NL" dirty="0">
                <a:ea typeface="ＭＳ Ｐゴシック" pitchFamily="34" charset="-128"/>
              </a:rPr>
              <a:t> of learning outcomes in </a:t>
            </a:r>
            <a:r>
              <a:rPr lang="fr-BE" altLang="nl-NL" dirty="0" err="1">
                <a:ea typeface="ＭＳ Ｐゴシック" pitchFamily="34" charset="-128"/>
              </a:rPr>
              <a:t>education</a:t>
            </a:r>
            <a:r>
              <a:rPr lang="fr-BE" altLang="nl-NL" dirty="0">
                <a:ea typeface="ＭＳ Ｐゴシック" pitchFamily="34" charset="-128"/>
              </a:rPr>
              <a:t> and training </a:t>
            </a:r>
            <a:r>
              <a:rPr lang="fr-BE" altLang="nl-NL" dirty="0" err="1">
                <a:ea typeface="ＭＳ Ｐゴシック" pitchFamily="34" charset="-128"/>
              </a:rPr>
              <a:t>contexts</a:t>
            </a:r>
            <a:r>
              <a:rPr lang="fr-BE" altLang="nl-NL" dirty="0">
                <a:ea typeface="ＭＳ Ｐゴシック" pitchFamily="34" charset="-128"/>
              </a:rPr>
              <a:t>. It </a:t>
            </a:r>
            <a:r>
              <a:rPr lang="fr-BE" altLang="nl-NL" dirty="0" err="1">
                <a:ea typeface="ＭＳ Ｐゴシック" pitchFamily="34" charset="-128"/>
              </a:rPr>
              <a:t>is</a:t>
            </a:r>
            <a:r>
              <a:rPr lang="fr-BE" altLang="nl-NL" dirty="0">
                <a:ea typeface="ＭＳ Ｐゴシック" pitchFamily="34" charset="-128"/>
              </a:rPr>
              <a:t> </a:t>
            </a:r>
            <a:r>
              <a:rPr lang="fr-BE" altLang="nl-NL" dirty="0" err="1">
                <a:ea typeface="ＭＳ Ｐゴシック" pitchFamily="34" charset="-128"/>
              </a:rPr>
              <a:t>also</a:t>
            </a:r>
            <a:r>
              <a:rPr lang="fr-BE" altLang="nl-NL" dirty="0">
                <a:ea typeface="ＭＳ Ｐゴシック" pitchFamily="34" charset="-128"/>
              </a:rPr>
              <a:t> about non-</a:t>
            </a:r>
            <a:r>
              <a:rPr lang="fr-BE" altLang="nl-NL" dirty="0" err="1">
                <a:ea typeface="ＭＳ Ｐゴシック" pitchFamily="34" charset="-128"/>
              </a:rPr>
              <a:t>formal</a:t>
            </a:r>
            <a:r>
              <a:rPr lang="fr-BE" altLang="nl-NL" dirty="0">
                <a:ea typeface="ＭＳ Ｐゴシック" pitchFamily="34" charset="-128"/>
              </a:rPr>
              <a:t> and </a:t>
            </a:r>
            <a:r>
              <a:rPr lang="fr-BE" altLang="nl-NL" dirty="0" err="1">
                <a:ea typeface="ＭＳ Ｐゴシック" pitchFamily="34" charset="-128"/>
              </a:rPr>
              <a:t>informal</a:t>
            </a:r>
            <a:r>
              <a:rPr lang="fr-BE" altLang="nl-NL" dirty="0">
                <a:ea typeface="ＭＳ Ｐゴシック" pitchFamily="34" charset="-128"/>
              </a:rPr>
              <a:t> </a:t>
            </a:r>
            <a:r>
              <a:rPr lang="fr-BE" altLang="nl-NL" dirty="0" err="1">
                <a:ea typeface="ＭＳ Ｐゴシック" pitchFamily="34" charset="-128"/>
              </a:rPr>
              <a:t>learning</a:t>
            </a:r>
            <a:r>
              <a:rPr lang="fr-BE" altLang="nl-NL" dirty="0">
                <a:ea typeface="ＭＳ Ｐゴシック" pitchFamily="34" charset="-128"/>
              </a:rPr>
              <a:t> situations</a:t>
            </a:r>
            <a:r>
              <a:rPr lang="fr-BE" altLang="nl-NL" dirty="0" smtClean="0">
                <a:ea typeface="ＭＳ Ｐゴシック" pitchFamily="34" charset="-128"/>
              </a:rPr>
              <a:t>. </a:t>
            </a:r>
            <a:r>
              <a:rPr lang="fr-BE" altLang="nl-NL" dirty="0" err="1" smtClean="0">
                <a:ea typeface="ＭＳ Ｐゴシック" pitchFamily="34" charset="-128"/>
              </a:rPr>
              <a:t>When</a:t>
            </a:r>
            <a:r>
              <a:rPr lang="fr-BE" altLang="nl-NL" dirty="0" smtClean="0">
                <a:ea typeface="ＭＳ Ｐゴシック" pitchFamily="34" charset="-128"/>
              </a:rPr>
              <a:t> putting </a:t>
            </a:r>
            <a:r>
              <a:rPr lang="fr-BE" altLang="nl-NL" dirty="0" err="1" smtClean="0">
                <a:ea typeface="ＭＳ Ｐゴシック" pitchFamily="34" charset="-128"/>
              </a:rPr>
              <a:t>this</a:t>
            </a:r>
            <a:r>
              <a:rPr lang="fr-BE" altLang="nl-NL" dirty="0" smtClean="0">
                <a:ea typeface="ＭＳ Ｐゴシック" pitchFamily="34" charset="-128"/>
              </a:rPr>
              <a:t> </a:t>
            </a:r>
            <a:r>
              <a:rPr lang="fr-BE" altLang="nl-NL" dirty="0" err="1" smtClean="0">
                <a:ea typeface="ＭＳ Ｐゴシック" pitchFamily="34" charset="-128"/>
              </a:rPr>
              <a:t>into</a:t>
            </a:r>
            <a:r>
              <a:rPr lang="fr-BE" altLang="nl-NL" dirty="0" smtClean="0">
                <a:ea typeface="ＭＳ Ｐゴシック" pitchFamily="34" charset="-128"/>
              </a:rPr>
              <a:t> a training </a:t>
            </a:r>
            <a:r>
              <a:rPr lang="fr-BE" altLang="nl-NL" dirty="0" err="1" smtClean="0">
                <a:ea typeface="ＭＳ Ｐゴシック" pitchFamily="34" charset="-128"/>
              </a:rPr>
              <a:t>context</a:t>
            </a:r>
            <a:r>
              <a:rPr lang="fr-BE" altLang="nl-NL" dirty="0" smtClean="0">
                <a:ea typeface="ＭＳ Ｐゴシック" pitchFamily="34" charset="-128"/>
              </a:rPr>
              <a:t>, the input </a:t>
            </a:r>
            <a:r>
              <a:rPr lang="fr-BE" altLang="nl-NL" dirty="0" err="1" smtClean="0">
                <a:ea typeface="ＭＳ Ｐゴシック" pitchFamily="34" charset="-128"/>
              </a:rPr>
              <a:t>is</a:t>
            </a:r>
            <a:r>
              <a:rPr lang="fr-BE" altLang="nl-NL" dirty="0" smtClean="0">
                <a:ea typeface="ＭＳ Ｐゴシック" pitchFamily="34" charset="-128"/>
              </a:rPr>
              <a:t> not longer the </a:t>
            </a:r>
            <a:r>
              <a:rPr lang="fr-BE" altLang="nl-NL" dirty="0" err="1" smtClean="0">
                <a:ea typeface="ＭＳ Ｐゴシック" pitchFamily="34" charset="-128"/>
              </a:rPr>
              <a:t>starting</a:t>
            </a:r>
            <a:r>
              <a:rPr lang="fr-BE" altLang="nl-NL" dirty="0" smtClean="0">
                <a:ea typeface="ＭＳ Ｐゴシック" pitchFamily="34" charset="-128"/>
              </a:rPr>
              <a:t> point (</a:t>
            </a:r>
            <a:r>
              <a:rPr lang="fr-BE" altLang="nl-NL" dirty="0" err="1" smtClean="0">
                <a:ea typeface="ＭＳ Ｐゴシック" pitchFamily="34" charset="-128"/>
              </a:rPr>
              <a:t>study</a:t>
            </a:r>
            <a:r>
              <a:rPr lang="fr-BE" altLang="nl-NL" dirty="0" smtClean="0">
                <a:ea typeface="ＭＳ Ｐゴシック" pitchFamily="34" charset="-128"/>
              </a:rPr>
              <a:t> </a:t>
            </a:r>
            <a:r>
              <a:rPr lang="fr-BE" altLang="nl-NL" dirty="0" err="1" smtClean="0">
                <a:ea typeface="ＭＳ Ｐゴシック" pitchFamily="34" charset="-128"/>
              </a:rPr>
              <a:t>hours</a:t>
            </a:r>
            <a:r>
              <a:rPr lang="fr-BE" altLang="nl-NL" dirty="0" smtClean="0">
                <a:ea typeface="ＭＳ Ｐゴシック" pitchFamily="34" charset="-128"/>
              </a:rPr>
              <a:t>, </a:t>
            </a:r>
            <a:r>
              <a:rPr lang="fr-BE" altLang="nl-NL" dirty="0" err="1" smtClean="0">
                <a:ea typeface="ＭＳ Ｐゴシック" pitchFamily="34" charset="-128"/>
              </a:rPr>
              <a:t>number</a:t>
            </a:r>
            <a:r>
              <a:rPr lang="fr-BE" altLang="nl-NL" dirty="0" smtClean="0">
                <a:ea typeface="ＭＳ Ｐゴシック" pitchFamily="34" charset="-128"/>
              </a:rPr>
              <a:t> of pages of a book, </a:t>
            </a:r>
            <a:r>
              <a:rPr lang="fr-BE" altLang="nl-NL" dirty="0" err="1" smtClean="0">
                <a:ea typeface="ＭＳ Ｐゴシック" pitchFamily="34" charset="-128"/>
              </a:rPr>
              <a:t>other</a:t>
            </a:r>
            <a:r>
              <a:rPr lang="fr-BE" altLang="nl-NL" dirty="0" smtClean="0">
                <a:ea typeface="ＭＳ Ｐゴシック" pitchFamily="34" charset="-128"/>
              </a:rPr>
              <a:t> training </a:t>
            </a:r>
            <a:r>
              <a:rPr lang="fr-BE" altLang="nl-NL" dirty="0" err="1" smtClean="0">
                <a:ea typeface="ＭＳ Ｐゴシック" pitchFamily="34" charset="-128"/>
              </a:rPr>
              <a:t>material</a:t>
            </a:r>
            <a:r>
              <a:rPr lang="fr-BE" altLang="nl-NL" dirty="0" smtClean="0">
                <a:ea typeface="ＭＳ Ｐゴシック" pitchFamily="34" charset="-128"/>
              </a:rPr>
              <a:t>), but </a:t>
            </a:r>
            <a:r>
              <a:rPr lang="fr-BE" altLang="nl-NL" dirty="0" err="1" smtClean="0">
                <a:ea typeface="ＭＳ Ｐゴシック" pitchFamily="34" charset="-128"/>
              </a:rPr>
              <a:t>that</a:t>
            </a:r>
            <a:r>
              <a:rPr lang="fr-BE" altLang="nl-NL" dirty="0" smtClean="0">
                <a:ea typeface="ＭＳ Ｐゴシック" pitchFamily="34" charset="-128"/>
              </a:rPr>
              <a:t> the output (‘</a:t>
            </a:r>
            <a:r>
              <a:rPr lang="fr-BE" altLang="nl-NL" dirty="0" err="1" smtClean="0">
                <a:ea typeface="ＭＳ Ｐゴシック" pitchFamily="34" charset="-128"/>
              </a:rPr>
              <a:t>where</a:t>
            </a:r>
            <a:r>
              <a:rPr lang="fr-BE" altLang="nl-NL" dirty="0" smtClean="0">
                <a:ea typeface="ＭＳ Ｐゴシック" pitchFamily="34" charset="-128"/>
              </a:rPr>
              <a:t> do </a:t>
            </a:r>
            <a:r>
              <a:rPr lang="fr-BE" altLang="nl-NL" dirty="0" err="1" smtClean="0">
                <a:ea typeface="ＭＳ Ｐゴシック" pitchFamily="34" charset="-128"/>
              </a:rPr>
              <a:t>we</a:t>
            </a:r>
            <a:r>
              <a:rPr lang="fr-BE" altLang="nl-NL" dirty="0" smtClean="0">
                <a:ea typeface="ＭＳ Ｐゴシック" pitchFamily="34" charset="-128"/>
              </a:rPr>
              <a:t> have to end’) </a:t>
            </a:r>
            <a:r>
              <a:rPr lang="fr-BE" altLang="nl-NL" dirty="0" err="1" smtClean="0">
                <a:ea typeface="ＭＳ Ｐゴシック" pitchFamily="34" charset="-128"/>
              </a:rPr>
              <a:t>is</a:t>
            </a:r>
            <a:r>
              <a:rPr lang="fr-BE" altLang="nl-NL" dirty="0" smtClean="0">
                <a:ea typeface="ＭＳ Ｐゴシック" pitchFamily="34" charset="-128"/>
              </a:rPr>
              <a:t> the </a:t>
            </a:r>
            <a:r>
              <a:rPr lang="fr-BE" altLang="nl-NL" dirty="0" err="1" smtClean="0">
                <a:ea typeface="ＭＳ Ｐゴシック" pitchFamily="34" charset="-128"/>
              </a:rPr>
              <a:t>starting</a:t>
            </a:r>
            <a:r>
              <a:rPr lang="fr-BE" altLang="nl-NL" dirty="0" smtClean="0">
                <a:ea typeface="ＭＳ Ｐゴシック" pitchFamily="34" charset="-128"/>
              </a:rPr>
              <a:t> point.  </a:t>
            </a:r>
            <a:r>
              <a:rPr lang="fr-BE" altLang="nl-NL" dirty="0" err="1" smtClean="0">
                <a:ea typeface="ＭＳ Ｐゴシック" pitchFamily="34" charset="-128"/>
              </a:rPr>
              <a:t>Obviously</a:t>
            </a:r>
            <a:r>
              <a:rPr lang="fr-BE" altLang="nl-NL" dirty="0" smtClean="0">
                <a:ea typeface="ＭＳ Ｐゴシック" pitchFamily="34" charset="-128"/>
              </a:rPr>
              <a:t> </a:t>
            </a:r>
            <a:r>
              <a:rPr lang="fr-BE" altLang="nl-NL" dirty="0" err="1" smtClean="0">
                <a:ea typeface="ＭＳ Ｐゴシック" pitchFamily="34" charset="-128"/>
              </a:rPr>
              <a:t>this</a:t>
            </a:r>
            <a:r>
              <a:rPr lang="fr-BE" altLang="nl-NL" dirty="0" smtClean="0">
                <a:ea typeface="ＭＳ Ｐゴシック" pitchFamily="34" charset="-128"/>
              </a:rPr>
              <a:t> has impact on the </a:t>
            </a:r>
            <a:r>
              <a:rPr lang="fr-BE" altLang="nl-NL" dirty="0" err="1" smtClean="0">
                <a:ea typeface="ＭＳ Ｐゴシック" pitchFamily="34" charset="-128"/>
              </a:rPr>
              <a:t>way</a:t>
            </a:r>
            <a:r>
              <a:rPr lang="fr-BE" altLang="nl-NL" dirty="0" smtClean="0">
                <a:ea typeface="ＭＳ Ｐゴシック" pitchFamily="34" charset="-128"/>
              </a:rPr>
              <a:t> </a:t>
            </a:r>
            <a:r>
              <a:rPr lang="fr-BE" altLang="nl-NL" dirty="0" err="1" smtClean="0">
                <a:ea typeface="ＭＳ Ｐゴシック" pitchFamily="34" charset="-128"/>
              </a:rPr>
              <a:t>we</a:t>
            </a:r>
            <a:r>
              <a:rPr lang="fr-BE" altLang="nl-NL" dirty="0" smtClean="0">
                <a:ea typeface="ＭＳ Ｐゴシック" pitchFamily="34" charset="-128"/>
              </a:rPr>
              <a:t> have to </a:t>
            </a:r>
            <a:r>
              <a:rPr lang="fr-BE" altLang="nl-NL" dirty="0" err="1" smtClean="0">
                <a:ea typeface="ＭＳ Ｐゴシック" pitchFamily="34" charset="-128"/>
              </a:rPr>
              <a:t>teach</a:t>
            </a:r>
            <a:r>
              <a:rPr lang="fr-BE" altLang="nl-NL" dirty="0" smtClean="0">
                <a:ea typeface="ＭＳ Ｐゴシック" pitchFamily="34" charset="-128"/>
              </a:rPr>
              <a:t> and </a:t>
            </a:r>
            <a:r>
              <a:rPr lang="fr-BE" altLang="nl-NL" dirty="0" err="1" smtClean="0">
                <a:ea typeface="ＭＳ Ｐゴシック" pitchFamily="34" charset="-128"/>
              </a:rPr>
              <a:t>assess</a:t>
            </a:r>
            <a:r>
              <a:rPr lang="fr-BE" altLang="nl-NL" dirty="0" smtClean="0">
                <a:ea typeface="ＭＳ Ｐゴシック" pitchFamily="34" charset="-128"/>
              </a:rPr>
              <a:t>. </a:t>
            </a:r>
            <a:r>
              <a:rPr lang="fr-BE" altLang="nl-NL" dirty="0" err="1" smtClean="0">
                <a:ea typeface="ＭＳ Ｐゴシック" pitchFamily="34" charset="-128"/>
              </a:rPr>
              <a:t>Traditional</a:t>
            </a:r>
            <a:r>
              <a:rPr lang="fr-BE" altLang="nl-NL" dirty="0" smtClean="0">
                <a:ea typeface="ＭＳ Ｐゴシック" pitchFamily="34" charset="-128"/>
              </a:rPr>
              <a:t> </a:t>
            </a:r>
            <a:r>
              <a:rPr lang="fr-BE" altLang="nl-NL" dirty="0" err="1" smtClean="0">
                <a:ea typeface="ＭＳ Ｐゴシック" pitchFamily="34" charset="-128"/>
              </a:rPr>
              <a:t>learning</a:t>
            </a:r>
            <a:r>
              <a:rPr lang="fr-BE" altLang="nl-NL" dirty="0" smtClean="0">
                <a:ea typeface="ＭＳ Ｐゴシック" pitchFamily="34" charset="-128"/>
              </a:rPr>
              <a:t> situations </a:t>
            </a:r>
            <a:r>
              <a:rPr lang="fr-BE" altLang="nl-NL" dirty="0" err="1" smtClean="0">
                <a:ea typeface="ＭＳ Ｐゴシック" pitchFamily="34" charset="-128"/>
              </a:rPr>
              <a:t>might</a:t>
            </a:r>
            <a:r>
              <a:rPr lang="fr-BE" altLang="nl-NL" dirty="0" smtClean="0">
                <a:ea typeface="ＭＳ Ｐゴシック" pitchFamily="34" charset="-128"/>
              </a:rPr>
              <a:t> not be </a:t>
            </a:r>
            <a:r>
              <a:rPr lang="fr-BE" altLang="nl-NL" dirty="0" err="1" smtClean="0">
                <a:ea typeface="ＭＳ Ｐゴシック" pitchFamily="34" charset="-128"/>
              </a:rPr>
              <a:t>sufficient</a:t>
            </a:r>
            <a:r>
              <a:rPr lang="fr-BE" altLang="nl-NL" dirty="0" smtClean="0">
                <a:ea typeface="ＭＳ Ｐゴシック" pitchFamily="34" charset="-128"/>
              </a:rPr>
              <a:t> to </a:t>
            </a:r>
            <a:r>
              <a:rPr lang="fr-BE" altLang="nl-NL" dirty="0" err="1" smtClean="0">
                <a:ea typeface="ＭＳ Ｐゴシック" pitchFamily="34" charset="-128"/>
              </a:rPr>
              <a:t>achieve</a:t>
            </a:r>
            <a:r>
              <a:rPr lang="fr-BE" altLang="nl-NL" dirty="0" smtClean="0">
                <a:ea typeface="ＭＳ Ｐゴシック" pitchFamily="34" charset="-128"/>
              </a:rPr>
              <a:t> </a:t>
            </a:r>
            <a:r>
              <a:rPr lang="fr-BE" altLang="nl-NL" dirty="0" err="1" smtClean="0">
                <a:ea typeface="ＭＳ Ｐゴシック" pitchFamily="34" charset="-128"/>
              </a:rPr>
              <a:t>some</a:t>
            </a:r>
            <a:r>
              <a:rPr lang="fr-BE" altLang="nl-NL" dirty="0" smtClean="0">
                <a:ea typeface="ＭＳ Ｐゴシック" pitchFamily="34" charset="-128"/>
              </a:rPr>
              <a:t> of the </a:t>
            </a:r>
            <a:r>
              <a:rPr lang="fr-BE" altLang="nl-NL" dirty="0" err="1" smtClean="0">
                <a:ea typeface="ＭＳ Ｐゴシック" pitchFamily="34" charset="-128"/>
              </a:rPr>
              <a:t>learning</a:t>
            </a:r>
            <a:r>
              <a:rPr lang="fr-BE" altLang="nl-NL" dirty="0" smtClean="0">
                <a:ea typeface="ＭＳ Ｐゴシック" pitchFamily="34" charset="-128"/>
              </a:rPr>
              <a:t> </a:t>
            </a:r>
            <a:r>
              <a:rPr lang="fr-BE" altLang="nl-NL" dirty="0" err="1" smtClean="0">
                <a:ea typeface="ＭＳ Ｐゴシック" pitchFamily="34" charset="-128"/>
              </a:rPr>
              <a:t>outcomes</a:t>
            </a:r>
            <a:r>
              <a:rPr lang="fr-BE" altLang="nl-NL" dirty="0" smtClean="0">
                <a:ea typeface="ＭＳ Ｐゴシック" pitchFamily="34" charset="-128"/>
              </a:rPr>
              <a:t>.  This </a:t>
            </a:r>
            <a:r>
              <a:rPr lang="fr-BE" altLang="nl-NL" dirty="0" err="1">
                <a:ea typeface="ＭＳ Ｐゴシック" pitchFamily="34" charset="-128"/>
              </a:rPr>
              <a:t>also</a:t>
            </a:r>
            <a:r>
              <a:rPr lang="fr-BE" altLang="nl-NL" dirty="0">
                <a:ea typeface="ＭＳ Ｐゴシック" pitchFamily="34" charset="-128"/>
              </a:rPr>
              <a:t> </a:t>
            </a:r>
            <a:r>
              <a:rPr lang="fr-BE" altLang="nl-NL" dirty="0" err="1">
                <a:ea typeface="ＭＳ Ｐゴシック" pitchFamily="34" charset="-128"/>
              </a:rPr>
              <a:t>implies</a:t>
            </a:r>
            <a:r>
              <a:rPr lang="fr-BE" altLang="nl-NL" dirty="0">
                <a:ea typeface="ＭＳ Ｐゴシック" pitchFamily="34" charset="-128"/>
              </a:rPr>
              <a:t> a </a:t>
            </a:r>
            <a:r>
              <a:rPr lang="fr-BE" altLang="nl-NL" dirty="0" err="1">
                <a:ea typeface="ＭＳ Ｐゴシック" pitchFamily="34" charset="-128"/>
              </a:rPr>
              <a:t>stronger</a:t>
            </a:r>
            <a:r>
              <a:rPr lang="fr-BE" altLang="nl-NL" dirty="0">
                <a:ea typeface="ＭＳ Ｐゴシック" pitchFamily="34" charset="-128"/>
              </a:rPr>
              <a:t> focus on the </a:t>
            </a:r>
            <a:r>
              <a:rPr lang="fr-BE" altLang="nl-NL" dirty="0" err="1">
                <a:ea typeface="ＭＳ Ｐゴシック" pitchFamily="34" charset="-128"/>
              </a:rPr>
              <a:t>needs</a:t>
            </a:r>
            <a:r>
              <a:rPr lang="fr-BE" altLang="nl-NL" dirty="0">
                <a:ea typeface="ＭＳ Ｐゴシック" pitchFamily="34" charset="-128"/>
              </a:rPr>
              <a:t> of the </a:t>
            </a:r>
            <a:r>
              <a:rPr lang="fr-BE" altLang="nl-NL" dirty="0" err="1">
                <a:ea typeface="ＭＳ Ｐゴシック" pitchFamily="34" charset="-128"/>
              </a:rPr>
              <a:t>learner</a:t>
            </a:r>
            <a:r>
              <a:rPr lang="fr-BE" altLang="nl-NL" dirty="0">
                <a:ea typeface="ＭＳ Ｐゴシック" pitchFamily="34" charset="-128"/>
              </a:rPr>
              <a:t> </a:t>
            </a:r>
            <a:r>
              <a:rPr lang="fr-BE" altLang="nl-NL" dirty="0" err="1">
                <a:ea typeface="ＭＳ Ｐゴシック" pitchFamily="34" charset="-128"/>
              </a:rPr>
              <a:t>instead</a:t>
            </a:r>
            <a:r>
              <a:rPr lang="fr-BE" altLang="nl-NL" dirty="0">
                <a:ea typeface="ＭＳ Ｐゴシック" pitchFamily="34" charset="-128"/>
              </a:rPr>
              <a:t> of the intentions of the trainer or </a:t>
            </a:r>
            <a:r>
              <a:rPr lang="fr-BE" altLang="nl-NL" dirty="0" err="1">
                <a:ea typeface="ＭＳ Ｐゴシック" pitchFamily="34" charset="-128"/>
              </a:rPr>
              <a:t>teacher</a:t>
            </a:r>
            <a:r>
              <a:rPr lang="fr-BE" altLang="nl-NL" dirty="0">
                <a:ea typeface="ＭＳ Ｐゴシック" pitchFamily="34" charset="-128"/>
              </a:rPr>
              <a:t>. </a:t>
            </a:r>
          </a:p>
          <a:p>
            <a:endParaRPr lang="fr-BE" altLang="nl-NL" dirty="0">
              <a:ea typeface="ＭＳ Ｐゴシック" pitchFamily="34" charset="-128"/>
            </a:endParaRPr>
          </a:p>
          <a:p>
            <a:endParaRPr lang="fr-BE" altLang="nl-NL" dirty="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AB6AC21-CC4A-44DE-AF36-29A5CD7521F5}" type="slidenum">
              <a:rPr lang="fr-FR" altLang="nl-NL" smtClean="0">
                <a:latin typeface="Arial" pitchFamily="34" charset="0"/>
              </a:rPr>
              <a:pPr eaLnBrk="1" hangingPunct="1">
                <a:spcBef>
                  <a:spcPct val="0"/>
                </a:spcBef>
              </a:pPr>
              <a:t>9</a:t>
            </a:fld>
            <a:endParaRPr lang="fr-FR" altLang="nl-NL">
              <a:latin typeface="Arial" pitchFamily="34" charset="0"/>
            </a:endParaRPr>
          </a:p>
        </p:txBody>
      </p:sp>
    </p:spTree>
    <p:extLst>
      <p:ext uri="{BB962C8B-B14F-4D97-AF65-F5344CB8AC3E}">
        <p14:creationId xmlns:p14="http://schemas.microsoft.com/office/powerpoint/2010/main" val="26234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Wellant basis tekst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xmlns="" id="{AE7CEABF-2857-4B19-A9F8-018D7A1F0313}"/>
              </a:ext>
            </a:extLst>
          </p:cNvPr>
          <p:cNvSpPr>
            <a:spLocks noGrp="1"/>
          </p:cNvSpPr>
          <p:nvPr>
            <p:ph type="dt" sz="half" idx="10"/>
          </p:nvPr>
        </p:nvSpPr>
        <p:spPr>
          <a:xfrm>
            <a:off x="4648200" y="6461125"/>
            <a:ext cx="1171575" cy="349250"/>
          </a:xfrm>
        </p:spPr>
        <p:txBody>
          <a:bodyPr/>
          <a:lstStyle>
            <a:lvl1pPr>
              <a:defRPr/>
            </a:lvl1pPr>
          </a:lstStyle>
          <a:p>
            <a:pPr>
              <a:defRPr/>
            </a:pPr>
            <a:fld id="{310E9D85-19ED-425B-A7AA-2D1F0B7DDA06}" type="datetime3">
              <a:rPr lang="en-GB"/>
              <a:pPr>
                <a:defRPr/>
              </a:pPr>
              <a:t>27 April, 2018</a:t>
            </a:fld>
            <a:endParaRPr lang="nl-NL"/>
          </a:p>
        </p:txBody>
      </p:sp>
      <p:sp>
        <p:nvSpPr>
          <p:cNvPr id="5" name="Tijdelijke aanduiding voor voettekst 4">
            <a:extLst>
              <a:ext uri="{FF2B5EF4-FFF2-40B4-BE49-F238E27FC236}">
                <a16:creationId xmlns:a16="http://schemas.microsoft.com/office/drawing/2014/main" xmlns="" id="{38BDE620-D3EE-426C-98CB-2730147E0AD9}"/>
              </a:ext>
            </a:extLst>
          </p:cNvPr>
          <p:cNvSpPr>
            <a:spLocks noGrp="1"/>
          </p:cNvSpPr>
          <p:nvPr>
            <p:ph type="ftr" sz="quarter" idx="11"/>
          </p:nvPr>
        </p:nvSpPr>
        <p:spPr>
          <a:xfrm>
            <a:off x="2768600" y="6461125"/>
            <a:ext cx="1511300" cy="349250"/>
          </a:xfrm>
        </p:spPr>
        <p:txBody>
          <a:bodyPr/>
          <a:lstStyle>
            <a:lvl1pPr>
              <a:defRPr/>
            </a:lvl1pPr>
          </a:lstStyle>
          <a:p>
            <a:pPr>
              <a:defRPr/>
            </a:pPr>
            <a:r>
              <a:rPr lang="nl-NL"/>
              <a:t>KA2 project </a:t>
            </a:r>
            <a:r>
              <a:rPr lang="nl-NL" err="1"/>
              <a:t>LOASA</a:t>
            </a:r>
            <a:endParaRPr lang="nl-NL"/>
          </a:p>
        </p:txBody>
      </p:sp>
      <p:sp>
        <p:nvSpPr>
          <p:cNvPr id="6" name="Tijdelijke aanduiding voor dianummer 5">
            <a:extLst>
              <a:ext uri="{FF2B5EF4-FFF2-40B4-BE49-F238E27FC236}">
                <a16:creationId xmlns:a16="http://schemas.microsoft.com/office/drawing/2014/main" xmlns="" id="{4E3F5D02-63F4-4B01-92DB-87F893722803}"/>
              </a:ext>
            </a:extLst>
          </p:cNvPr>
          <p:cNvSpPr>
            <a:spLocks noGrp="1"/>
          </p:cNvSpPr>
          <p:nvPr>
            <p:ph type="sldNum" sz="quarter" idx="12"/>
          </p:nvPr>
        </p:nvSpPr>
        <p:spPr>
          <a:xfrm>
            <a:off x="6227763" y="6464300"/>
            <a:ext cx="528637" cy="349250"/>
          </a:xfrm>
        </p:spPr>
        <p:txBody>
          <a:bodyPr/>
          <a:lstStyle>
            <a:lvl1pPr>
              <a:defRPr/>
            </a:lvl1pPr>
          </a:lstStyle>
          <a:p>
            <a:pPr>
              <a:defRPr/>
            </a:pPr>
            <a:fld id="{1FBC680D-6A4B-40B9-A256-F3BD172A12BF}" type="slidenum">
              <a:rPr lang="nl-NL" altLang="nl-BE"/>
              <a:pPr>
                <a:defRPr/>
              </a:pPr>
              <a:t>‹Nº›</a:t>
            </a:fld>
            <a:endParaRPr lang="nl-NL" altLang="nl-BE"/>
          </a:p>
        </p:txBody>
      </p:sp>
    </p:spTree>
    <p:extLst>
      <p:ext uri="{BB962C8B-B14F-4D97-AF65-F5344CB8AC3E}">
        <p14:creationId xmlns:p14="http://schemas.microsoft.com/office/powerpoint/2010/main" val="104478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Wellant basis tekst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xmlns="" id="{E73ADC22-EE4C-416A-8C98-D2D270BDA6CE}"/>
              </a:ext>
            </a:extLst>
          </p:cNvPr>
          <p:cNvSpPr>
            <a:spLocks noGrp="1"/>
          </p:cNvSpPr>
          <p:nvPr>
            <p:ph type="dt" sz="half" idx="10"/>
          </p:nvPr>
        </p:nvSpPr>
        <p:spPr>
          <a:xfrm>
            <a:off x="4648200" y="6461125"/>
            <a:ext cx="1171575" cy="349250"/>
          </a:xfrm>
        </p:spPr>
        <p:txBody>
          <a:bodyPr/>
          <a:lstStyle>
            <a:lvl1pPr>
              <a:defRPr/>
            </a:lvl1pPr>
          </a:lstStyle>
          <a:p>
            <a:pPr>
              <a:defRPr/>
            </a:pPr>
            <a:fld id="{3D7D205E-3BD7-4928-8511-DC8C31596127}" type="datetime3">
              <a:rPr lang="en-GB"/>
              <a:pPr>
                <a:defRPr/>
              </a:pPr>
              <a:t>27 April, 2018</a:t>
            </a:fld>
            <a:endParaRPr lang="nl-NL"/>
          </a:p>
        </p:txBody>
      </p:sp>
      <p:sp>
        <p:nvSpPr>
          <p:cNvPr id="5" name="Tijdelijke aanduiding voor voettekst 4">
            <a:extLst>
              <a:ext uri="{FF2B5EF4-FFF2-40B4-BE49-F238E27FC236}">
                <a16:creationId xmlns:a16="http://schemas.microsoft.com/office/drawing/2014/main" xmlns="" id="{98A67277-90F7-4460-9472-60A53FBF39F5}"/>
              </a:ext>
            </a:extLst>
          </p:cNvPr>
          <p:cNvSpPr>
            <a:spLocks noGrp="1"/>
          </p:cNvSpPr>
          <p:nvPr>
            <p:ph type="ftr" sz="quarter" idx="11"/>
          </p:nvPr>
        </p:nvSpPr>
        <p:spPr>
          <a:xfrm>
            <a:off x="2768600" y="6461125"/>
            <a:ext cx="1511300" cy="349250"/>
          </a:xfrm>
        </p:spPr>
        <p:txBody>
          <a:bodyPr/>
          <a:lstStyle>
            <a:lvl1pPr>
              <a:defRPr/>
            </a:lvl1pPr>
          </a:lstStyle>
          <a:p>
            <a:pPr>
              <a:defRPr/>
            </a:pPr>
            <a:r>
              <a:rPr lang="nl-NL"/>
              <a:t>KA2 project </a:t>
            </a:r>
            <a:r>
              <a:rPr lang="nl-NL" err="1"/>
              <a:t>LOASA</a:t>
            </a:r>
            <a:endParaRPr lang="nl-NL"/>
          </a:p>
        </p:txBody>
      </p:sp>
      <p:sp>
        <p:nvSpPr>
          <p:cNvPr id="6" name="Tijdelijke aanduiding voor dianummer 5">
            <a:extLst>
              <a:ext uri="{FF2B5EF4-FFF2-40B4-BE49-F238E27FC236}">
                <a16:creationId xmlns:a16="http://schemas.microsoft.com/office/drawing/2014/main" xmlns="" id="{CB97CC1D-6B44-4B81-9B09-94EF201CDD96}"/>
              </a:ext>
            </a:extLst>
          </p:cNvPr>
          <p:cNvSpPr>
            <a:spLocks noGrp="1"/>
          </p:cNvSpPr>
          <p:nvPr>
            <p:ph type="sldNum" sz="quarter" idx="12"/>
          </p:nvPr>
        </p:nvSpPr>
        <p:spPr>
          <a:xfrm>
            <a:off x="6227763" y="6464300"/>
            <a:ext cx="528637" cy="349250"/>
          </a:xfrm>
        </p:spPr>
        <p:txBody>
          <a:bodyPr/>
          <a:lstStyle>
            <a:lvl1pPr>
              <a:defRPr/>
            </a:lvl1pPr>
          </a:lstStyle>
          <a:p>
            <a:pPr>
              <a:defRPr/>
            </a:pPr>
            <a:fld id="{C2D512FF-7286-48CF-98A1-B6821BCA3E6D}" type="slidenum">
              <a:rPr lang="nl-NL" altLang="nl-BE"/>
              <a:pPr>
                <a:defRPr/>
              </a:pPr>
              <a:t>‹Nº›</a:t>
            </a:fld>
            <a:endParaRPr lang="nl-NL" altLang="nl-BE"/>
          </a:p>
        </p:txBody>
      </p:sp>
    </p:spTree>
    <p:extLst>
      <p:ext uri="{BB962C8B-B14F-4D97-AF65-F5344CB8AC3E}">
        <p14:creationId xmlns:p14="http://schemas.microsoft.com/office/powerpoint/2010/main" val="416667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Grote afbeelding met titel erover">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611559" y="355600"/>
            <a:ext cx="8187953" cy="5816600"/>
          </a:xfrm>
          <a:solidFill>
            <a:schemeClr val="bg2">
              <a:lumMod val="75000"/>
            </a:schemeClr>
          </a:solidFill>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nl-NL" noProof="0" dirty="0"/>
          </a:p>
        </p:txBody>
      </p:sp>
      <p:sp>
        <p:nvSpPr>
          <p:cNvPr id="2" name="Titel 1"/>
          <p:cNvSpPr>
            <a:spLocks noGrp="1"/>
          </p:cNvSpPr>
          <p:nvPr>
            <p:ph type="title"/>
          </p:nvPr>
        </p:nvSpPr>
        <p:spPr>
          <a:xfrm>
            <a:off x="2539848" y="1543768"/>
            <a:ext cx="4727891" cy="405102"/>
          </a:xfrm>
        </p:spPr>
        <p:txBody>
          <a:bodyPr anchor="b">
            <a:normAutofit/>
          </a:bodyPr>
          <a:lstStyle>
            <a:lvl1pPr algn="l">
              <a:defRPr sz="2400" b="0" baseline="0"/>
            </a:lvl1pPr>
          </a:lstStyle>
          <a:p>
            <a:r>
              <a:rPr lang="es-ES"/>
              <a:t>Haga clic para modificar el estilo de título del patrón</a:t>
            </a:r>
            <a:endParaRPr lang="nl-NL" dirty="0"/>
          </a:p>
        </p:txBody>
      </p:sp>
      <p:sp>
        <p:nvSpPr>
          <p:cNvPr id="4" name="Tijdelijke aanduiding voor tekst 3"/>
          <p:cNvSpPr>
            <a:spLocks noGrp="1"/>
          </p:cNvSpPr>
          <p:nvPr>
            <p:ph type="body" sz="half" idx="2"/>
          </p:nvPr>
        </p:nvSpPr>
        <p:spPr>
          <a:xfrm>
            <a:off x="2550796" y="2025512"/>
            <a:ext cx="4727892" cy="610254"/>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ijdelijke aanduiding voor datum 4">
            <a:extLst>
              <a:ext uri="{FF2B5EF4-FFF2-40B4-BE49-F238E27FC236}">
                <a16:creationId xmlns:a16="http://schemas.microsoft.com/office/drawing/2014/main" xmlns="" id="{998A19C1-AC75-49C2-BF3E-6999D42EA2FD}"/>
              </a:ext>
            </a:extLst>
          </p:cNvPr>
          <p:cNvSpPr>
            <a:spLocks noGrp="1"/>
          </p:cNvSpPr>
          <p:nvPr>
            <p:ph type="dt" sz="half" idx="10"/>
          </p:nvPr>
        </p:nvSpPr>
        <p:spPr>
          <a:xfrm>
            <a:off x="4648200" y="6461125"/>
            <a:ext cx="1171575" cy="349250"/>
          </a:xfrm>
        </p:spPr>
        <p:txBody>
          <a:bodyPr/>
          <a:lstStyle>
            <a:lvl1pPr>
              <a:defRPr/>
            </a:lvl1pPr>
          </a:lstStyle>
          <a:p>
            <a:pPr>
              <a:defRPr/>
            </a:pPr>
            <a:fld id="{435CDAD5-375A-4C7F-97EE-AF38D643CB5D}" type="datetime3">
              <a:rPr lang="en-GB"/>
              <a:pPr>
                <a:defRPr/>
              </a:pPr>
              <a:t>27 April, 2018</a:t>
            </a:fld>
            <a:endParaRPr lang="nl-NL"/>
          </a:p>
        </p:txBody>
      </p:sp>
      <p:sp>
        <p:nvSpPr>
          <p:cNvPr id="6" name="Tijdelijke aanduiding voor voettekst 5">
            <a:extLst>
              <a:ext uri="{FF2B5EF4-FFF2-40B4-BE49-F238E27FC236}">
                <a16:creationId xmlns:a16="http://schemas.microsoft.com/office/drawing/2014/main" xmlns="" id="{4AB74586-BE58-4FC2-90AE-8059C8B5FFFE}"/>
              </a:ext>
            </a:extLst>
          </p:cNvPr>
          <p:cNvSpPr>
            <a:spLocks noGrp="1"/>
          </p:cNvSpPr>
          <p:nvPr>
            <p:ph type="ftr" sz="quarter" idx="11"/>
          </p:nvPr>
        </p:nvSpPr>
        <p:spPr>
          <a:xfrm>
            <a:off x="2768600" y="6461125"/>
            <a:ext cx="1511300" cy="349250"/>
          </a:xfrm>
        </p:spPr>
        <p:txBody>
          <a:bodyPr/>
          <a:lstStyle>
            <a:lvl1pPr>
              <a:defRPr/>
            </a:lvl1pPr>
          </a:lstStyle>
          <a:p>
            <a:pPr>
              <a:defRPr/>
            </a:pPr>
            <a:r>
              <a:rPr lang="nl-NL"/>
              <a:t>KA2 project </a:t>
            </a:r>
            <a:r>
              <a:rPr lang="nl-NL" err="1"/>
              <a:t>LOASA</a:t>
            </a:r>
            <a:endParaRPr lang="nl-NL"/>
          </a:p>
        </p:txBody>
      </p:sp>
      <p:sp>
        <p:nvSpPr>
          <p:cNvPr id="7" name="Tijdelijke aanduiding voor dianummer 6">
            <a:extLst>
              <a:ext uri="{FF2B5EF4-FFF2-40B4-BE49-F238E27FC236}">
                <a16:creationId xmlns:a16="http://schemas.microsoft.com/office/drawing/2014/main" xmlns="" id="{8CE91C93-0F60-421C-B339-C95E785F9B52}"/>
              </a:ext>
            </a:extLst>
          </p:cNvPr>
          <p:cNvSpPr>
            <a:spLocks noGrp="1"/>
          </p:cNvSpPr>
          <p:nvPr>
            <p:ph type="sldNum" sz="quarter" idx="12"/>
          </p:nvPr>
        </p:nvSpPr>
        <p:spPr>
          <a:xfrm>
            <a:off x="6227763" y="6464300"/>
            <a:ext cx="528637" cy="349250"/>
          </a:xfrm>
        </p:spPr>
        <p:txBody>
          <a:bodyPr/>
          <a:lstStyle>
            <a:lvl1pPr>
              <a:defRPr/>
            </a:lvl1pPr>
          </a:lstStyle>
          <a:p>
            <a:pPr>
              <a:defRPr/>
            </a:pPr>
            <a:fld id="{A1BEE7AA-D639-45D1-87F9-E4F86066C990}" type="slidenum">
              <a:rPr lang="nl-NL" altLang="nl-BE"/>
              <a:pPr>
                <a:defRPr/>
              </a:pPr>
              <a:t>‹Nº›</a:t>
            </a:fld>
            <a:endParaRPr lang="nl-NL" altLang="nl-BE"/>
          </a:p>
        </p:txBody>
      </p:sp>
    </p:spTree>
    <p:extLst>
      <p:ext uri="{BB962C8B-B14F-4D97-AF65-F5344CB8AC3E}">
        <p14:creationId xmlns:p14="http://schemas.microsoft.com/office/powerpoint/2010/main" val="18114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602000"/>
            <a:ext cx="8218800" cy="4525200"/>
          </a:xfrm>
          <a:prstGeom prst="rect">
            <a:avLst/>
          </a:prstGeom>
        </p:spPr>
        <p:txBody>
          <a:bodyPr lIns="104287" tIns="52144" rIns="104287" bIns="52144"/>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104287" tIns="52144" rIns="104287" bIns="52144" rtlCol="0" anchor="t" anchorCtr="0"/>
          <a:lstStyle>
            <a:lvl1pPr algn="l">
              <a:defRPr sz="941" baseline="0">
                <a:solidFill>
                  <a:srgbClr val="727272"/>
                </a:solidFill>
                <a:latin typeface="Arial"/>
              </a:defRPr>
            </a:lvl1pPr>
          </a:lstStyle>
          <a:p>
            <a:fld id="{4FD46809-B0A2-47B9-84A0-A1116F33DDD9}" type="datetime1">
              <a:rPr lang="nl-BE" smtClean="0"/>
              <a:t>27/04/2018</a:t>
            </a:fld>
            <a:endParaRPr lang="fr-FR"/>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104287" tIns="52144" rIns="104287" bIns="52144" rtlCol="0" anchor="t" anchorCtr="0"/>
          <a:lstStyle>
            <a:lvl1pPr algn="l">
              <a:defRPr sz="941" kern="1200" baseline="0">
                <a:solidFill>
                  <a:srgbClr val="727272"/>
                </a:solidFill>
                <a:latin typeface="Arial"/>
              </a:defRPr>
            </a:lvl1pPr>
          </a:lstStyle>
          <a:p>
            <a:endParaRPr lang="fr-FR"/>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104287" tIns="52144" rIns="104287" bIns="52144" rtlCol="0" anchor="t" anchorCtr="0"/>
          <a:lstStyle>
            <a:lvl1pPr algn="r">
              <a:defRPr sz="941" baseline="0">
                <a:solidFill>
                  <a:schemeClr val="bg1"/>
                </a:solidFill>
                <a:latin typeface="Arial"/>
              </a:defRPr>
            </a:lvl1pPr>
          </a:lstStyle>
          <a:p>
            <a:fld id="{9697BC7B-EB83-4B91-9DC1-6D7E10F713F9}" type="slidenum">
              <a:rPr lang="fr-FR" smtClean="0"/>
              <a:pPr/>
              <a:t>‹Nº›</a:t>
            </a:fld>
            <a:endParaRPr lang="fr-FR"/>
          </a:p>
        </p:txBody>
      </p:sp>
      <p:sp>
        <p:nvSpPr>
          <p:cNvPr id="11" name="Title Placeholder 1"/>
          <p:cNvSpPr>
            <a:spLocks noGrp="1"/>
          </p:cNvSpPr>
          <p:nvPr>
            <p:ph type="title" hasCustomPrompt="1"/>
          </p:nvPr>
        </p:nvSpPr>
        <p:spPr>
          <a:xfrm>
            <a:off x="683568" y="0"/>
            <a:ext cx="7416000" cy="1022400"/>
          </a:xfrm>
          <a:prstGeom prst="rect">
            <a:avLst/>
          </a:prstGeom>
        </p:spPr>
        <p:txBody>
          <a:bodyPr vert="horz" lIns="104287" tIns="52144" rIns="104287" bIns="52144"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2187586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11188" y="274638"/>
            <a:ext cx="8075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BE" smtClean="0"/>
              <a:t>Titelstijl van model bewerken</a:t>
            </a:r>
          </a:p>
        </p:txBody>
      </p:sp>
      <p:sp>
        <p:nvSpPr>
          <p:cNvPr id="1027" name="Tijdelijke aanduiding voor tekst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BE" smtClean="0"/>
              <a:t>Klik om de tekststijl van het model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p>
        </p:txBody>
      </p:sp>
      <p:sp>
        <p:nvSpPr>
          <p:cNvPr id="4" name="Tijdelijke aanduiding voor datum 3">
            <a:extLst>
              <a:ext uri="{FF2B5EF4-FFF2-40B4-BE49-F238E27FC236}">
                <a16:creationId xmlns:a16="http://schemas.microsoft.com/office/drawing/2014/main" xmlns="" id="{29741E02-F593-43BB-A60C-5F87AE44E62E}"/>
              </a:ext>
            </a:extLst>
          </p:cNvPr>
          <p:cNvSpPr>
            <a:spLocks noGrp="1"/>
          </p:cNvSpPr>
          <p:nvPr>
            <p:ph type="dt" sz="half" idx="2"/>
          </p:nvPr>
        </p:nvSpPr>
        <p:spPr>
          <a:xfrm>
            <a:off x="4648200" y="6324600"/>
            <a:ext cx="1171575" cy="349250"/>
          </a:xfrm>
          <a:prstGeom prst="rect">
            <a:avLst/>
          </a:prstGeom>
        </p:spPr>
        <p:txBody>
          <a:bodyPr vert="horz" lIns="0" tIns="0" rIns="0" bIns="0" rtlCol="0" anchor="t" anchorCtr="0"/>
          <a:lstStyle>
            <a:lvl1pPr marL="0" algn="l" eaLnBrk="1" fontAlgn="auto" hangingPunct="1">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1D5AD9AF-E4F4-493D-9936-287C8A90C52F}" type="datetime3">
              <a:rPr lang="en-GB"/>
              <a:pPr>
                <a:defRPr/>
              </a:pPr>
              <a:t>27 April, 2018</a:t>
            </a:fld>
            <a:endParaRPr lang="nl-NL" dirty="0"/>
          </a:p>
        </p:txBody>
      </p:sp>
      <p:sp>
        <p:nvSpPr>
          <p:cNvPr id="5" name="Tijdelijke aanduiding voor voettekst 4">
            <a:extLst>
              <a:ext uri="{FF2B5EF4-FFF2-40B4-BE49-F238E27FC236}">
                <a16:creationId xmlns:a16="http://schemas.microsoft.com/office/drawing/2014/main" xmlns="" id="{B3BFC391-C144-4393-A0AA-4679D3CC12A1}"/>
              </a:ext>
            </a:extLst>
          </p:cNvPr>
          <p:cNvSpPr>
            <a:spLocks noGrp="1"/>
          </p:cNvSpPr>
          <p:nvPr>
            <p:ph type="ftr" sz="quarter" idx="3"/>
          </p:nvPr>
        </p:nvSpPr>
        <p:spPr>
          <a:xfrm>
            <a:off x="2768600" y="6324600"/>
            <a:ext cx="1511300" cy="349250"/>
          </a:xfrm>
          <a:prstGeom prst="rect">
            <a:avLst/>
          </a:prstGeom>
        </p:spPr>
        <p:txBody>
          <a:bodyPr vert="horz" lIns="91440" tIns="0" rIns="91440" bIns="0" rtlCol="0" anchor="t" anchorCtr="0"/>
          <a:lstStyle>
            <a:lvl1pPr algn="l" eaLnBrk="1" fontAlgn="auto" hangingPunct="1">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r>
              <a:rPr lang="nl-NL"/>
              <a:t>KA2 project </a:t>
            </a:r>
            <a:r>
              <a:rPr lang="nl-NL" err="1"/>
              <a:t>LOASA</a:t>
            </a:r>
            <a:endParaRPr lang="nl-NL"/>
          </a:p>
        </p:txBody>
      </p:sp>
      <p:sp>
        <p:nvSpPr>
          <p:cNvPr id="6" name="Tijdelijke aanduiding voor dianummer 5">
            <a:extLst>
              <a:ext uri="{FF2B5EF4-FFF2-40B4-BE49-F238E27FC236}">
                <a16:creationId xmlns:a16="http://schemas.microsoft.com/office/drawing/2014/main" xmlns="" id="{33923DDD-B38E-4CC8-ACFA-CCB745B0EC60}"/>
              </a:ext>
            </a:extLst>
          </p:cNvPr>
          <p:cNvSpPr>
            <a:spLocks noGrp="1"/>
          </p:cNvSpPr>
          <p:nvPr>
            <p:ph type="sldNum" sz="quarter" idx="4"/>
          </p:nvPr>
        </p:nvSpPr>
        <p:spPr>
          <a:xfrm>
            <a:off x="6227763" y="6327775"/>
            <a:ext cx="528637" cy="349250"/>
          </a:xfrm>
          <a:prstGeom prst="rect">
            <a:avLst/>
          </a:prstGeom>
        </p:spPr>
        <p:txBody>
          <a:bodyPr vert="horz" wrap="square" lIns="91440" tIns="0" rIns="91440" bIns="0" numCol="1" anchor="t" anchorCtr="0" compatLnSpc="1">
            <a:prstTxWarp prst="textNoShape">
              <a:avLst/>
            </a:prstTxWarp>
          </a:bodyPr>
          <a:lstStyle>
            <a:lvl1pPr eaLnBrk="1" hangingPunct="1">
              <a:defRPr sz="1100">
                <a:solidFill>
                  <a:srgbClr val="999D9E"/>
                </a:solidFill>
                <a:cs typeface="Arial" panose="020B0604020202020204" pitchFamily="34" charset="0"/>
              </a:defRPr>
            </a:lvl1pPr>
          </a:lstStyle>
          <a:p>
            <a:pPr>
              <a:defRPr/>
            </a:pPr>
            <a:fld id="{BA4914DE-62B3-46C0-AB3E-ED645A63A8A3}" type="slidenum">
              <a:rPr lang="nl-NL" altLang="nl-BE"/>
              <a:pPr>
                <a:defRPr/>
              </a:pPr>
              <a:t>‹Nº›</a:t>
            </a:fld>
            <a:endParaRPr lang="nl-NL" altLang="nl-BE"/>
          </a:p>
        </p:txBody>
      </p:sp>
      <p:cxnSp>
        <p:nvCxnSpPr>
          <p:cNvPr id="22" name="Rechte verbindingslijn 21">
            <a:extLst>
              <a:ext uri="{FF2B5EF4-FFF2-40B4-BE49-F238E27FC236}">
                <a16:creationId xmlns:a16="http://schemas.microsoft.com/office/drawing/2014/main" xmlns="" id="{E6DAA4E8-B5E0-4442-832D-4F31218ECD2C}"/>
              </a:ext>
            </a:extLst>
          </p:cNvPr>
          <p:cNvCxnSpPr/>
          <p:nvPr/>
        </p:nvCxnSpPr>
        <p:spPr>
          <a:xfrm>
            <a:off x="6011863" y="6324600"/>
            <a:ext cx="0" cy="323850"/>
          </a:xfrm>
          <a:prstGeom prst="line">
            <a:avLst/>
          </a:prstGeom>
          <a:ln w="9525" cap="flat" cmpd="sng">
            <a:solidFill>
              <a:srgbClr val="000B06">
                <a:alpha val="50000"/>
              </a:srgb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Rechte verbindingslijn 22">
            <a:extLst>
              <a:ext uri="{FF2B5EF4-FFF2-40B4-BE49-F238E27FC236}">
                <a16:creationId xmlns:a16="http://schemas.microsoft.com/office/drawing/2014/main" xmlns="" id="{C40365BB-36CF-4E88-B9CE-A1F0AD85E7E7}"/>
              </a:ext>
            </a:extLst>
          </p:cNvPr>
          <p:cNvCxnSpPr/>
          <p:nvPr/>
        </p:nvCxnSpPr>
        <p:spPr>
          <a:xfrm>
            <a:off x="4427538" y="6324600"/>
            <a:ext cx="0" cy="323850"/>
          </a:xfrm>
          <a:prstGeom prst="line">
            <a:avLst/>
          </a:prstGeom>
          <a:ln w="9525" cap="flat" cmpd="sng">
            <a:solidFill>
              <a:srgbClr val="000B06">
                <a:alpha val="50000"/>
              </a:srgb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Rechte verbindingslijn 23">
            <a:extLst>
              <a:ext uri="{FF2B5EF4-FFF2-40B4-BE49-F238E27FC236}">
                <a16:creationId xmlns:a16="http://schemas.microsoft.com/office/drawing/2014/main" xmlns="" id="{71603FD2-4244-420E-9434-671122C1D48A}"/>
              </a:ext>
            </a:extLst>
          </p:cNvPr>
          <p:cNvCxnSpPr/>
          <p:nvPr/>
        </p:nvCxnSpPr>
        <p:spPr>
          <a:xfrm flipH="1">
            <a:off x="2620963" y="6324600"/>
            <a:ext cx="3175" cy="333375"/>
          </a:xfrm>
          <a:prstGeom prst="line">
            <a:avLst/>
          </a:prstGeom>
          <a:ln w="9525" cap="flat" cmpd="sng">
            <a:solidFill>
              <a:srgbClr val="000B06">
                <a:alpha val="50000"/>
              </a:srgb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034" name="Groeperen 7"/>
          <p:cNvGrpSpPr>
            <a:grpSpLocks/>
          </p:cNvGrpSpPr>
          <p:nvPr/>
        </p:nvGrpSpPr>
        <p:grpSpPr bwMode="auto">
          <a:xfrm>
            <a:off x="0" y="1600200"/>
            <a:ext cx="82550" cy="5257800"/>
            <a:chOff x="1" y="1600200"/>
            <a:chExt cx="82666" cy="4781128"/>
          </a:xfrm>
        </p:grpSpPr>
        <p:sp>
          <p:nvSpPr>
            <p:cNvPr id="12" name="Rechthoek 11">
              <a:extLst>
                <a:ext uri="{FF2B5EF4-FFF2-40B4-BE49-F238E27FC236}">
                  <a16:creationId xmlns:a16="http://schemas.microsoft.com/office/drawing/2014/main" xmlns="" id="{1F378FBE-A804-4D54-96C8-A74D01D7B27D}"/>
                </a:ext>
              </a:extLst>
            </p:cNvPr>
            <p:cNvSpPr/>
            <p:nvPr userDrawn="1"/>
          </p:nvSpPr>
          <p:spPr>
            <a:xfrm>
              <a:off x="1" y="1600200"/>
              <a:ext cx="82666" cy="1599484"/>
            </a:xfrm>
            <a:prstGeom prst="rect">
              <a:avLst/>
            </a:prstGeom>
            <a:gradFill>
              <a:gsLst>
                <a:gs pos="0">
                  <a:schemeClr val="bg1"/>
                </a:gs>
                <a:gs pos="100000">
                  <a:schemeClr val="accent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3" name="Rechthoek 12">
              <a:extLst>
                <a:ext uri="{FF2B5EF4-FFF2-40B4-BE49-F238E27FC236}">
                  <a16:creationId xmlns:a16="http://schemas.microsoft.com/office/drawing/2014/main" xmlns="" id="{DEC1D3FC-90B0-4918-A3DF-911B3F7EB01B}"/>
                </a:ext>
              </a:extLst>
            </p:cNvPr>
            <p:cNvSpPr/>
            <p:nvPr userDrawn="1"/>
          </p:nvSpPr>
          <p:spPr>
            <a:xfrm>
              <a:off x="1" y="3199684"/>
              <a:ext cx="82666" cy="16009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8" name="Rechthoek 17">
              <a:extLst>
                <a:ext uri="{FF2B5EF4-FFF2-40B4-BE49-F238E27FC236}">
                  <a16:creationId xmlns:a16="http://schemas.microsoft.com/office/drawing/2014/main" xmlns="" id="{49DD3D0C-E6AF-49F0-9ACC-077478AFA16A}"/>
                </a:ext>
              </a:extLst>
            </p:cNvPr>
            <p:cNvSpPr/>
            <p:nvPr userDrawn="1"/>
          </p:nvSpPr>
          <p:spPr>
            <a:xfrm>
              <a:off x="1" y="4781844"/>
              <a:ext cx="82666" cy="159948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dirty="0">
                <a:solidFill>
                  <a:schemeClr val="accent3"/>
                </a:solidFill>
              </a:endParaRPr>
            </a:p>
          </p:txBody>
        </p:sp>
      </p:grpSp>
      <p:pic>
        <p:nvPicPr>
          <p:cNvPr id="1035" name="Afbeelding 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1813" y="6126163"/>
            <a:ext cx="19446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Rechte verbindingslijn 15">
            <a:extLst>
              <a:ext uri="{FF2B5EF4-FFF2-40B4-BE49-F238E27FC236}">
                <a16:creationId xmlns:a16="http://schemas.microsoft.com/office/drawing/2014/main" xmlns="" id="{94BDA706-F227-4E93-951A-1C28D611BE4E}"/>
              </a:ext>
            </a:extLst>
          </p:cNvPr>
          <p:cNvCxnSpPr/>
          <p:nvPr userDrawn="1"/>
        </p:nvCxnSpPr>
        <p:spPr>
          <a:xfrm>
            <a:off x="6948488" y="6335713"/>
            <a:ext cx="0" cy="322262"/>
          </a:xfrm>
          <a:prstGeom prst="line">
            <a:avLst/>
          </a:prstGeom>
          <a:ln w="9525" cap="flat" cmpd="sng">
            <a:solidFill>
              <a:srgbClr val="000B06">
                <a:alpha val="50000"/>
              </a:srgbClr>
            </a:solidFill>
            <a:prstDash val="dash"/>
          </a:ln>
          <a:effectLst/>
        </p:spPr>
        <p:style>
          <a:lnRef idx="2">
            <a:schemeClr val="accent1"/>
          </a:lnRef>
          <a:fillRef idx="0">
            <a:schemeClr val="accent1"/>
          </a:fillRef>
          <a:effectRef idx="1">
            <a:schemeClr val="accent1"/>
          </a:effectRef>
          <a:fontRef idx="minor">
            <a:schemeClr val="tx1"/>
          </a:fontRef>
        </p:style>
      </p:cxnSp>
      <p:pic>
        <p:nvPicPr>
          <p:cNvPr id="1037" name="Afbeelding 8"/>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94538" y="6145213"/>
            <a:ext cx="16113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Lst>
  <p:hf hdr="0"/>
  <p:txStyles>
    <p:titleStyle>
      <a:lvl1pPr algn="l" defTabSz="457200" rtl="0" eaLnBrk="0" fontAlgn="base" hangingPunct="0">
        <a:spcBef>
          <a:spcPct val="0"/>
        </a:spcBef>
        <a:spcAft>
          <a:spcPct val="0"/>
        </a:spcAft>
        <a:defRPr sz="4400" kern="1200">
          <a:solidFill>
            <a:schemeClr val="bg1"/>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4400">
          <a:solidFill>
            <a:schemeClr val="bg1"/>
          </a:solidFill>
          <a:latin typeface="Arial" charset="0"/>
          <a:cs typeface="Arial" charset="0"/>
        </a:defRPr>
      </a:lvl2pPr>
      <a:lvl3pPr algn="l" defTabSz="457200" rtl="0" eaLnBrk="0" fontAlgn="base" hangingPunct="0">
        <a:spcBef>
          <a:spcPct val="0"/>
        </a:spcBef>
        <a:spcAft>
          <a:spcPct val="0"/>
        </a:spcAft>
        <a:defRPr sz="4400">
          <a:solidFill>
            <a:schemeClr val="bg1"/>
          </a:solidFill>
          <a:latin typeface="Arial" charset="0"/>
          <a:cs typeface="Arial" charset="0"/>
        </a:defRPr>
      </a:lvl3pPr>
      <a:lvl4pPr algn="l" defTabSz="457200" rtl="0" eaLnBrk="0" fontAlgn="base" hangingPunct="0">
        <a:spcBef>
          <a:spcPct val="0"/>
        </a:spcBef>
        <a:spcAft>
          <a:spcPct val="0"/>
        </a:spcAft>
        <a:defRPr sz="4400">
          <a:solidFill>
            <a:schemeClr val="bg1"/>
          </a:solidFill>
          <a:latin typeface="Arial" charset="0"/>
          <a:cs typeface="Arial" charset="0"/>
        </a:defRPr>
      </a:lvl4pPr>
      <a:lvl5pPr algn="l" defTabSz="457200" rtl="0" eaLnBrk="0" fontAlgn="base" hangingPunct="0">
        <a:spcBef>
          <a:spcPct val="0"/>
        </a:spcBef>
        <a:spcAft>
          <a:spcPct val="0"/>
        </a:spcAft>
        <a:defRPr sz="4400">
          <a:solidFill>
            <a:schemeClr val="bg1"/>
          </a:solidFill>
          <a:latin typeface="Arial" charset="0"/>
          <a:cs typeface="Arial" charset="0"/>
        </a:defRPr>
      </a:lvl5pPr>
      <a:lvl6pPr marL="457200" algn="l" defTabSz="457200" rtl="0" fontAlgn="base">
        <a:spcBef>
          <a:spcPct val="0"/>
        </a:spcBef>
        <a:spcAft>
          <a:spcPct val="0"/>
        </a:spcAft>
        <a:defRPr sz="4400">
          <a:solidFill>
            <a:schemeClr val="bg1"/>
          </a:solidFill>
          <a:latin typeface="Arial" charset="0"/>
          <a:cs typeface="Arial" charset="0"/>
        </a:defRPr>
      </a:lvl6pPr>
      <a:lvl7pPr marL="914400" algn="l" defTabSz="457200" rtl="0" fontAlgn="base">
        <a:spcBef>
          <a:spcPct val="0"/>
        </a:spcBef>
        <a:spcAft>
          <a:spcPct val="0"/>
        </a:spcAft>
        <a:defRPr sz="4400">
          <a:solidFill>
            <a:schemeClr val="bg1"/>
          </a:solidFill>
          <a:latin typeface="Arial" charset="0"/>
          <a:cs typeface="Arial" charset="0"/>
        </a:defRPr>
      </a:lvl7pPr>
      <a:lvl8pPr marL="1371600" algn="l" defTabSz="457200" rtl="0" fontAlgn="base">
        <a:spcBef>
          <a:spcPct val="0"/>
        </a:spcBef>
        <a:spcAft>
          <a:spcPct val="0"/>
        </a:spcAft>
        <a:defRPr sz="4400">
          <a:solidFill>
            <a:schemeClr val="bg1"/>
          </a:solidFill>
          <a:latin typeface="Arial" charset="0"/>
          <a:cs typeface="Arial" charset="0"/>
        </a:defRPr>
      </a:lvl8pPr>
      <a:lvl9pPr marL="1828800" algn="l" defTabSz="457200" rtl="0" fontAlgn="base">
        <a:spcBef>
          <a:spcPct val="0"/>
        </a:spcBef>
        <a:spcAft>
          <a:spcPct val="0"/>
        </a:spcAft>
        <a:defRPr sz="4400">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loasa.eu/"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mailto:info@loasa.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B388FE54-BD36-4AFA-8138-49F30DC7B8E4}"/>
              </a:ext>
            </a:extLst>
          </p:cNvPr>
          <p:cNvSpPr>
            <a:spLocks noGrp="1"/>
          </p:cNvSpPr>
          <p:nvPr>
            <p:ph type="dt" sz="quarter" idx="10"/>
          </p:nvPr>
        </p:nvSpPr>
        <p:spPr>
          <a:xfrm>
            <a:off x="4500563" y="6434138"/>
            <a:ext cx="1439862" cy="225425"/>
          </a:xfrm>
        </p:spPr>
        <p:txBody>
          <a:bodyPr/>
          <a:lstStyle/>
          <a:p>
            <a:pPr algn="ctr">
              <a:defRPr/>
            </a:pPr>
            <a:fld id="{992D53B5-E862-4F01-BC77-533E6EA919B9}"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0431B956-1BFC-42BD-81DA-539FF5B8B20A}"/>
              </a:ext>
            </a:extLst>
          </p:cNvPr>
          <p:cNvSpPr>
            <a:spLocks noGrp="1"/>
          </p:cNvSpPr>
          <p:nvPr>
            <p:ph type="ftr" sz="quarter" idx="11"/>
          </p:nvPr>
        </p:nvSpPr>
        <p:spPr>
          <a:xfrm>
            <a:off x="2627313" y="6434138"/>
            <a:ext cx="1784350" cy="225425"/>
          </a:xfrm>
        </p:spPr>
        <p:txBody>
          <a:bodyPr/>
          <a:lstStyle/>
          <a:p>
            <a:pPr algn="ctr">
              <a:defRPr/>
            </a:pPr>
            <a:r>
              <a:rPr lang="nl-NL"/>
              <a:t>KA2 project </a:t>
            </a:r>
            <a:r>
              <a:rPr lang="nl-NL" err="1"/>
              <a:t>LOASA</a:t>
            </a:r>
            <a:endParaRPr lang="nl-NL"/>
          </a:p>
        </p:txBody>
      </p:sp>
      <p:sp>
        <p:nvSpPr>
          <p:cNvPr id="7172" name="Tijdelijke aanduiding voor dianummer 5"/>
          <p:cNvSpPr>
            <a:spLocks noGrp="1"/>
          </p:cNvSpPr>
          <p:nvPr>
            <p:ph type="sldNum" sz="quarter" idx="12"/>
          </p:nvPr>
        </p:nvSpPr>
        <p:spPr bwMode="auto">
          <a:xfrm>
            <a:off x="6227763" y="6434138"/>
            <a:ext cx="528637" cy="22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6E8F8F6F-2511-4575-920A-772A6D7B8F72}" type="slidenum">
              <a:rPr lang="nl-NL" altLang="nl-BE" sz="1100" smtClean="0">
                <a:solidFill>
                  <a:srgbClr val="999D9E"/>
                </a:solidFill>
              </a:rPr>
              <a:pPr algn="ctr">
                <a:spcBef>
                  <a:spcPct val="0"/>
                </a:spcBef>
                <a:buFontTx/>
                <a:buNone/>
              </a:pPr>
              <a:t>1</a:t>
            </a:fld>
            <a:endParaRPr lang="nl-NL" altLang="nl-BE" sz="1100" smtClean="0">
              <a:solidFill>
                <a:srgbClr val="999D9E"/>
              </a:solidFill>
            </a:endParaRPr>
          </a:p>
        </p:txBody>
      </p:sp>
      <p:pic>
        <p:nvPicPr>
          <p:cNvPr id="7173"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7789"/>
            <a:ext cx="84963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rotWithShape="1">
          <a:blip r:embed="rId4">
            <a:extLst>
              <a:ext uri="{28A0092B-C50C-407E-A947-70E740481C1C}">
                <a14:useLocalDpi xmlns:a14="http://schemas.microsoft.com/office/drawing/2010/main" val="0"/>
              </a:ext>
            </a:extLst>
          </a:blip>
          <a:srcRect t="23736"/>
          <a:stretch/>
        </p:blipFill>
        <p:spPr>
          <a:xfrm>
            <a:off x="80603" y="2924943"/>
            <a:ext cx="9171917" cy="39330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427" y="391566"/>
            <a:ext cx="2655391" cy="156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rrowheads="1"/>
          </p:cNvPicPr>
          <p:nvPr/>
        </p:nvPicPr>
        <p:blipFill rotWithShape="1">
          <a:blip r:embed="rId4">
            <a:extLst>
              <a:ext uri="{28A0092B-C50C-407E-A947-70E740481C1C}">
                <a14:useLocalDpi xmlns:a14="http://schemas.microsoft.com/office/drawing/2010/main" val="0"/>
              </a:ext>
            </a:extLst>
          </a:blip>
          <a:srcRect b="43999"/>
          <a:stretch/>
        </p:blipFill>
        <p:spPr bwMode="auto">
          <a:xfrm>
            <a:off x="485038" y="477916"/>
            <a:ext cx="2725940" cy="136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p:cNvPicPr>
            <a:picLocks noChangeArrowheads="1"/>
          </p:cNvPicPr>
          <p:nvPr/>
        </p:nvPicPr>
        <p:blipFill>
          <a:blip r:embed="rId5"/>
          <a:srcRect/>
          <a:stretch>
            <a:fillRect/>
          </a:stretch>
        </p:blipFill>
        <p:spPr bwMode="auto">
          <a:xfrm>
            <a:off x="750251" y="3549454"/>
            <a:ext cx="1661509" cy="2238213"/>
          </a:xfrm>
          <a:prstGeom prst="rect">
            <a:avLst/>
          </a:prstGeom>
          <a:noFill/>
          <a:ln>
            <a:noFill/>
          </a:ln>
          <a:effectLst>
            <a:outerShdw blurRad="63500" dist="127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6156" name="Rectangle 12"/>
          <p:cNvSpPr>
            <a:spLocks/>
          </p:cNvSpPr>
          <p:nvPr/>
        </p:nvSpPr>
        <p:spPr bwMode="auto">
          <a:xfrm>
            <a:off x="5508105" y="1728341"/>
            <a:ext cx="3234157" cy="980579"/>
          </a:xfrm>
          <a:prstGeom prst="rect">
            <a:avLst/>
          </a:prstGeom>
          <a:solidFill>
            <a:srgbClr val="C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28573" bIns="0"/>
          <a:lstStyle>
            <a:lvl1pPr marL="269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nl-NL" sz="2400" dirty="0">
                <a:solidFill>
                  <a:srgbClr val="000000"/>
                </a:solidFill>
                <a:latin typeface="Arial" pitchFamily="34" charset="0"/>
                <a:ea typeface="Marker Felt"/>
                <a:cs typeface="Marker Felt"/>
              </a:rPr>
              <a:t>Quality of VET systems</a:t>
            </a:r>
          </a:p>
          <a:p>
            <a:pPr algn="ctr" eaLnBrk="1" hangingPunct="1">
              <a:spcBef>
                <a:spcPct val="0"/>
              </a:spcBef>
              <a:buFontTx/>
              <a:buNone/>
            </a:pPr>
            <a:r>
              <a:rPr lang="en-US" altLang="nl-NL" sz="2400" dirty="0">
                <a:solidFill>
                  <a:srgbClr val="000000"/>
                </a:solidFill>
                <a:latin typeface="Arial" pitchFamily="34" charset="0"/>
                <a:ea typeface="Marker Felt"/>
                <a:cs typeface="Marker Felt"/>
              </a:rPr>
              <a:t>Mutual trust</a:t>
            </a:r>
          </a:p>
        </p:txBody>
      </p:sp>
      <p:sp>
        <p:nvSpPr>
          <p:cNvPr id="6157" name="Rectangle 13"/>
          <p:cNvSpPr>
            <a:spLocks/>
          </p:cNvSpPr>
          <p:nvPr/>
        </p:nvSpPr>
        <p:spPr bwMode="auto">
          <a:xfrm>
            <a:off x="642485" y="1495252"/>
            <a:ext cx="2585413" cy="1229371"/>
          </a:xfrm>
          <a:prstGeom prst="rect">
            <a:avLst/>
          </a:prstGeom>
          <a:solidFill>
            <a:srgbClr val="C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28573" bIns="0"/>
          <a:lstStyle>
            <a:lvl1pPr marL="269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nl-NL" sz="2400" dirty="0">
                <a:solidFill>
                  <a:srgbClr val="000000"/>
                </a:solidFill>
                <a:latin typeface="Arial" pitchFamily="34" charset="0"/>
                <a:ea typeface="Marker Felt"/>
                <a:cs typeface="Marker Felt"/>
              </a:rPr>
              <a:t>Transparency of VET qualifications</a:t>
            </a:r>
          </a:p>
          <a:p>
            <a:pPr algn="ctr" eaLnBrk="1" hangingPunct="1">
              <a:spcBef>
                <a:spcPct val="0"/>
              </a:spcBef>
              <a:buFontTx/>
              <a:buNone/>
            </a:pPr>
            <a:r>
              <a:rPr lang="en-US" altLang="nl-NL" sz="2400" dirty="0">
                <a:solidFill>
                  <a:srgbClr val="000000"/>
                </a:solidFill>
                <a:latin typeface="Arial" pitchFamily="34" charset="0"/>
                <a:ea typeface="Marker Felt"/>
                <a:cs typeface="Marker Felt"/>
              </a:rPr>
              <a:t>LO approach</a:t>
            </a:r>
          </a:p>
        </p:txBody>
      </p:sp>
      <p:pic>
        <p:nvPicPr>
          <p:cNvPr id="6158" name="Picture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0241" y="3281582"/>
            <a:ext cx="2282021" cy="1585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15"/>
          <p:cNvSpPr>
            <a:spLocks/>
          </p:cNvSpPr>
          <p:nvPr/>
        </p:nvSpPr>
        <p:spPr bwMode="auto">
          <a:xfrm>
            <a:off x="97429" y="4833794"/>
            <a:ext cx="3485727" cy="1348439"/>
          </a:xfrm>
          <a:prstGeom prst="rect">
            <a:avLst/>
          </a:prstGeom>
          <a:solidFill>
            <a:srgbClr val="C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28573" bIns="0"/>
          <a:lstStyle>
            <a:lvl1pPr marL="269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nl-NL" sz="2400" dirty="0">
                <a:solidFill>
                  <a:srgbClr val="000000"/>
                </a:solidFill>
                <a:latin typeface="Arial" pitchFamily="34" charset="0"/>
                <a:ea typeface="Marker Felt"/>
                <a:cs typeface="Marker Felt"/>
              </a:rPr>
              <a:t>Promoting LLL</a:t>
            </a:r>
          </a:p>
          <a:p>
            <a:pPr algn="ctr" eaLnBrk="1" hangingPunct="1">
              <a:spcBef>
                <a:spcPct val="0"/>
              </a:spcBef>
              <a:buFontTx/>
              <a:buNone/>
            </a:pPr>
            <a:r>
              <a:rPr lang="en-US" altLang="nl-NL" sz="2400" dirty="0">
                <a:solidFill>
                  <a:srgbClr val="000000"/>
                </a:solidFill>
                <a:latin typeface="Arial" pitchFamily="34" charset="0"/>
                <a:ea typeface="Marker Felt"/>
                <a:cs typeface="Marker Felt"/>
              </a:rPr>
              <a:t>Transfer and recognition from NFIL to formal system</a:t>
            </a:r>
          </a:p>
        </p:txBody>
      </p:sp>
      <p:sp>
        <p:nvSpPr>
          <p:cNvPr id="6160" name="Rectangle 16"/>
          <p:cNvSpPr>
            <a:spLocks/>
          </p:cNvSpPr>
          <p:nvPr/>
        </p:nvSpPr>
        <p:spPr bwMode="auto">
          <a:xfrm>
            <a:off x="2700957" y="3145397"/>
            <a:ext cx="3470087" cy="1230170"/>
          </a:xfrm>
          <a:prstGeom prst="rect">
            <a:avLst/>
          </a:prstGeom>
          <a:solidFill>
            <a:srgbClr val="C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28573" bIns="0"/>
          <a:lstStyle>
            <a:lvl1pPr marL="269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nl-NL" sz="2400" dirty="0">
                <a:solidFill>
                  <a:srgbClr val="000000"/>
                </a:solidFill>
                <a:latin typeface="Arial" pitchFamily="34" charset="0"/>
                <a:ea typeface="Marker Felt"/>
                <a:cs typeface="Marker Felt"/>
              </a:rPr>
              <a:t>Progressive access to VET qualifications</a:t>
            </a:r>
          </a:p>
          <a:p>
            <a:pPr algn="ctr" eaLnBrk="1" hangingPunct="1">
              <a:spcBef>
                <a:spcPct val="0"/>
              </a:spcBef>
              <a:buFontTx/>
              <a:buNone/>
            </a:pPr>
            <a:r>
              <a:rPr lang="en-US" altLang="nl-NL" sz="2400" dirty="0">
                <a:solidFill>
                  <a:srgbClr val="000000"/>
                </a:solidFill>
                <a:latin typeface="Arial" pitchFamily="34" charset="0"/>
                <a:ea typeface="Marker Felt"/>
                <a:cs typeface="Marker Felt"/>
              </a:rPr>
              <a:t>Transfer </a:t>
            </a:r>
            <a:r>
              <a:rPr lang="en-US" altLang="nl-NL" sz="2400" dirty="0" smtClean="0">
                <a:solidFill>
                  <a:srgbClr val="000000"/>
                </a:solidFill>
                <a:latin typeface="Arial" pitchFamily="34" charset="0"/>
                <a:ea typeface="Marker Felt"/>
                <a:cs typeface="Marker Felt"/>
              </a:rPr>
              <a:t>and recognition</a:t>
            </a:r>
            <a:endParaRPr lang="en-US" altLang="nl-NL" sz="2400" dirty="0">
              <a:solidFill>
                <a:srgbClr val="000000"/>
              </a:solidFill>
              <a:latin typeface="Arial" pitchFamily="34" charset="0"/>
              <a:ea typeface="Marker Felt"/>
              <a:cs typeface="Marker Felt"/>
            </a:endParaRPr>
          </a:p>
        </p:txBody>
      </p:sp>
      <p:sp>
        <p:nvSpPr>
          <p:cNvPr id="6161" name="Rectangle 17"/>
          <p:cNvSpPr>
            <a:spLocks/>
          </p:cNvSpPr>
          <p:nvPr/>
        </p:nvSpPr>
        <p:spPr bwMode="auto">
          <a:xfrm>
            <a:off x="5004952" y="4752559"/>
            <a:ext cx="3665866" cy="1233325"/>
          </a:xfrm>
          <a:prstGeom prst="rect">
            <a:avLst/>
          </a:prstGeom>
          <a:solidFill>
            <a:srgbClr val="C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28573" bIns="0"/>
          <a:lstStyle>
            <a:lvl1pPr marL="269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nl-NL" sz="2400" dirty="0" smtClean="0">
                <a:solidFill>
                  <a:srgbClr val="0D0D0D"/>
                </a:solidFill>
                <a:latin typeface="Arial" pitchFamily="34" charset="0"/>
                <a:ea typeface="Marker Felt"/>
                <a:cs typeface="Marker Felt"/>
              </a:rPr>
              <a:t>Skills and qualifications clearly and easily understood in Europe</a:t>
            </a:r>
            <a:endParaRPr lang="en-US" altLang="nl-NL" sz="2400" dirty="0">
              <a:solidFill>
                <a:srgbClr val="0D0D0D"/>
              </a:solidFill>
              <a:latin typeface="Arial" pitchFamily="34" charset="0"/>
              <a:ea typeface="Marker Felt"/>
              <a:cs typeface="Marker Felt"/>
            </a:endParaRPr>
          </a:p>
        </p:txBody>
      </p:sp>
      <p:pic>
        <p:nvPicPr>
          <p:cNvPr id="3" name="Afbeelding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8390" y="1461130"/>
            <a:ext cx="1646054" cy="1713240"/>
          </a:xfrm>
          <a:prstGeom prst="rect">
            <a:avLst/>
          </a:prstGeom>
        </p:spPr>
      </p:pic>
    </p:spTree>
    <p:extLst>
      <p:ext uri="{BB962C8B-B14F-4D97-AF65-F5344CB8AC3E}">
        <p14:creationId xmlns:p14="http://schemas.microsoft.com/office/powerpoint/2010/main" val="13899344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6157" grpId="0" animBg="1"/>
      <p:bldP spid="6159" grpId="0" animBg="1"/>
      <p:bldP spid="6160" grpId="0" animBg="1"/>
      <p:bldP spid="61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p:cNvSpPr>
            <a:spLocks noGrp="1"/>
          </p:cNvSpPr>
          <p:nvPr>
            <p:ph type="dt" sz="half" idx="2"/>
          </p:nvPr>
        </p:nvSpPr>
        <p:spPr/>
        <p:txBody>
          <a:bodyPr/>
          <a:lstStyle/>
          <a:p>
            <a:fld id="{D5EBCF66-8F14-4492-BF26-F4FFF6B6FD57}" type="datetime1">
              <a:rPr lang="nl-BE" smtClean="0"/>
              <a:t>27/04/2018</a:t>
            </a:fld>
            <a:endParaRPr lang="fr-FR" dirty="0"/>
          </a:p>
        </p:txBody>
      </p:sp>
      <p:sp>
        <p:nvSpPr>
          <p:cNvPr id="2" name="Title 1"/>
          <p:cNvSpPr>
            <a:spLocks noGrp="1"/>
          </p:cNvSpPr>
          <p:nvPr>
            <p:ph type="title"/>
          </p:nvPr>
        </p:nvSpPr>
        <p:spPr>
          <a:xfrm>
            <a:off x="403200" y="229678"/>
            <a:ext cx="8223275" cy="587482"/>
          </a:xfrm>
        </p:spPr>
        <p:txBody>
          <a:bodyPr/>
          <a:lstStyle/>
          <a:p>
            <a:pPr algn="ctr"/>
            <a:r>
              <a:rPr lang="en-GB" sz="4200" dirty="0">
                <a:solidFill>
                  <a:srgbClr val="008CD6"/>
                </a:solidFill>
              </a:rPr>
              <a:t>New Skills Agenda for Europe</a:t>
            </a:r>
            <a:endParaRPr lang="en-GB" sz="4200" b="1" kern="1200" dirty="0">
              <a:solidFill>
                <a:schemeClr val="accent1"/>
              </a:solidFill>
            </a:endParaRPr>
          </a:p>
        </p:txBody>
      </p:sp>
      <p:sp>
        <p:nvSpPr>
          <p:cNvPr id="6" name="Rectangle 5"/>
          <p:cNvSpPr/>
          <p:nvPr/>
        </p:nvSpPr>
        <p:spPr>
          <a:xfrm>
            <a:off x="6876256" y="4583866"/>
            <a:ext cx="1368152" cy="88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216" tIns="44609" rIns="89216" bIns="44609" rtlCol="0" anchor="ctr"/>
          <a:lstStyle/>
          <a:p>
            <a:pPr algn="ctr"/>
            <a:endParaRPr lang="en-GB"/>
          </a:p>
        </p:txBody>
      </p:sp>
      <p:sp>
        <p:nvSpPr>
          <p:cNvPr id="3" name="TextBox 2"/>
          <p:cNvSpPr txBox="1"/>
          <p:nvPr/>
        </p:nvSpPr>
        <p:spPr>
          <a:xfrm>
            <a:off x="342958" y="4515933"/>
            <a:ext cx="8693538" cy="367088"/>
          </a:xfrm>
          <a:prstGeom prst="rect">
            <a:avLst/>
          </a:prstGeom>
          <a:solidFill>
            <a:schemeClr val="bg1"/>
          </a:solidFill>
        </p:spPr>
        <p:txBody>
          <a:bodyPr wrap="square" lIns="89216" tIns="44609" rIns="89216" bIns="44609" rtlCol="0">
            <a:spAutoFit/>
          </a:bodyPr>
          <a:lstStyle/>
          <a:p>
            <a:pPr>
              <a:spcBef>
                <a:spcPts val="1171"/>
              </a:spcBef>
            </a:pPr>
            <a:endParaRPr lang="en-GB"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1166"/>
          <a:stretch/>
        </p:blipFill>
        <p:spPr>
          <a:xfrm>
            <a:off x="68348" y="1287708"/>
            <a:ext cx="9112164" cy="5570292"/>
          </a:xfrm>
          <a:prstGeom prst="rect">
            <a:avLst/>
          </a:prstGeom>
        </p:spPr>
      </p:pic>
    </p:spTree>
    <p:extLst>
      <p:ext uri="{BB962C8B-B14F-4D97-AF65-F5344CB8AC3E}">
        <p14:creationId xmlns:p14="http://schemas.microsoft.com/office/powerpoint/2010/main" val="282966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p:cNvSpPr>
            <a:spLocks noGrp="1"/>
          </p:cNvSpPr>
          <p:nvPr>
            <p:ph type="dt" sz="half" idx="2"/>
          </p:nvPr>
        </p:nvSpPr>
        <p:spPr/>
        <p:txBody>
          <a:bodyPr/>
          <a:lstStyle/>
          <a:p>
            <a:fld id="{D5EBCF66-8F14-4492-BF26-F4FFF6B6FD57}" type="datetime1">
              <a:rPr lang="nl-BE" smtClean="0"/>
              <a:t>27/04/2018</a:t>
            </a:fld>
            <a:endParaRPr lang="fr-FR" dirty="0"/>
          </a:p>
        </p:txBody>
      </p:sp>
      <p:sp>
        <p:nvSpPr>
          <p:cNvPr id="2" name="Title 1"/>
          <p:cNvSpPr>
            <a:spLocks noGrp="1"/>
          </p:cNvSpPr>
          <p:nvPr>
            <p:ph type="title"/>
          </p:nvPr>
        </p:nvSpPr>
        <p:spPr>
          <a:xfrm>
            <a:off x="403200" y="475813"/>
            <a:ext cx="8223275" cy="587482"/>
          </a:xfrm>
        </p:spPr>
        <p:txBody>
          <a:bodyPr/>
          <a:lstStyle/>
          <a:p>
            <a:pPr algn="ctr"/>
            <a:r>
              <a:rPr lang="en-GB" kern="1200" dirty="0" smtClean="0">
                <a:solidFill>
                  <a:srgbClr val="008CD6"/>
                </a:solidFill>
                <a:latin typeface="Arial" panose="020B0604020202020204" pitchFamily="34" charset="0"/>
                <a:cs typeface="Arial" panose="020B0604020202020204" pitchFamily="34" charset="0"/>
              </a:rPr>
              <a:t>Necessity and Urgency</a:t>
            </a:r>
            <a:endParaRPr lang="en-GB" kern="1200" dirty="0">
              <a:solidFill>
                <a:srgbClr val="008CD6"/>
              </a:solidFill>
              <a:latin typeface="Arial" panose="020B0604020202020204" pitchFamily="34" charset="0"/>
              <a:cs typeface="Arial" panose="020B0604020202020204" pitchFamily="34" charset="0"/>
            </a:endParaRPr>
          </a:p>
        </p:txBody>
      </p:sp>
      <p:sp>
        <p:nvSpPr>
          <p:cNvPr id="6" name="Rectangle 5"/>
          <p:cNvSpPr/>
          <p:nvPr/>
        </p:nvSpPr>
        <p:spPr>
          <a:xfrm>
            <a:off x="6876256" y="4583866"/>
            <a:ext cx="1368152" cy="88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216" tIns="44609" rIns="89216" bIns="44609" rtlCol="0" anchor="ctr"/>
          <a:lstStyle/>
          <a:p>
            <a:pPr algn="ctr"/>
            <a:endParaRPr lang="en-GB"/>
          </a:p>
        </p:txBody>
      </p:sp>
      <p:sp>
        <p:nvSpPr>
          <p:cNvPr id="3" name="TextBox 2"/>
          <p:cNvSpPr txBox="1"/>
          <p:nvPr/>
        </p:nvSpPr>
        <p:spPr>
          <a:xfrm>
            <a:off x="342958" y="4515933"/>
            <a:ext cx="8693538" cy="367088"/>
          </a:xfrm>
          <a:prstGeom prst="rect">
            <a:avLst/>
          </a:prstGeom>
          <a:solidFill>
            <a:schemeClr val="bg1"/>
          </a:solidFill>
        </p:spPr>
        <p:txBody>
          <a:bodyPr wrap="square" lIns="89216" tIns="44609" rIns="89216" bIns="44609" rtlCol="0">
            <a:spAutoFit/>
          </a:bodyPr>
          <a:lstStyle/>
          <a:p>
            <a:pPr>
              <a:spcBef>
                <a:spcPts val="1171"/>
              </a:spcBef>
            </a:pPr>
            <a:endParaRPr lang="en-GB" dirty="0"/>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l="599" t="261" r="2828" b="-261"/>
          <a:stretch/>
        </p:blipFill>
        <p:spPr>
          <a:xfrm>
            <a:off x="84035" y="1238892"/>
            <a:ext cx="9024469" cy="5646492"/>
          </a:xfrm>
          <a:prstGeom prst="rect">
            <a:avLst/>
          </a:prstGeom>
        </p:spPr>
      </p:pic>
    </p:spTree>
    <p:extLst>
      <p:ext uri="{BB962C8B-B14F-4D97-AF65-F5344CB8AC3E}">
        <p14:creationId xmlns:p14="http://schemas.microsoft.com/office/powerpoint/2010/main" val="2204094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inhoud 2"/>
          <p:cNvSpPr>
            <a:spLocks noGrp="1"/>
          </p:cNvSpPr>
          <p:nvPr>
            <p:ph idx="1"/>
          </p:nvPr>
        </p:nvSpPr>
        <p:spPr>
          <a:xfrm>
            <a:off x="539750" y="514350"/>
            <a:ext cx="8604250" cy="649288"/>
          </a:xfrm>
        </p:spPr>
        <p:txBody>
          <a:bodyPr/>
          <a:lstStyle/>
          <a:p>
            <a:pPr marL="266700" indent="-95250" eaLnBrk="1" hangingPunct="1">
              <a:buFontTx/>
              <a:buNone/>
            </a:pPr>
            <a:r>
              <a:rPr lang="en-GB" altLang="nl-BE" sz="4400" dirty="0" smtClean="0">
                <a:solidFill>
                  <a:srgbClr val="008CD6"/>
                </a:solidFill>
              </a:rPr>
              <a:t>Priorities Of The Skills Agenda</a:t>
            </a:r>
          </a:p>
        </p:txBody>
      </p:sp>
      <p:sp>
        <p:nvSpPr>
          <p:cNvPr id="4" name="Tijdelijke aanduiding voor datum 3">
            <a:extLst>
              <a:ext uri="{FF2B5EF4-FFF2-40B4-BE49-F238E27FC236}">
                <a16:creationId xmlns:a16="http://schemas.microsoft.com/office/drawing/2014/main" xmlns="" id="{1C3FCAA1-4C0E-4EE4-819A-2106C093790D}"/>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4FC3D6C4-4D80-4314-A4AC-FAEC7A16C089}"/>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3317"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B327964E-DED4-4AA4-8425-55B099E9AA1A}" type="slidenum">
              <a:rPr lang="nl-NL" altLang="nl-BE" sz="1100" smtClean="0">
                <a:solidFill>
                  <a:srgbClr val="999D9E"/>
                </a:solidFill>
              </a:rPr>
              <a:pPr algn="ctr">
                <a:spcBef>
                  <a:spcPct val="0"/>
                </a:spcBef>
                <a:buFontTx/>
                <a:buNone/>
              </a:pPr>
              <a:t>13</a:t>
            </a:fld>
            <a:endParaRPr lang="nl-NL" altLang="nl-BE" sz="1100" smtClean="0">
              <a:solidFill>
                <a:srgbClr val="999D9E"/>
              </a:solidFill>
            </a:endParaRPr>
          </a:p>
        </p:txBody>
      </p:sp>
      <p:sp>
        <p:nvSpPr>
          <p:cNvPr id="13318" name="Tijdelijke aanduiding voor inhoud 2"/>
          <p:cNvSpPr txBox="1">
            <a:spLocks/>
          </p:cNvSpPr>
          <p:nvPr/>
        </p:nvSpPr>
        <p:spPr bwMode="auto">
          <a:xfrm>
            <a:off x="611188" y="1857375"/>
            <a:ext cx="807561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nl-BE" altLang="nl-BE"/>
          </a:p>
          <a:p>
            <a:pPr algn="just" eaLnBrk="1" hangingPunct="1">
              <a:buFontTx/>
              <a:buNone/>
            </a:pPr>
            <a:endParaRPr lang="nl-BE" altLang="nl-BE"/>
          </a:p>
          <a:p>
            <a:pPr algn="just" eaLnBrk="1" hangingPunct="1">
              <a:buFontTx/>
              <a:buNone/>
            </a:pPr>
            <a:endParaRPr lang="nl-BE" altLang="nl-BE"/>
          </a:p>
        </p:txBody>
      </p:sp>
      <p:sp>
        <p:nvSpPr>
          <p:cNvPr id="13319" name="8 CuadroTexto"/>
          <p:cNvSpPr txBox="1">
            <a:spLocks noChangeArrowheads="1"/>
          </p:cNvSpPr>
          <p:nvPr/>
        </p:nvSpPr>
        <p:spPr bwMode="auto">
          <a:xfrm>
            <a:off x="107950" y="1538288"/>
            <a:ext cx="79216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62865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1">
              <a:spcBef>
                <a:spcPct val="0"/>
              </a:spcBef>
              <a:buFont typeface="Calibri" panose="020F0502020204030204" pitchFamily="34" charset="0"/>
              <a:buAutoNum type="arabicPeriod"/>
            </a:pPr>
            <a:r>
              <a:rPr lang="en-US" altLang="nl-BE" dirty="0" smtClean="0"/>
              <a:t>To improve the quality and relevance of skills formation;</a:t>
            </a:r>
            <a:br>
              <a:rPr lang="en-US" altLang="nl-BE" dirty="0" smtClean="0"/>
            </a:br>
            <a:endParaRPr lang="en-US" altLang="nl-BE" dirty="0" smtClean="0"/>
          </a:p>
          <a:p>
            <a:pPr lvl="1">
              <a:spcBef>
                <a:spcPct val="0"/>
              </a:spcBef>
              <a:buFont typeface="Calibri" panose="020F0502020204030204" pitchFamily="34" charset="0"/>
              <a:buAutoNum type="arabicPeriod"/>
            </a:pPr>
            <a:r>
              <a:rPr lang="en-US" altLang="nl-BE" dirty="0" smtClean="0"/>
              <a:t>To make skills more visible and comparable;</a:t>
            </a:r>
            <a:br>
              <a:rPr lang="en-US" altLang="nl-BE" dirty="0" smtClean="0"/>
            </a:br>
            <a:endParaRPr lang="en-US" altLang="nl-BE" dirty="0" smtClean="0"/>
          </a:p>
          <a:p>
            <a:pPr lvl="1">
              <a:spcBef>
                <a:spcPct val="0"/>
              </a:spcBef>
              <a:buFont typeface="Calibri" panose="020F0502020204030204" pitchFamily="34" charset="0"/>
              <a:buAutoNum type="arabicPeriod"/>
            </a:pPr>
            <a:r>
              <a:rPr lang="en-US" altLang="nl-BE" dirty="0" smtClean="0"/>
              <a:t>To improve </a:t>
            </a:r>
            <a:r>
              <a:rPr lang="en-US" altLang="nl-BE" dirty="0"/>
              <a:t>skills intelligence and information for better career choices</a:t>
            </a:r>
            <a:r>
              <a:rPr lang="nl-NL" altLang="nl-BE" dirty="0"/>
              <a:t>.</a:t>
            </a:r>
          </a:p>
        </p:txBody>
      </p:sp>
      <p:sp>
        <p:nvSpPr>
          <p:cNvPr id="13320" name="10 CuadroTexto"/>
          <p:cNvSpPr txBox="1">
            <a:spLocks noChangeArrowheads="1"/>
          </p:cNvSpPr>
          <p:nvPr/>
        </p:nvSpPr>
        <p:spPr bwMode="auto">
          <a:xfrm>
            <a:off x="642938" y="4357688"/>
            <a:ext cx="799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s-ES" altLang="nl-BE" sz="24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2400"/>
          </a:xfrm>
        </p:spPr>
        <p:txBody>
          <a:bodyPr/>
          <a:lstStyle/>
          <a:p>
            <a:pPr algn="ctr"/>
            <a:r>
              <a:rPr lang="en-GB" sz="4200" dirty="0" smtClean="0">
                <a:solidFill>
                  <a:srgbClr val="008CD6"/>
                </a:solidFill>
              </a:rPr>
              <a:t>Skills According to the Skills Agenda</a:t>
            </a:r>
            <a:endParaRPr lang="en-GB" sz="4200" dirty="0">
              <a:solidFill>
                <a:srgbClr val="008CD6"/>
              </a:solidFill>
            </a:endParaRPr>
          </a:p>
        </p:txBody>
      </p:sp>
      <p:pic>
        <p:nvPicPr>
          <p:cNvPr id="32" name="Picture 3" descr="C:\Documents and Settings\Roseveare_d\Local Settings\Temporary Internet Files\Content.IE5\WORD0EA8\MP900442327[1].jpg"/>
          <p:cNvPicPr>
            <a:picLocks noChangeAspect="1" noChangeArrowheads="1"/>
          </p:cNvPicPr>
          <p:nvPr/>
        </p:nvPicPr>
        <p:blipFill>
          <a:blip r:embed="rId3" cstate="print"/>
          <a:srcRect l="10529" r="8749"/>
          <a:stretch>
            <a:fillRect/>
          </a:stretch>
        </p:blipFill>
        <p:spPr bwMode="auto">
          <a:xfrm>
            <a:off x="1949147" y="2696857"/>
            <a:ext cx="1562466" cy="1290414"/>
          </a:xfrm>
          <a:prstGeom prst="rect">
            <a:avLst/>
          </a:prstGeom>
          <a:noFill/>
        </p:spPr>
      </p:pic>
      <p:sp>
        <p:nvSpPr>
          <p:cNvPr id="35" name="Rectangle 34"/>
          <p:cNvSpPr/>
          <p:nvPr/>
        </p:nvSpPr>
        <p:spPr>
          <a:xfrm>
            <a:off x="323529" y="995071"/>
            <a:ext cx="2513531" cy="1360422"/>
          </a:xfrm>
          <a:prstGeom prst="rect">
            <a:avLst/>
          </a:prstGeom>
          <a:solidFill>
            <a:srgbClr val="008CD6"/>
          </a:solidFill>
        </p:spPr>
        <p:style>
          <a:lnRef idx="2">
            <a:schemeClr val="accent1">
              <a:shade val="50000"/>
            </a:schemeClr>
          </a:lnRef>
          <a:fillRef idx="1">
            <a:schemeClr val="accent1"/>
          </a:fillRef>
          <a:effectRef idx="0">
            <a:schemeClr val="accent1"/>
          </a:effectRef>
          <a:fontRef idx="minor">
            <a:schemeClr val="lt1"/>
          </a:fontRef>
        </p:style>
        <p:txBody>
          <a:bodyPr lIns="86255" tIns="43128" rIns="86255" bIns="43128" rtlCol="0" anchor="ctr"/>
          <a:lstStyle/>
          <a:p>
            <a:pPr algn="ctr"/>
            <a:r>
              <a:rPr lang="en-GB" sz="2265" b="1" dirty="0">
                <a:solidFill>
                  <a:schemeClr val="bg2"/>
                </a:solidFill>
                <a:latin typeface="+mj-lt"/>
              </a:rPr>
              <a:t>Generic </a:t>
            </a:r>
            <a:br>
              <a:rPr lang="en-GB" sz="2265" b="1" dirty="0">
                <a:solidFill>
                  <a:schemeClr val="bg2"/>
                </a:solidFill>
                <a:latin typeface="+mj-lt"/>
              </a:rPr>
            </a:br>
            <a:r>
              <a:rPr lang="en-GB" sz="2265" b="1" dirty="0">
                <a:solidFill>
                  <a:schemeClr val="bg2"/>
                </a:solidFill>
                <a:latin typeface="+mj-lt"/>
              </a:rPr>
              <a:t>cognitive </a:t>
            </a:r>
            <a:br>
              <a:rPr lang="en-GB" sz="2265" b="1" dirty="0">
                <a:solidFill>
                  <a:schemeClr val="bg2"/>
                </a:solidFill>
                <a:latin typeface="+mj-lt"/>
              </a:rPr>
            </a:br>
            <a:r>
              <a:rPr lang="en-GB" sz="2265" b="1" dirty="0">
                <a:solidFill>
                  <a:schemeClr val="bg2"/>
                </a:solidFill>
                <a:latin typeface="+mj-lt"/>
              </a:rPr>
              <a:t>skills </a:t>
            </a:r>
          </a:p>
        </p:txBody>
      </p:sp>
      <p:pic>
        <p:nvPicPr>
          <p:cNvPr id="37" name="Picture 36"/>
          <p:cNvPicPr>
            <a:picLocks noChangeAspect="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9500" r="65196" b="33504"/>
          <a:stretch/>
        </p:blipFill>
        <p:spPr>
          <a:xfrm>
            <a:off x="2953645" y="995070"/>
            <a:ext cx="980073" cy="1644576"/>
          </a:xfrm>
          <a:prstGeom prst="rect">
            <a:avLst/>
          </a:prstGeom>
        </p:spPr>
      </p:pic>
      <p:pic>
        <p:nvPicPr>
          <p:cNvPr id="38" name="Picture 37" descr="shutterstock_104037536_red.jpg"/>
          <p:cNvPicPr>
            <a:picLocks noChangeAspect="1"/>
          </p:cNvPicPr>
          <p:nvPr/>
        </p:nvPicPr>
        <p:blipFill rotWithShape="1">
          <a:blip r:embed="rId5" cstate="print">
            <a:extLst>
              <a:ext uri="{28A0092B-C50C-407E-A947-70E740481C1C}">
                <a14:useLocalDpi xmlns:a14="http://schemas.microsoft.com/office/drawing/2010/main" val="0"/>
              </a:ext>
            </a:extLst>
          </a:blip>
          <a:srcRect l="16968" t="12347" r="31935" b="7805"/>
          <a:stretch/>
        </p:blipFill>
        <p:spPr>
          <a:xfrm>
            <a:off x="323528" y="2415394"/>
            <a:ext cx="1543003" cy="1571878"/>
          </a:xfrm>
          <a:prstGeom prst="rect">
            <a:avLst/>
          </a:prstGeom>
        </p:spPr>
      </p:pic>
      <p:sp>
        <p:nvSpPr>
          <p:cNvPr id="2" name="Slide Number Placeholder 1"/>
          <p:cNvSpPr>
            <a:spLocks noGrp="1"/>
          </p:cNvSpPr>
          <p:nvPr>
            <p:ph type="sldNum" sz="quarter" idx="4294967295"/>
          </p:nvPr>
        </p:nvSpPr>
        <p:spPr>
          <a:xfrm>
            <a:off x="8409804" y="6242823"/>
            <a:ext cx="322647" cy="230948"/>
          </a:xfrm>
          <a:prstGeom prst="rect">
            <a:avLst/>
          </a:prstGeom>
        </p:spPr>
        <p:txBody>
          <a:bodyPr vert="horz" wrap="square" lIns="86255" tIns="43128" rIns="86255" bIns="43128" numCol="1" rtlCol="0" anchor="ctr" anchorCtr="0" compatLnSpc="1">
            <a:prstTxWarp prst="textNoShape">
              <a:avLst/>
            </a:prstTxWarp>
          </a:bodyPr>
          <a:lstStyle/>
          <a:p>
            <a:fld id="{F301A600-A98F-48E1-AB15-30244BD8EAB6}" type="slidenum">
              <a:rPr lang="en-GB" smtClean="0"/>
              <a:t>14</a:t>
            </a:fld>
            <a:endParaRPr lang="en-GB"/>
          </a:p>
        </p:txBody>
      </p:sp>
      <p:sp>
        <p:nvSpPr>
          <p:cNvPr id="11" name="Rectangle 10"/>
          <p:cNvSpPr/>
          <p:nvPr/>
        </p:nvSpPr>
        <p:spPr>
          <a:xfrm>
            <a:off x="6594243" y="995071"/>
            <a:ext cx="2264267" cy="1497459"/>
          </a:xfrm>
          <a:prstGeom prst="rect">
            <a:avLst/>
          </a:prstGeom>
          <a:solidFill>
            <a:srgbClr val="008CD6"/>
          </a:solidFill>
        </p:spPr>
        <p:style>
          <a:lnRef idx="2">
            <a:schemeClr val="accent1">
              <a:shade val="50000"/>
            </a:schemeClr>
          </a:lnRef>
          <a:fillRef idx="1">
            <a:schemeClr val="accent1"/>
          </a:fillRef>
          <a:effectRef idx="0">
            <a:schemeClr val="accent1"/>
          </a:effectRef>
          <a:fontRef idx="minor">
            <a:schemeClr val="lt1"/>
          </a:fontRef>
        </p:style>
        <p:txBody>
          <a:bodyPr lIns="86255" tIns="43128" rIns="86255" bIns="43128" rtlCol="0" anchor="ctr"/>
          <a:lstStyle/>
          <a:p>
            <a:pPr algn="ctr"/>
            <a:r>
              <a:rPr lang="en-GB" sz="2265" b="1" dirty="0">
                <a:solidFill>
                  <a:schemeClr val="bg2"/>
                </a:solidFill>
                <a:latin typeface="+mj-lt"/>
              </a:rPr>
              <a:t>Technical, professional, </a:t>
            </a:r>
          </a:p>
          <a:p>
            <a:pPr algn="ctr"/>
            <a:r>
              <a:rPr lang="en-GB" sz="2265" b="1" dirty="0">
                <a:solidFill>
                  <a:schemeClr val="bg2"/>
                </a:solidFill>
                <a:latin typeface="+mj-lt"/>
              </a:rPr>
              <a:t>sector-specific</a:t>
            </a:r>
            <a:br>
              <a:rPr lang="en-GB" sz="2265" b="1" dirty="0">
                <a:solidFill>
                  <a:schemeClr val="bg2"/>
                </a:solidFill>
                <a:latin typeface="+mj-lt"/>
              </a:rPr>
            </a:br>
            <a:r>
              <a:rPr lang="en-GB" sz="2265" b="1" dirty="0">
                <a:solidFill>
                  <a:schemeClr val="bg2"/>
                </a:solidFill>
                <a:latin typeface="+mj-lt"/>
              </a:rPr>
              <a:t>skills </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776" y="2621154"/>
            <a:ext cx="1788734" cy="118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995072"/>
            <a:ext cx="1519830" cy="149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descr="C:\Documents and Settings\Roseveare_d\Local Settings\Temporary Internet Files\Content.IE5\1Q3O08RR\MP900262906[1].jpg"/>
          <p:cNvPicPr>
            <a:picLocks noChangeAspect="1" noChangeArrowheads="1"/>
          </p:cNvPicPr>
          <p:nvPr/>
        </p:nvPicPr>
        <p:blipFill>
          <a:blip r:embed="rId8" cstate="print"/>
          <a:srcRect/>
          <a:stretch>
            <a:fillRect/>
          </a:stretch>
        </p:blipFill>
        <p:spPr bwMode="auto">
          <a:xfrm>
            <a:off x="5024020" y="2611469"/>
            <a:ext cx="1774024" cy="1179726"/>
          </a:xfrm>
          <a:prstGeom prst="rect">
            <a:avLst/>
          </a:prstGeom>
          <a:noFill/>
        </p:spPr>
      </p:pic>
      <p:sp>
        <p:nvSpPr>
          <p:cNvPr id="15" name="Rectangle 14"/>
          <p:cNvSpPr/>
          <p:nvPr/>
        </p:nvSpPr>
        <p:spPr>
          <a:xfrm>
            <a:off x="3213335" y="4653136"/>
            <a:ext cx="2309732" cy="1419218"/>
          </a:xfrm>
          <a:prstGeom prst="rect">
            <a:avLst/>
          </a:prstGeom>
          <a:solidFill>
            <a:srgbClr val="008CD6"/>
          </a:solidFill>
        </p:spPr>
        <p:style>
          <a:lnRef idx="2">
            <a:schemeClr val="accent1">
              <a:shade val="50000"/>
            </a:schemeClr>
          </a:lnRef>
          <a:fillRef idx="1">
            <a:schemeClr val="accent1"/>
          </a:fillRef>
          <a:effectRef idx="0">
            <a:schemeClr val="accent1"/>
          </a:effectRef>
          <a:fontRef idx="minor">
            <a:schemeClr val="lt1"/>
          </a:fontRef>
        </p:style>
        <p:txBody>
          <a:bodyPr lIns="86255" tIns="43128" rIns="86255" bIns="43128" rtlCol="0" anchor="ctr"/>
          <a:lstStyle/>
          <a:p>
            <a:pPr algn="ctr"/>
            <a:r>
              <a:rPr lang="en-GB" sz="2265" b="1" dirty="0">
                <a:solidFill>
                  <a:schemeClr val="bg2"/>
                </a:solidFill>
                <a:latin typeface="+mj-lt"/>
              </a:rPr>
              <a:t>Socio-emotional skills </a:t>
            </a:r>
          </a:p>
        </p:txBody>
      </p:sp>
      <p:pic>
        <p:nvPicPr>
          <p:cNvPr id="16" name="Picture 2" descr="C:\Documents and Settings\Roseveare_d\Local Settings\Temporary Internet Files\Content.IE5\SRXNHRZP\MP900400320[1].jpg"/>
          <p:cNvPicPr>
            <a:picLocks noChangeAspect="1" noChangeArrowheads="1"/>
          </p:cNvPicPr>
          <p:nvPr/>
        </p:nvPicPr>
        <p:blipFill>
          <a:blip r:embed="rId9" cstate="print"/>
          <a:srcRect/>
          <a:stretch>
            <a:fillRect/>
          </a:stretch>
        </p:blipFill>
        <p:spPr bwMode="auto">
          <a:xfrm>
            <a:off x="7384668" y="4653137"/>
            <a:ext cx="1504099" cy="1002342"/>
          </a:xfrm>
          <a:prstGeom prst="rect">
            <a:avLst/>
          </a:prstGeom>
          <a:noFill/>
        </p:spPr>
      </p:pic>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491" y="4653136"/>
            <a:ext cx="2844555" cy="127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4322" y="4653138"/>
            <a:ext cx="1961945" cy="141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1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en-GB" altLang="nl-BE" smtClean="0"/>
              <a:t>Why?</a:t>
            </a:r>
          </a:p>
        </p:txBody>
      </p:sp>
      <p:sp>
        <p:nvSpPr>
          <p:cNvPr id="10243" name="Tijdelijke aanduiding voor inhoud 2"/>
          <p:cNvSpPr>
            <a:spLocks noGrp="1"/>
          </p:cNvSpPr>
          <p:nvPr>
            <p:ph idx="1"/>
          </p:nvPr>
        </p:nvSpPr>
        <p:spPr>
          <a:xfrm>
            <a:off x="611188" y="1628775"/>
            <a:ext cx="8075612" cy="4176713"/>
          </a:xfrm>
        </p:spPr>
        <p:txBody>
          <a:bodyPr/>
          <a:lstStyle/>
          <a:p>
            <a:pPr eaLnBrk="1" hangingPunct="1"/>
            <a:r>
              <a:rPr lang="en-US" altLang="nl-BE" sz="2800" smtClean="0"/>
              <a:t> Within the EU, a decrease in employability is foreseen because employers do not find workers with the skills that are demanded.</a:t>
            </a:r>
            <a:br>
              <a:rPr lang="en-US" altLang="nl-BE" sz="2800" smtClean="0"/>
            </a:br>
            <a:endParaRPr lang="en-US" altLang="nl-BE" sz="2800" smtClean="0"/>
          </a:p>
          <a:p>
            <a:pPr eaLnBrk="1" hangingPunct="1"/>
            <a:r>
              <a:rPr lang="en-US" altLang="nl-BE" sz="2800" smtClean="0"/>
              <a:t>This skills gap is most likely to increase in the green sector (agriculture, livestock and environment) and in the lower qualification levels (EQF levels 1, 2 and 3).</a:t>
            </a:r>
            <a:endParaRPr lang="nl-NL" altLang="nl-BE" sz="2800" smtClean="0"/>
          </a:p>
        </p:txBody>
      </p:sp>
      <p:sp>
        <p:nvSpPr>
          <p:cNvPr id="4" name="Tijdelijke aanduiding voor datum 3">
            <a:extLst>
              <a:ext uri="{FF2B5EF4-FFF2-40B4-BE49-F238E27FC236}">
                <a16:creationId xmlns:a16="http://schemas.microsoft.com/office/drawing/2014/main" xmlns="" id="{425D3027-64D3-4770-A1DC-314C3897188A}"/>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0A971F91-2F0E-47DF-B686-147BA03E0B48}"/>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0246"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979CAC6A-D560-46D1-87D4-0AB4A018533C}" type="slidenum">
              <a:rPr lang="nl-NL" altLang="nl-BE" sz="1100" smtClean="0">
                <a:solidFill>
                  <a:srgbClr val="999D9E"/>
                </a:solidFill>
              </a:rPr>
              <a:pPr algn="ctr">
                <a:spcBef>
                  <a:spcPct val="0"/>
                </a:spcBef>
                <a:buFontTx/>
                <a:buNone/>
              </a:pPr>
              <a:t>15</a:t>
            </a:fld>
            <a:endParaRPr lang="nl-NL" altLang="nl-BE" sz="1100" smtClean="0">
              <a:solidFill>
                <a:srgbClr val="999D9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en-GB" altLang="nl-BE" dirty="0" smtClean="0"/>
              <a:t>Objective Of LOASA Project</a:t>
            </a:r>
          </a:p>
        </p:txBody>
      </p:sp>
      <p:sp>
        <p:nvSpPr>
          <p:cNvPr id="9219" name="Tijdelijke aanduiding voor inhoud 2"/>
          <p:cNvSpPr>
            <a:spLocks noGrp="1"/>
          </p:cNvSpPr>
          <p:nvPr>
            <p:ph idx="1"/>
          </p:nvPr>
        </p:nvSpPr>
        <p:spPr>
          <a:xfrm>
            <a:off x="539750" y="1557338"/>
            <a:ext cx="8075613" cy="1943100"/>
          </a:xfrm>
        </p:spPr>
        <p:txBody>
          <a:bodyPr/>
          <a:lstStyle/>
          <a:p>
            <a:pPr marL="95250" indent="-95250" algn="just" eaLnBrk="1" hangingPunct="1">
              <a:buFontTx/>
              <a:buNone/>
            </a:pPr>
            <a:r>
              <a:rPr lang="nl-NL" altLang="nl-BE" sz="2800" smtClean="0"/>
              <a:t> </a:t>
            </a:r>
            <a:r>
              <a:rPr lang="en-GB" altLang="nl-BE" sz="2800" smtClean="0"/>
              <a:t>Bridging the gap between the skills acquired in formal and non-formal education and the actual demands from the labour market.</a:t>
            </a:r>
          </a:p>
        </p:txBody>
      </p:sp>
      <p:sp>
        <p:nvSpPr>
          <p:cNvPr id="4" name="Tijdelijke aanduiding voor datum 3">
            <a:extLst>
              <a:ext uri="{FF2B5EF4-FFF2-40B4-BE49-F238E27FC236}">
                <a16:creationId xmlns:a16="http://schemas.microsoft.com/office/drawing/2014/main" xmlns="" id="{E8CD128E-741C-477B-9A42-17BB225B3A48}"/>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4ECE14B-E72B-4DBA-9431-9EF73D4FA726}"/>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9222"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8AC76DF0-1B5D-4E3D-BB47-9311357FC3A2}" type="slidenum">
              <a:rPr lang="nl-NL" altLang="nl-BE" sz="1100" smtClean="0">
                <a:solidFill>
                  <a:srgbClr val="999D9E"/>
                </a:solidFill>
              </a:rPr>
              <a:pPr algn="ctr">
                <a:spcBef>
                  <a:spcPct val="0"/>
                </a:spcBef>
                <a:buFontTx/>
                <a:buNone/>
              </a:pPr>
              <a:t>16</a:t>
            </a:fld>
            <a:endParaRPr lang="nl-NL" altLang="nl-BE" sz="1100" smtClean="0">
              <a:solidFill>
                <a:srgbClr val="999D9E"/>
              </a:solidFill>
            </a:endParaRPr>
          </a:p>
        </p:txBody>
      </p:sp>
      <p:sp>
        <p:nvSpPr>
          <p:cNvPr id="9" name="8 Flecha abajo">
            <a:extLst>
              <a:ext uri="{FF2B5EF4-FFF2-40B4-BE49-F238E27FC236}">
                <a16:creationId xmlns:a16="http://schemas.microsoft.com/office/drawing/2014/main" xmlns="" id="{622D072A-C371-4639-8340-D5C63C5D550E}"/>
              </a:ext>
            </a:extLst>
          </p:cNvPr>
          <p:cNvSpPr/>
          <p:nvPr/>
        </p:nvSpPr>
        <p:spPr>
          <a:xfrm>
            <a:off x="4181474" y="2982308"/>
            <a:ext cx="792163" cy="936625"/>
          </a:xfrm>
          <a:prstGeom prst="downArrow">
            <a:avLst/>
          </a:prstGeom>
          <a:solidFill>
            <a:srgbClr val="008C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9224" name="Rechthoek 1"/>
          <p:cNvSpPr>
            <a:spLocks noChangeArrowheads="1"/>
          </p:cNvSpPr>
          <p:nvPr/>
        </p:nvSpPr>
        <p:spPr bwMode="auto">
          <a:xfrm>
            <a:off x="2608106" y="4062611"/>
            <a:ext cx="3938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_tradnl" altLang="nl-BE" sz="3400" dirty="0">
                <a:solidFill>
                  <a:srgbClr val="008CD6"/>
                </a:solidFill>
              </a:rPr>
              <a:t>better employability</a:t>
            </a:r>
            <a:endParaRPr lang="es-ES" altLang="nl-BE" sz="3400" dirty="0">
              <a:solidFill>
                <a:srgbClr val="008CD6"/>
              </a:solidFill>
            </a:endParaRPr>
          </a:p>
        </p:txBody>
      </p:sp>
    </p:spTree>
    <p:extLst>
      <p:ext uri="{BB962C8B-B14F-4D97-AF65-F5344CB8AC3E}">
        <p14:creationId xmlns:p14="http://schemas.microsoft.com/office/powerpoint/2010/main" val="92040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en-GB" altLang="nl-BE" smtClean="0"/>
              <a:t>LOASA facts</a:t>
            </a:r>
          </a:p>
        </p:txBody>
      </p:sp>
      <p:sp>
        <p:nvSpPr>
          <p:cNvPr id="4" name="Tijdelijke aanduiding voor datum 3">
            <a:extLst>
              <a:ext uri="{FF2B5EF4-FFF2-40B4-BE49-F238E27FC236}">
                <a16:creationId xmlns:a16="http://schemas.microsoft.com/office/drawing/2014/main" xmlns="" id="{CD64FA0F-0563-417B-99B9-334F0694FE89}"/>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AEE4C402-C400-42E2-97AF-2F1B3B96CF6B}"/>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7413"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7E566A38-CE12-4090-8463-47394A686963}" type="slidenum">
              <a:rPr lang="nl-NL" altLang="nl-BE" sz="1100" smtClean="0">
                <a:solidFill>
                  <a:srgbClr val="999D9E"/>
                </a:solidFill>
              </a:rPr>
              <a:pPr algn="ctr">
                <a:spcBef>
                  <a:spcPct val="0"/>
                </a:spcBef>
                <a:buFontTx/>
                <a:buNone/>
              </a:pPr>
              <a:t>17</a:t>
            </a:fld>
            <a:endParaRPr lang="nl-NL" altLang="nl-BE" sz="1100" smtClean="0">
              <a:solidFill>
                <a:srgbClr val="999D9E"/>
              </a:solidFill>
            </a:endParaRPr>
          </a:p>
        </p:txBody>
      </p:sp>
      <p:sp>
        <p:nvSpPr>
          <p:cNvPr id="17414" name="Tijdelijke aanduiding voor inhoud 2"/>
          <p:cNvSpPr txBox="1">
            <a:spLocks/>
          </p:cNvSpPr>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nl-BE" altLang="nl-BE"/>
          </a:p>
          <a:p>
            <a:pPr algn="just" eaLnBrk="1" hangingPunct="1">
              <a:buFontTx/>
              <a:buNone/>
            </a:pPr>
            <a:endParaRPr lang="nl-BE" altLang="nl-BE"/>
          </a:p>
          <a:p>
            <a:pPr algn="just" eaLnBrk="1" hangingPunct="1">
              <a:buFontTx/>
              <a:buNone/>
            </a:pPr>
            <a:endParaRPr lang="nl-BE" altLang="nl-BE"/>
          </a:p>
        </p:txBody>
      </p:sp>
      <p:sp>
        <p:nvSpPr>
          <p:cNvPr id="17415" name="8 CuadroTexto"/>
          <p:cNvSpPr txBox="1">
            <a:spLocks noChangeArrowheads="1"/>
          </p:cNvSpPr>
          <p:nvPr/>
        </p:nvSpPr>
        <p:spPr bwMode="auto">
          <a:xfrm>
            <a:off x="466725" y="1600200"/>
            <a:ext cx="82153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nl-BE" sz="2800"/>
              <a:t>The project is funded by a grant from Erasmus+. Main applicant is Wellantcollege, which also acts as project coordinator.</a:t>
            </a:r>
          </a:p>
          <a:p>
            <a:pPr eaLnBrk="1" hangingPunct="1">
              <a:spcBef>
                <a:spcPct val="0"/>
              </a:spcBef>
            </a:pPr>
            <a:r>
              <a:rPr lang="en-US" altLang="nl-BE" sz="2800"/>
              <a:t>The project is a partnership between VET professionals and business partners from the green sector of four European countries (Denmark, Finland, Netherlands and Spain).</a:t>
            </a:r>
          </a:p>
          <a:p>
            <a:pPr eaLnBrk="1" hangingPunct="1">
              <a:spcBef>
                <a:spcPct val="0"/>
              </a:spcBef>
            </a:pPr>
            <a:r>
              <a:rPr lang="en-US" altLang="nl-BE" sz="2800"/>
              <a:t>Duration of the project is 24 months from September 2016 to August 2018</a:t>
            </a:r>
            <a:endParaRPr lang="es-ES" altLang="nl-BE" sz="28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en-GB" altLang="nl-BE" dirty="0" smtClean="0"/>
              <a:t>Meet The LOASA Partners</a:t>
            </a:r>
          </a:p>
        </p:txBody>
      </p:sp>
      <p:sp>
        <p:nvSpPr>
          <p:cNvPr id="4" name="Tijdelijke aanduiding voor datum 3">
            <a:extLst>
              <a:ext uri="{FF2B5EF4-FFF2-40B4-BE49-F238E27FC236}">
                <a16:creationId xmlns:a16="http://schemas.microsoft.com/office/drawing/2014/main" xmlns="" id="{3B6C92D6-D6F2-47DB-B78D-F55DCE777B77}"/>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AB8988BD-1286-4C78-B40E-AD93B18426DE}"/>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8437"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C3AAF674-AA30-4F2C-98BD-5F3168973E81}" type="slidenum">
              <a:rPr lang="nl-NL" altLang="nl-BE" sz="1100" smtClean="0">
                <a:solidFill>
                  <a:srgbClr val="999D9E"/>
                </a:solidFill>
              </a:rPr>
              <a:pPr algn="ctr">
                <a:spcBef>
                  <a:spcPct val="0"/>
                </a:spcBef>
                <a:buFontTx/>
                <a:buNone/>
              </a:pPr>
              <a:t>18</a:t>
            </a:fld>
            <a:endParaRPr lang="nl-NL" altLang="nl-BE" sz="1100" smtClean="0">
              <a:solidFill>
                <a:srgbClr val="999D9E"/>
              </a:solidFill>
            </a:endParaRPr>
          </a:p>
        </p:txBody>
      </p:sp>
      <p:sp>
        <p:nvSpPr>
          <p:cNvPr id="18438" name="AutoShape 2"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sp>
        <p:nvSpPr>
          <p:cNvPr id="18439" name="AutoShape 4"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pic>
        <p:nvPicPr>
          <p:cNvPr id="18440" name="Picture 6" descr="Resultado de imagen de finla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500188"/>
            <a:ext cx="2338388" cy="1428750"/>
          </a:xfrm>
          <a:prstGeom prst="rect">
            <a:avLst/>
          </a:prstGeom>
          <a:solidFill>
            <a:schemeClr val="tx1"/>
          </a:solidFill>
          <a:ln w="6350">
            <a:solidFill>
              <a:schemeClr val="tx1"/>
            </a:solidFill>
            <a:miter lim="800000"/>
            <a:headEnd/>
            <a:tailEnd/>
          </a:ln>
        </p:spPr>
      </p:pic>
      <p:sp>
        <p:nvSpPr>
          <p:cNvPr id="18441" name="11 Rectángulo"/>
          <p:cNvSpPr>
            <a:spLocks noChangeArrowheads="1"/>
          </p:cNvSpPr>
          <p:nvPr/>
        </p:nvSpPr>
        <p:spPr bwMode="auto">
          <a:xfrm>
            <a:off x="769938" y="4144963"/>
            <a:ext cx="6453187"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s-ES" altLang="nl-BE" sz="2400"/>
              <a:t>Sastamalank oulutuskuntayhtymä (SASKY)</a:t>
            </a:r>
          </a:p>
          <a:p>
            <a:pPr eaLnBrk="1" hangingPunct="1">
              <a:spcBef>
                <a:spcPct val="0"/>
              </a:spcBef>
            </a:pPr>
            <a:r>
              <a:rPr lang="es-ES" altLang="nl-BE" sz="2400"/>
              <a:t>YA - Vocational College of Ostrobothnia</a:t>
            </a:r>
          </a:p>
          <a:p>
            <a:pPr eaLnBrk="1" hangingPunct="1">
              <a:spcBef>
                <a:spcPct val="0"/>
              </a:spcBef>
              <a:buFontTx/>
              <a:buNone/>
            </a:pPr>
            <a:endParaRPr lang="es-ES" altLang="nl-BE" sz="2800"/>
          </a:p>
        </p:txBody>
      </p:sp>
      <p:sp>
        <p:nvSpPr>
          <p:cNvPr id="18442" name="13 Rectángulo"/>
          <p:cNvSpPr>
            <a:spLocks noChangeArrowheads="1"/>
          </p:cNvSpPr>
          <p:nvPr/>
        </p:nvSpPr>
        <p:spPr bwMode="auto">
          <a:xfrm>
            <a:off x="3357563" y="2000250"/>
            <a:ext cx="4929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i-FI" altLang="nl-BE" sz="2400">
                <a:latin typeface="Calibri" panose="020F0502020204030204" pitchFamily="34" charset="0"/>
              </a:rPr>
              <a:t>Linnainmaa/Kaupin dairy farm</a:t>
            </a:r>
          </a:p>
          <a:p>
            <a:pPr eaLnBrk="1" hangingPunct="1">
              <a:spcBef>
                <a:spcPct val="0"/>
              </a:spcBef>
            </a:pPr>
            <a:r>
              <a:rPr lang="fi-FI" altLang="nl-BE" sz="2400">
                <a:latin typeface="Calibri" panose="020F0502020204030204" pitchFamily="34" charset="0"/>
              </a:rPr>
              <a:t>ProAgria, Österbottens Svenska Lantbrukssällskap</a:t>
            </a:r>
          </a:p>
        </p:txBody>
      </p:sp>
      <p:sp>
        <p:nvSpPr>
          <p:cNvPr id="18443" name="16 Rectángulo"/>
          <p:cNvSpPr>
            <a:spLocks noChangeArrowheads="1"/>
          </p:cNvSpPr>
          <p:nvPr/>
        </p:nvSpPr>
        <p:spPr bwMode="auto">
          <a:xfrm>
            <a:off x="3352800" y="1533525"/>
            <a:ext cx="4862513" cy="461963"/>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Industry representative</a:t>
            </a:r>
          </a:p>
        </p:txBody>
      </p:sp>
      <p:sp>
        <p:nvSpPr>
          <p:cNvPr id="18444" name="17 Rectángulo"/>
          <p:cNvSpPr>
            <a:spLocks noChangeArrowheads="1"/>
          </p:cNvSpPr>
          <p:nvPr/>
        </p:nvSpPr>
        <p:spPr bwMode="auto">
          <a:xfrm>
            <a:off x="769938" y="3644900"/>
            <a:ext cx="7500937" cy="461963"/>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Education representatives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en-GB" altLang="nl-BE" dirty="0" smtClean="0"/>
              <a:t>Meet The LOASA Partners</a:t>
            </a:r>
          </a:p>
        </p:txBody>
      </p:sp>
      <p:sp>
        <p:nvSpPr>
          <p:cNvPr id="4" name="Tijdelijke aanduiding voor datum 3">
            <a:extLst>
              <a:ext uri="{FF2B5EF4-FFF2-40B4-BE49-F238E27FC236}">
                <a16:creationId xmlns:a16="http://schemas.microsoft.com/office/drawing/2014/main" xmlns="" id="{62A635A5-FF14-48CF-A230-5988238A8CC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74D34A3E-2FB3-4E34-8F9A-19D0227EC995}"/>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20485"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520FA80A-51A7-41ED-ABAF-BA6B9DA48B8E}" type="slidenum">
              <a:rPr lang="nl-NL" altLang="nl-BE" sz="1100" smtClean="0">
                <a:solidFill>
                  <a:srgbClr val="999D9E"/>
                </a:solidFill>
              </a:rPr>
              <a:pPr algn="ctr">
                <a:spcBef>
                  <a:spcPct val="0"/>
                </a:spcBef>
                <a:buFontTx/>
                <a:buNone/>
              </a:pPr>
              <a:t>19</a:t>
            </a:fld>
            <a:endParaRPr lang="nl-NL" altLang="nl-BE" sz="1100" smtClean="0">
              <a:solidFill>
                <a:srgbClr val="999D9E"/>
              </a:solidFill>
            </a:endParaRPr>
          </a:p>
        </p:txBody>
      </p:sp>
      <p:sp>
        <p:nvSpPr>
          <p:cNvPr id="20486" name="AutoShape 2"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sp>
        <p:nvSpPr>
          <p:cNvPr id="20487" name="AutoShape 4"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sp>
        <p:nvSpPr>
          <p:cNvPr id="20488" name="11 Rectángulo"/>
          <p:cNvSpPr>
            <a:spLocks noChangeArrowheads="1"/>
          </p:cNvSpPr>
          <p:nvPr/>
        </p:nvSpPr>
        <p:spPr bwMode="auto">
          <a:xfrm>
            <a:off x="785813" y="4216400"/>
            <a:ext cx="3783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s-ES" altLang="nl-BE" sz="2400" dirty="0"/>
              <a:t>Green Academy Aarhus</a:t>
            </a:r>
          </a:p>
        </p:txBody>
      </p:sp>
      <p:sp>
        <p:nvSpPr>
          <p:cNvPr id="20489" name="13 Rectángulo"/>
          <p:cNvSpPr>
            <a:spLocks noChangeArrowheads="1"/>
          </p:cNvSpPr>
          <p:nvPr/>
        </p:nvSpPr>
        <p:spPr bwMode="auto">
          <a:xfrm>
            <a:off x="3357563" y="2000250"/>
            <a:ext cx="492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i-FI" altLang="nl-BE" sz="2400" dirty="0"/>
              <a:t>AB Kirketoft</a:t>
            </a:r>
          </a:p>
        </p:txBody>
      </p:sp>
      <p:sp>
        <p:nvSpPr>
          <p:cNvPr id="20490" name="16 Rectángulo"/>
          <p:cNvSpPr>
            <a:spLocks noChangeArrowheads="1"/>
          </p:cNvSpPr>
          <p:nvPr/>
        </p:nvSpPr>
        <p:spPr bwMode="auto">
          <a:xfrm>
            <a:off x="3352800" y="1533525"/>
            <a:ext cx="4862513" cy="461963"/>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Industry representative</a:t>
            </a:r>
          </a:p>
        </p:txBody>
      </p:sp>
      <p:sp>
        <p:nvSpPr>
          <p:cNvPr id="20491" name="17 Rectángulo"/>
          <p:cNvSpPr>
            <a:spLocks noChangeArrowheads="1"/>
          </p:cNvSpPr>
          <p:nvPr/>
        </p:nvSpPr>
        <p:spPr bwMode="auto">
          <a:xfrm>
            <a:off x="785813" y="3716338"/>
            <a:ext cx="7500937" cy="461962"/>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Education representatives</a:t>
            </a:r>
          </a:p>
        </p:txBody>
      </p:sp>
      <p:pic>
        <p:nvPicPr>
          <p:cNvPr id="20492" name="Picture 2" descr="Resultado de imagen de dinam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533525"/>
            <a:ext cx="233838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B388FE54-BD36-4AFA-8138-49F30DC7B8E4}"/>
              </a:ext>
            </a:extLst>
          </p:cNvPr>
          <p:cNvSpPr>
            <a:spLocks noGrp="1"/>
          </p:cNvSpPr>
          <p:nvPr>
            <p:ph type="dt" sz="quarter" idx="10"/>
          </p:nvPr>
        </p:nvSpPr>
        <p:spPr>
          <a:xfrm>
            <a:off x="4500563" y="6434138"/>
            <a:ext cx="1439862" cy="225425"/>
          </a:xfrm>
        </p:spPr>
        <p:txBody>
          <a:bodyPr/>
          <a:lstStyle/>
          <a:p>
            <a:pPr algn="ctr">
              <a:defRPr/>
            </a:pPr>
            <a:fld id="{992D53B5-E862-4F01-BC77-533E6EA919B9}"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0431B956-1BFC-42BD-81DA-539FF5B8B20A}"/>
              </a:ext>
            </a:extLst>
          </p:cNvPr>
          <p:cNvSpPr>
            <a:spLocks noGrp="1"/>
          </p:cNvSpPr>
          <p:nvPr>
            <p:ph type="ftr" sz="quarter" idx="11"/>
          </p:nvPr>
        </p:nvSpPr>
        <p:spPr>
          <a:xfrm>
            <a:off x="2627313" y="6434138"/>
            <a:ext cx="1784350" cy="225425"/>
          </a:xfrm>
        </p:spPr>
        <p:txBody>
          <a:bodyPr/>
          <a:lstStyle/>
          <a:p>
            <a:pPr algn="ctr">
              <a:defRPr/>
            </a:pPr>
            <a:r>
              <a:rPr lang="nl-NL"/>
              <a:t>KA2 project </a:t>
            </a:r>
            <a:r>
              <a:rPr lang="nl-NL" err="1"/>
              <a:t>LOASA</a:t>
            </a:r>
            <a:endParaRPr lang="nl-NL"/>
          </a:p>
        </p:txBody>
      </p:sp>
      <p:sp>
        <p:nvSpPr>
          <p:cNvPr id="7172" name="Tijdelijke aanduiding voor dianummer 5"/>
          <p:cNvSpPr>
            <a:spLocks noGrp="1"/>
          </p:cNvSpPr>
          <p:nvPr>
            <p:ph type="sldNum" sz="quarter" idx="12"/>
          </p:nvPr>
        </p:nvSpPr>
        <p:spPr bwMode="auto">
          <a:xfrm>
            <a:off x="6227763" y="6434138"/>
            <a:ext cx="528637" cy="22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6E8F8F6F-2511-4575-920A-772A6D7B8F72}" type="slidenum">
              <a:rPr lang="nl-NL" altLang="nl-BE" sz="1100" smtClean="0">
                <a:solidFill>
                  <a:srgbClr val="999D9E"/>
                </a:solidFill>
              </a:rPr>
              <a:pPr algn="ctr">
                <a:spcBef>
                  <a:spcPct val="0"/>
                </a:spcBef>
                <a:buFontTx/>
                <a:buNone/>
              </a:pPr>
              <a:t>2</a:t>
            </a:fld>
            <a:endParaRPr lang="nl-NL" altLang="nl-BE" sz="1100" smtClean="0">
              <a:solidFill>
                <a:srgbClr val="999D9E"/>
              </a:solidFill>
            </a:endParaRPr>
          </a:p>
        </p:txBody>
      </p:sp>
      <p:sp>
        <p:nvSpPr>
          <p:cNvPr id="6" name="Title 3">
            <a:extLst>
              <a:ext uri="{FF2B5EF4-FFF2-40B4-BE49-F238E27FC236}">
                <a16:creationId xmlns:a16="http://schemas.microsoft.com/office/drawing/2014/main" xmlns="" id="{B2EAEF39-EFB3-4423-AFA0-86090B220A7E}"/>
              </a:ext>
            </a:extLst>
          </p:cNvPr>
          <p:cNvSpPr>
            <a:spLocks noGrp="1"/>
          </p:cNvSpPr>
          <p:nvPr>
            <p:ph type="title"/>
          </p:nvPr>
        </p:nvSpPr>
        <p:spPr>
          <a:xfrm>
            <a:off x="703663" y="378883"/>
            <a:ext cx="7416000" cy="1022400"/>
          </a:xfrm>
        </p:spPr>
        <p:txBody>
          <a:bodyPr/>
          <a:lstStyle/>
          <a:p>
            <a:pPr algn="ctr"/>
            <a:r>
              <a:rPr lang="en-GB" dirty="0" smtClean="0">
                <a:solidFill>
                  <a:srgbClr val="008CD6"/>
                </a:solidFill>
              </a:rPr>
              <a:t>What’s On The Programme</a:t>
            </a:r>
            <a:endParaRPr lang="en-GB" dirty="0"/>
          </a:p>
        </p:txBody>
      </p:sp>
      <p:sp>
        <p:nvSpPr>
          <p:cNvPr id="2" name="Tekstvak 1"/>
          <p:cNvSpPr txBox="1"/>
          <p:nvPr/>
        </p:nvSpPr>
        <p:spPr>
          <a:xfrm>
            <a:off x="1115616" y="1772816"/>
            <a:ext cx="7848872" cy="2554545"/>
          </a:xfrm>
          <a:prstGeom prst="rect">
            <a:avLst/>
          </a:prstGeom>
          <a:noFill/>
        </p:spPr>
        <p:txBody>
          <a:bodyPr wrap="square" rtlCol="0">
            <a:spAutoFit/>
          </a:bodyPr>
          <a:lstStyle/>
          <a:p>
            <a:pPr marL="514350" indent="-514350">
              <a:buFont typeface="+mj-lt"/>
              <a:buAutoNum type="arabicPeriod"/>
            </a:pPr>
            <a:r>
              <a:rPr lang="nl-NL" sz="3200" dirty="0" smtClean="0"/>
              <a:t>EQF</a:t>
            </a:r>
          </a:p>
          <a:p>
            <a:pPr marL="514350" indent="-514350">
              <a:buFont typeface="+mj-lt"/>
              <a:buAutoNum type="arabicPeriod"/>
            </a:pPr>
            <a:r>
              <a:rPr lang="nl-NL" sz="3200" dirty="0" smtClean="0"/>
              <a:t>Learning </a:t>
            </a:r>
            <a:r>
              <a:rPr lang="nl-NL" sz="3200" dirty="0" err="1" smtClean="0"/>
              <a:t>outcomes</a:t>
            </a:r>
            <a:endParaRPr lang="nl-NL" sz="3200" dirty="0" smtClean="0"/>
          </a:p>
          <a:p>
            <a:pPr marL="514350" indent="-514350">
              <a:buFont typeface="+mj-lt"/>
              <a:buAutoNum type="arabicPeriod"/>
            </a:pPr>
            <a:r>
              <a:rPr lang="nl-NL" sz="3200" dirty="0" smtClean="0"/>
              <a:t>New Skills Agenda for Europe</a:t>
            </a:r>
          </a:p>
          <a:p>
            <a:pPr marL="514350" indent="-514350">
              <a:buFont typeface="+mj-lt"/>
              <a:buAutoNum type="arabicPeriod"/>
            </a:pPr>
            <a:r>
              <a:rPr lang="nl-NL" sz="3200" dirty="0" smtClean="0"/>
              <a:t>LOASA background</a:t>
            </a:r>
          </a:p>
          <a:p>
            <a:pPr marL="514350" indent="-514350">
              <a:buFont typeface="+mj-lt"/>
              <a:buAutoNum type="arabicPeriod"/>
            </a:pPr>
            <a:r>
              <a:rPr lang="nl-NL" sz="3200" dirty="0" smtClean="0"/>
              <a:t>Project </a:t>
            </a:r>
            <a:r>
              <a:rPr lang="nl-NL" sz="3200" dirty="0" err="1" smtClean="0"/>
              <a:t>outcomes</a:t>
            </a:r>
            <a:endParaRPr lang="nl-NL" sz="3200" dirty="0"/>
          </a:p>
        </p:txBody>
      </p:sp>
    </p:spTree>
    <p:extLst>
      <p:ext uri="{BB962C8B-B14F-4D97-AF65-F5344CB8AC3E}">
        <p14:creationId xmlns:p14="http://schemas.microsoft.com/office/powerpoint/2010/main" val="1090807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en-GB" altLang="nl-BE" dirty="0" smtClean="0"/>
              <a:t>Meet The LOASA Partners</a:t>
            </a:r>
          </a:p>
        </p:txBody>
      </p:sp>
      <p:sp>
        <p:nvSpPr>
          <p:cNvPr id="4" name="Tijdelijke aanduiding voor datum 3">
            <a:extLst>
              <a:ext uri="{FF2B5EF4-FFF2-40B4-BE49-F238E27FC236}">
                <a16:creationId xmlns:a16="http://schemas.microsoft.com/office/drawing/2014/main" xmlns="" id="{87D96955-048F-413F-B00D-1D13FC3ABA54}"/>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E211CC6C-6689-4207-BC1B-6A7FE007DF2C}"/>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22533"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891724F2-E4C6-4759-8BF1-C1A88AA5DFB2}" type="slidenum">
              <a:rPr lang="nl-NL" altLang="nl-BE" sz="1100" smtClean="0">
                <a:solidFill>
                  <a:srgbClr val="999D9E"/>
                </a:solidFill>
              </a:rPr>
              <a:pPr algn="ctr">
                <a:spcBef>
                  <a:spcPct val="0"/>
                </a:spcBef>
                <a:buFontTx/>
                <a:buNone/>
              </a:pPr>
              <a:t>20</a:t>
            </a:fld>
            <a:endParaRPr lang="nl-NL" altLang="nl-BE" sz="1100" smtClean="0">
              <a:solidFill>
                <a:srgbClr val="999D9E"/>
              </a:solidFill>
            </a:endParaRPr>
          </a:p>
        </p:txBody>
      </p:sp>
      <p:sp>
        <p:nvSpPr>
          <p:cNvPr id="22534" name="AutoShape 2"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sp>
        <p:nvSpPr>
          <p:cNvPr id="22535" name="AutoShape 4"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sp>
        <p:nvSpPr>
          <p:cNvPr id="22536" name="11 Rectángulo"/>
          <p:cNvSpPr>
            <a:spLocks noChangeArrowheads="1"/>
          </p:cNvSpPr>
          <p:nvPr/>
        </p:nvSpPr>
        <p:spPr bwMode="auto">
          <a:xfrm>
            <a:off x="785813" y="4216400"/>
            <a:ext cx="75009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s-ES" altLang="nl-BE" sz="2400"/>
              <a:t>Centro Integrado de Formación y Experimentación Agraria (CIFEA) de Lorca</a:t>
            </a:r>
          </a:p>
          <a:p>
            <a:pPr eaLnBrk="1" hangingPunct="1">
              <a:spcBef>
                <a:spcPct val="0"/>
              </a:spcBef>
            </a:pPr>
            <a:r>
              <a:rPr lang="es-ES" altLang="nl-BE" sz="2400"/>
              <a:t>Centro Integrado de Formación y Experimentación Agraria (CIFEA) de Molina de Segura</a:t>
            </a:r>
          </a:p>
        </p:txBody>
      </p:sp>
      <p:sp>
        <p:nvSpPr>
          <p:cNvPr id="22537" name="13 Rectángulo"/>
          <p:cNvSpPr>
            <a:spLocks noChangeArrowheads="1"/>
          </p:cNvSpPr>
          <p:nvPr/>
        </p:nvSpPr>
        <p:spPr bwMode="auto">
          <a:xfrm>
            <a:off x="3357563" y="2000250"/>
            <a:ext cx="4929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s-ES" altLang="nl-BE" sz="2400"/>
              <a:t>Centro Tecnológico Nacional de la Conserva y la Alimentación (CTC)</a:t>
            </a:r>
          </a:p>
        </p:txBody>
      </p:sp>
      <p:sp>
        <p:nvSpPr>
          <p:cNvPr id="22538" name="16 Rectángulo"/>
          <p:cNvSpPr>
            <a:spLocks noChangeArrowheads="1"/>
          </p:cNvSpPr>
          <p:nvPr/>
        </p:nvSpPr>
        <p:spPr bwMode="auto">
          <a:xfrm>
            <a:off x="3352800" y="1533525"/>
            <a:ext cx="4862513" cy="461963"/>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Industry representative</a:t>
            </a:r>
          </a:p>
        </p:txBody>
      </p:sp>
      <p:sp>
        <p:nvSpPr>
          <p:cNvPr id="22539" name="17 Rectángulo"/>
          <p:cNvSpPr>
            <a:spLocks noChangeArrowheads="1"/>
          </p:cNvSpPr>
          <p:nvPr/>
        </p:nvSpPr>
        <p:spPr bwMode="auto">
          <a:xfrm>
            <a:off x="785813" y="3716338"/>
            <a:ext cx="7500937" cy="461962"/>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Education representatives</a:t>
            </a:r>
          </a:p>
        </p:txBody>
      </p:sp>
      <p:pic>
        <p:nvPicPr>
          <p:cNvPr id="22540" name="Picture 2" descr="Resultado de imagen de hol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533525"/>
            <a:ext cx="2338387" cy="149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1" name="Picture 2" descr="Resultado de imagen de españ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533525"/>
            <a:ext cx="2338387"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en-GB" altLang="nl-BE" dirty="0" smtClean="0"/>
              <a:t>Meet The LOASA Partners</a:t>
            </a:r>
          </a:p>
        </p:txBody>
      </p:sp>
      <p:sp>
        <p:nvSpPr>
          <p:cNvPr id="4" name="Tijdelijke aanduiding voor datum 3">
            <a:extLst>
              <a:ext uri="{FF2B5EF4-FFF2-40B4-BE49-F238E27FC236}">
                <a16:creationId xmlns:a16="http://schemas.microsoft.com/office/drawing/2014/main" xmlns="" id="{79A67C35-A271-4AA6-84B2-568E5896B1F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41BC99DB-7423-400E-A2E5-03D6E13FD280}"/>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24581"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E1D6D32E-D6B6-4E13-8BEF-073CFB3860DC}" type="slidenum">
              <a:rPr lang="nl-NL" altLang="nl-BE" sz="1100" smtClean="0">
                <a:solidFill>
                  <a:srgbClr val="999D9E"/>
                </a:solidFill>
              </a:rPr>
              <a:pPr algn="ctr">
                <a:spcBef>
                  <a:spcPct val="0"/>
                </a:spcBef>
                <a:buFontTx/>
                <a:buNone/>
              </a:pPr>
              <a:t>21</a:t>
            </a:fld>
            <a:endParaRPr lang="nl-NL" altLang="nl-BE" sz="1100" smtClean="0">
              <a:solidFill>
                <a:srgbClr val="999D9E"/>
              </a:solidFill>
            </a:endParaRPr>
          </a:p>
        </p:txBody>
      </p:sp>
      <p:sp>
        <p:nvSpPr>
          <p:cNvPr id="24582" name="AutoShape 2"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sp>
        <p:nvSpPr>
          <p:cNvPr id="24583" name="AutoShape 4" descr="Resultado de imagen de finlandi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nl-BE" sz="1800">
              <a:latin typeface="Calibri" panose="020F0502020204030204" pitchFamily="34" charset="0"/>
            </a:endParaRPr>
          </a:p>
        </p:txBody>
      </p:sp>
      <p:sp>
        <p:nvSpPr>
          <p:cNvPr id="24584" name="11 Rectángulo"/>
          <p:cNvSpPr>
            <a:spLocks noChangeArrowheads="1"/>
          </p:cNvSpPr>
          <p:nvPr/>
        </p:nvSpPr>
        <p:spPr bwMode="auto">
          <a:xfrm>
            <a:off x="785813" y="4216400"/>
            <a:ext cx="2530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s-ES" altLang="nl-BE" sz="2400"/>
              <a:t>Wellantcollege</a:t>
            </a:r>
          </a:p>
        </p:txBody>
      </p:sp>
      <p:sp>
        <p:nvSpPr>
          <p:cNvPr id="24585" name="13 Rectángulo"/>
          <p:cNvSpPr>
            <a:spLocks noChangeArrowheads="1"/>
          </p:cNvSpPr>
          <p:nvPr/>
        </p:nvSpPr>
        <p:spPr bwMode="auto">
          <a:xfrm>
            <a:off x="3357563" y="2000250"/>
            <a:ext cx="492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i-FI" altLang="nl-BE" sz="2400">
                <a:latin typeface="Calibri" panose="020F0502020204030204" pitchFamily="34" charset="0"/>
              </a:rPr>
              <a:t>Van Senten Groenprojecten</a:t>
            </a:r>
          </a:p>
        </p:txBody>
      </p:sp>
      <p:sp>
        <p:nvSpPr>
          <p:cNvPr id="24586" name="16 Rectángulo"/>
          <p:cNvSpPr>
            <a:spLocks noChangeArrowheads="1"/>
          </p:cNvSpPr>
          <p:nvPr/>
        </p:nvSpPr>
        <p:spPr bwMode="auto">
          <a:xfrm>
            <a:off x="3352800" y="1533525"/>
            <a:ext cx="4862513" cy="461963"/>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Industry representative</a:t>
            </a:r>
          </a:p>
        </p:txBody>
      </p:sp>
      <p:sp>
        <p:nvSpPr>
          <p:cNvPr id="24587" name="17 Rectángulo"/>
          <p:cNvSpPr>
            <a:spLocks noChangeArrowheads="1"/>
          </p:cNvSpPr>
          <p:nvPr/>
        </p:nvSpPr>
        <p:spPr bwMode="auto">
          <a:xfrm>
            <a:off x="785813" y="3716338"/>
            <a:ext cx="7500937" cy="461962"/>
          </a:xfrm>
          <a:prstGeom prst="rect">
            <a:avLst/>
          </a:prstGeom>
          <a:solidFill>
            <a:srgbClr val="008C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i-FI" altLang="nl-BE" sz="2400" b="1">
                <a:solidFill>
                  <a:schemeClr val="bg2"/>
                </a:solidFill>
              </a:rPr>
              <a:t>Education representatives</a:t>
            </a:r>
          </a:p>
        </p:txBody>
      </p:sp>
      <p:pic>
        <p:nvPicPr>
          <p:cNvPr id="24588" name="Picture 2" descr="Resultado de imagen de hol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533525"/>
            <a:ext cx="2338387" cy="149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en-GB" altLang="nl-BE" dirty="0" smtClean="0"/>
              <a:t>How does LOASA contribute?</a:t>
            </a:r>
          </a:p>
        </p:txBody>
      </p:sp>
      <p:sp>
        <p:nvSpPr>
          <p:cNvPr id="7" name="Tijdelijke aanduiding voor inhoud 2">
            <a:extLst>
              <a:ext uri="{FF2B5EF4-FFF2-40B4-BE49-F238E27FC236}">
                <a16:creationId xmlns:a16="http://schemas.microsoft.com/office/drawing/2014/main" xmlns="" id="{CBEEDA3A-D5A6-4A2E-A057-9659E27F8F39}"/>
              </a:ext>
            </a:extLst>
          </p:cNvPr>
          <p:cNvSpPr>
            <a:spLocks noGrp="1"/>
          </p:cNvSpPr>
          <p:nvPr>
            <p:ph idx="1"/>
          </p:nvPr>
        </p:nvSpPr>
        <p:spPr>
          <a:xfrm>
            <a:off x="497012" y="1556792"/>
            <a:ext cx="8303964" cy="4103687"/>
          </a:xfrm>
        </p:spPr>
        <p:txBody>
          <a:bodyPr rtlCol="0">
            <a:noAutofit/>
          </a:bodyPr>
          <a:lstStyle/>
          <a:p>
            <a:pPr marL="95250" indent="0" eaLnBrk="1" fontAlgn="auto" hangingPunct="1">
              <a:spcAft>
                <a:spcPts val="0"/>
              </a:spcAft>
              <a:buFontTx/>
              <a:buNone/>
              <a:defRPr/>
            </a:pPr>
            <a:r>
              <a:rPr lang="en-US" sz="2800" dirty="0"/>
              <a:t>By developing </a:t>
            </a:r>
            <a:r>
              <a:rPr lang="en-US" sz="2800" b="1" dirty="0"/>
              <a:t>units of learning outcomes </a:t>
            </a:r>
          </a:p>
          <a:p>
            <a:pPr marL="95250" indent="0" eaLnBrk="1" fontAlgn="auto" hangingPunct="1">
              <a:spcAft>
                <a:spcPts val="0"/>
              </a:spcAft>
              <a:buFontTx/>
              <a:buNone/>
              <a:defRPr/>
            </a:pPr>
            <a:r>
              <a:rPr lang="en-US" sz="2800" dirty="0"/>
              <a:t>based on a framework that </a:t>
            </a:r>
            <a:r>
              <a:rPr lang="en-US" sz="2800" dirty="0" smtClean="0"/>
              <a:t>incorporates:</a:t>
            </a:r>
            <a:endParaRPr lang="en-US" sz="2800" dirty="0"/>
          </a:p>
          <a:p>
            <a:pPr marL="552450" indent="-457200" eaLnBrk="1" fontAlgn="auto" hangingPunct="1">
              <a:spcAft>
                <a:spcPts val="0"/>
              </a:spcAft>
              <a:defRPr/>
            </a:pPr>
            <a:r>
              <a:rPr lang="en-US" sz="2800" dirty="0" smtClean="0"/>
              <a:t>EQF</a:t>
            </a:r>
            <a:endParaRPr lang="en-US" sz="2800" dirty="0"/>
          </a:p>
          <a:p>
            <a:pPr marL="552450" indent="-457200" eaLnBrk="1" fontAlgn="auto" hangingPunct="1">
              <a:spcAft>
                <a:spcPts val="0"/>
              </a:spcAft>
              <a:defRPr/>
            </a:pPr>
            <a:r>
              <a:rPr lang="en-US" sz="2800" dirty="0"/>
              <a:t>ECVET principles</a:t>
            </a:r>
          </a:p>
          <a:p>
            <a:pPr marL="552450" indent="-457200" eaLnBrk="1" fontAlgn="auto" hangingPunct="1">
              <a:spcAft>
                <a:spcPts val="0"/>
              </a:spcAft>
              <a:defRPr/>
            </a:pPr>
            <a:r>
              <a:rPr lang="en-US" sz="2800" dirty="0"/>
              <a:t>The New Skills </a:t>
            </a:r>
            <a:r>
              <a:rPr lang="en-US" sz="2800" dirty="0" smtClean="0"/>
              <a:t>Agenda</a:t>
            </a:r>
            <a:endParaRPr lang="en-US" sz="2800" dirty="0"/>
          </a:p>
          <a:p>
            <a:pPr marL="552450" indent="-457200" eaLnBrk="1" fontAlgn="auto" hangingPunct="1">
              <a:spcAft>
                <a:spcPts val="0"/>
              </a:spcAft>
              <a:defRPr/>
            </a:pPr>
            <a:r>
              <a:rPr lang="en-US" sz="2800" dirty="0"/>
              <a:t>Recognition of </a:t>
            </a:r>
            <a:r>
              <a:rPr lang="en-US" sz="2800" dirty="0" smtClean="0"/>
              <a:t>formal, non-formal and informal learning</a:t>
            </a:r>
            <a:endParaRPr lang="en-US" sz="2800" dirty="0"/>
          </a:p>
          <a:p>
            <a:pPr marL="552450" indent="-457200" eaLnBrk="1" fontAlgn="auto" hangingPunct="1">
              <a:spcAft>
                <a:spcPts val="0"/>
              </a:spcAft>
              <a:defRPr/>
            </a:pPr>
            <a:r>
              <a:rPr lang="en-US" sz="2800" dirty="0"/>
              <a:t>Collaboration with </a:t>
            </a:r>
            <a:r>
              <a:rPr lang="en-US" sz="2800" dirty="0" smtClean="0"/>
              <a:t>partners from the world of work</a:t>
            </a:r>
            <a:endParaRPr lang="en-US" sz="2800" dirty="0"/>
          </a:p>
          <a:p>
            <a:pPr marL="552450" indent="-457200" eaLnBrk="1" fontAlgn="auto" hangingPunct="1">
              <a:spcAft>
                <a:spcPts val="0"/>
              </a:spcAft>
              <a:defRPr/>
            </a:pPr>
            <a:endParaRPr lang="nl-NL" sz="2800" dirty="0"/>
          </a:p>
        </p:txBody>
      </p:sp>
      <p:sp>
        <p:nvSpPr>
          <p:cNvPr id="4" name="Tijdelijke aanduiding voor datum 3">
            <a:extLst>
              <a:ext uri="{FF2B5EF4-FFF2-40B4-BE49-F238E27FC236}">
                <a16:creationId xmlns:a16="http://schemas.microsoft.com/office/drawing/2014/main" xmlns="" id="{BAECAC8A-3CD4-4A97-B2F6-4AAD52A96C8E}"/>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FDC67616-6E7D-409E-A8DE-FFF3463FD651}"/>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1270"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34E572FE-C9FF-4875-B5CE-FE7FA17A8764}" type="slidenum">
              <a:rPr lang="nl-NL" altLang="nl-BE" sz="1100" smtClean="0">
                <a:solidFill>
                  <a:srgbClr val="999D9E"/>
                </a:solidFill>
              </a:rPr>
              <a:pPr algn="ctr">
                <a:spcBef>
                  <a:spcPct val="0"/>
                </a:spcBef>
                <a:buFontTx/>
                <a:buNone/>
              </a:pPr>
              <a:t>22</a:t>
            </a:fld>
            <a:endParaRPr lang="nl-NL" altLang="nl-BE" sz="1100" smtClean="0">
              <a:solidFill>
                <a:srgbClr val="999D9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el 1"/>
          <p:cNvSpPr>
            <a:spLocks noGrp="1"/>
          </p:cNvSpPr>
          <p:nvPr>
            <p:ph type="title"/>
          </p:nvPr>
        </p:nvSpPr>
        <p:spPr>
          <a:xfrm>
            <a:off x="468313" y="334963"/>
            <a:ext cx="6048375" cy="868362"/>
          </a:xfrm>
        </p:spPr>
        <p:txBody>
          <a:bodyPr/>
          <a:lstStyle/>
          <a:p>
            <a:pPr eaLnBrk="1" hangingPunct="1"/>
            <a:r>
              <a:rPr lang="en-GB" altLang="nl-BE" smtClean="0"/>
              <a:t>LOASA  target groups</a:t>
            </a:r>
          </a:p>
        </p:txBody>
      </p:sp>
      <p:sp>
        <p:nvSpPr>
          <p:cNvPr id="4" name="Tijdelijke aanduiding voor datum 3">
            <a:extLst>
              <a:ext uri="{FF2B5EF4-FFF2-40B4-BE49-F238E27FC236}">
                <a16:creationId xmlns:a16="http://schemas.microsoft.com/office/drawing/2014/main" xmlns="" id="{03B337EA-0D5A-400B-912E-11F78873D432}"/>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3C5779C2-2F02-4915-AB53-B5CD2A538EFB}"/>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4341"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48508598-7B80-42D6-955B-D15FD2252187}" type="slidenum">
              <a:rPr lang="nl-NL" altLang="nl-BE" sz="1100" smtClean="0">
                <a:solidFill>
                  <a:srgbClr val="999D9E"/>
                </a:solidFill>
              </a:rPr>
              <a:pPr algn="ctr">
                <a:spcBef>
                  <a:spcPct val="0"/>
                </a:spcBef>
                <a:buFontTx/>
                <a:buNone/>
              </a:pPr>
              <a:t>23</a:t>
            </a:fld>
            <a:endParaRPr lang="nl-NL" altLang="nl-BE" sz="1100" smtClean="0">
              <a:solidFill>
                <a:srgbClr val="999D9E"/>
              </a:solidFill>
            </a:endParaRPr>
          </a:p>
        </p:txBody>
      </p:sp>
      <p:sp>
        <p:nvSpPr>
          <p:cNvPr id="11272" name="8 CuadroTexto">
            <a:extLst>
              <a:ext uri="{FF2B5EF4-FFF2-40B4-BE49-F238E27FC236}">
                <a16:creationId xmlns:a16="http://schemas.microsoft.com/office/drawing/2014/main" xmlns="" id="{D7632F8B-A816-4ECE-9289-5A39A523A7E3}"/>
              </a:ext>
            </a:extLst>
          </p:cNvPr>
          <p:cNvSpPr txBox="1">
            <a:spLocks noChangeArrowheads="1"/>
          </p:cNvSpPr>
          <p:nvPr/>
        </p:nvSpPr>
        <p:spPr bwMode="auto">
          <a:xfrm>
            <a:off x="468313" y="1484313"/>
            <a:ext cx="79216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algn="just" eaLnBrk="1" hangingPunct="1">
              <a:buFont typeface="+mj-lt"/>
              <a:buAutoNum type="arabicPeriod"/>
              <a:defRPr/>
            </a:pPr>
            <a:r>
              <a:rPr lang="es-ES_tradnl" altLang="nl-BE" sz="2800" b="1" dirty="0">
                <a:cs typeface="Arial" panose="020B0604020202020204" pitchFamily="34" charset="0"/>
              </a:rPr>
              <a:t>VET students</a:t>
            </a:r>
            <a:r>
              <a:rPr lang="es-ES_tradnl" altLang="nl-BE" sz="2800" dirty="0">
                <a:cs typeface="Arial" panose="020B0604020202020204" pitchFamily="34" charset="0"/>
              </a:rPr>
              <a:t> and </a:t>
            </a:r>
            <a:r>
              <a:rPr lang="es-ES_tradnl" altLang="nl-BE" sz="2800" b="1" dirty="0">
                <a:cs typeface="Arial" panose="020B0604020202020204" pitchFamily="34" charset="0"/>
              </a:rPr>
              <a:t>unemployed </a:t>
            </a:r>
            <a:r>
              <a:rPr lang="es-ES_tradnl" altLang="nl-BE" sz="2800" dirty="0">
                <a:cs typeface="Arial" panose="020B0604020202020204" pitchFamily="34" charset="0"/>
              </a:rPr>
              <a:t>people on lower and middle EQF levels (1-3).</a:t>
            </a:r>
          </a:p>
          <a:p>
            <a:pPr algn="just" eaLnBrk="1" hangingPunct="1">
              <a:buFont typeface="Calibri" panose="020F0502020204030204" pitchFamily="34" charset="0"/>
              <a:buAutoNum type="arabicPeriod"/>
              <a:defRPr/>
            </a:pPr>
            <a:endParaRPr lang="es-ES_tradnl" altLang="nl-BE" sz="2800" dirty="0">
              <a:cs typeface="Arial" panose="020B0604020202020204" pitchFamily="34" charset="0"/>
            </a:endParaRPr>
          </a:p>
          <a:p>
            <a:pPr algn="just" eaLnBrk="1" hangingPunct="1">
              <a:buFont typeface="Calibri" panose="020F0502020204030204" pitchFamily="34" charset="0"/>
              <a:buAutoNum type="arabicPeriod"/>
              <a:defRPr/>
            </a:pPr>
            <a:r>
              <a:rPr lang="en-US" sz="2800" b="1" dirty="0"/>
              <a:t>Schools</a:t>
            </a:r>
            <a:r>
              <a:rPr lang="en-US" sz="2800" dirty="0"/>
              <a:t> who aim to foster excelling VET students </a:t>
            </a:r>
            <a:r>
              <a:rPr lang="es-ES_tradnl" altLang="nl-BE" sz="2800" dirty="0">
                <a:cs typeface="Arial" panose="020B0604020202020204" pitchFamily="34" charset="0"/>
              </a:rPr>
              <a:t>on lower and middle EQF levels.</a:t>
            </a:r>
          </a:p>
          <a:p>
            <a:pPr algn="just" eaLnBrk="1" hangingPunct="1">
              <a:buFont typeface="Calibri" panose="020F0502020204030204" pitchFamily="34" charset="0"/>
              <a:buAutoNum type="arabicPeriod"/>
              <a:defRPr/>
            </a:pPr>
            <a:endParaRPr lang="es-ES_tradnl" altLang="nl-BE" sz="2800" dirty="0">
              <a:cs typeface="Arial" panose="020B0604020202020204" pitchFamily="34" charset="0"/>
            </a:endParaRPr>
          </a:p>
          <a:p>
            <a:pPr algn="just" eaLnBrk="1" hangingPunct="1">
              <a:buFont typeface="Calibri" panose="020F0502020204030204" pitchFamily="34" charset="0"/>
              <a:buAutoNum type="arabicPeriod"/>
              <a:defRPr/>
            </a:pPr>
            <a:r>
              <a:rPr lang="en-US" sz="2800" b="1" dirty="0"/>
              <a:t>Employers</a:t>
            </a:r>
            <a:r>
              <a:rPr lang="en-US" sz="2800" dirty="0"/>
              <a:t> who need improved transparency of acquired skills for a better human resources policy in their companies.</a:t>
            </a:r>
            <a:endParaRPr lang="es-ES" altLang="nl-BE"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el 1"/>
          <p:cNvSpPr>
            <a:spLocks noGrp="1"/>
          </p:cNvSpPr>
          <p:nvPr>
            <p:ph type="title"/>
          </p:nvPr>
        </p:nvSpPr>
        <p:spPr>
          <a:xfrm>
            <a:off x="611188" y="331788"/>
            <a:ext cx="7993062" cy="941387"/>
          </a:xfrm>
        </p:spPr>
        <p:txBody>
          <a:bodyPr/>
          <a:lstStyle/>
          <a:p>
            <a:pPr eaLnBrk="1" hangingPunct="1"/>
            <a:r>
              <a:rPr lang="en-GB" altLang="nl-BE" smtClean="0"/>
              <a:t>LOASA’s long-term benefits</a:t>
            </a:r>
          </a:p>
        </p:txBody>
      </p:sp>
      <p:sp>
        <p:nvSpPr>
          <p:cNvPr id="4" name="Tijdelijke aanduiding voor datum 3">
            <a:extLst>
              <a:ext uri="{FF2B5EF4-FFF2-40B4-BE49-F238E27FC236}">
                <a16:creationId xmlns:a16="http://schemas.microsoft.com/office/drawing/2014/main" xmlns="" id="{507DAA6C-9265-4A25-B38D-A095C628BF4B}"/>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7C5DB60-459E-498F-B505-AA5B9BB35BBE}"/>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5365"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240D8FED-61C9-4166-B37E-B124B33FEE2F}" type="slidenum">
              <a:rPr lang="nl-NL" altLang="nl-BE" sz="1100" smtClean="0">
                <a:solidFill>
                  <a:srgbClr val="999D9E"/>
                </a:solidFill>
              </a:rPr>
              <a:pPr algn="ctr">
                <a:spcBef>
                  <a:spcPct val="0"/>
                </a:spcBef>
                <a:buFontTx/>
                <a:buNone/>
              </a:pPr>
              <a:t>24</a:t>
            </a:fld>
            <a:endParaRPr lang="nl-NL" altLang="nl-BE" sz="1100" smtClean="0">
              <a:solidFill>
                <a:srgbClr val="999D9E"/>
              </a:solidFill>
            </a:endParaRPr>
          </a:p>
        </p:txBody>
      </p:sp>
      <p:sp>
        <p:nvSpPr>
          <p:cNvPr id="15366" name="8 CuadroTexto"/>
          <p:cNvSpPr txBox="1">
            <a:spLocks noChangeArrowheads="1"/>
          </p:cNvSpPr>
          <p:nvPr/>
        </p:nvSpPr>
        <p:spPr bwMode="auto">
          <a:xfrm>
            <a:off x="606425" y="1484313"/>
            <a:ext cx="7920038"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nl-BE" sz="2800" dirty="0"/>
              <a:t>Bridging the skills gap by recognizing learning outcomes through formal and non-formal learning.</a:t>
            </a:r>
          </a:p>
          <a:p>
            <a:pPr eaLnBrk="1" hangingPunct="1">
              <a:spcBef>
                <a:spcPct val="0"/>
              </a:spcBef>
            </a:pPr>
            <a:r>
              <a:rPr lang="en-US" altLang="nl-BE" sz="2800" dirty="0"/>
              <a:t>Increasing the employability of VET students and employees on lower and middle EQF levels.</a:t>
            </a:r>
          </a:p>
          <a:p>
            <a:pPr eaLnBrk="1" hangingPunct="1">
              <a:spcBef>
                <a:spcPct val="0"/>
              </a:spcBef>
            </a:pPr>
            <a:r>
              <a:rPr lang="en-US" altLang="nl-BE" sz="2800" dirty="0"/>
              <a:t>Exchange knowledge between VET and the world of work.</a:t>
            </a:r>
          </a:p>
          <a:p>
            <a:pPr eaLnBrk="1" hangingPunct="1">
              <a:spcBef>
                <a:spcPct val="0"/>
              </a:spcBef>
            </a:pPr>
            <a:r>
              <a:rPr lang="en-US" altLang="nl-BE" sz="2800" dirty="0"/>
              <a:t>Units of learning outcomes and assessments as a tool for HRM at companies.</a:t>
            </a:r>
            <a:endParaRPr lang="es-ES" altLang="nl-BE"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US" altLang="nl-BE" smtClean="0"/>
              <a:t>After the project has finished</a:t>
            </a:r>
            <a:endParaRPr lang="en-GB" altLang="nl-BE" smtClean="0"/>
          </a:p>
        </p:txBody>
      </p:sp>
      <p:sp>
        <p:nvSpPr>
          <p:cNvPr id="4" name="Tijdelijke aanduiding voor datum 3">
            <a:extLst>
              <a:ext uri="{FF2B5EF4-FFF2-40B4-BE49-F238E27FC236}">
                <a16:creationId xmlns:a16="http://schemas.microsoft.com/office/drawing/2014/main" xmlns="" id="{6811BD8E-9D56-4FAB-A0A5-F17794BEF8F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3538FC7-33EC-4F7A-98AD-55FA660DB99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6389"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9C98D1DA-CF2E-4EBE-91B4-7448C661D582}" type="slidenum">
              <a:rPr lang="nl-NL" altLang="nl-BE" sz="1100" smtClean="0">
                <a:solidFill>
                  <a:srgbClr val="999D9E"/>
                </a:solidFill>
              </a:rPr>
              <a:pPr algn="ctr">
                <a:spcBef>
                  <a:spcPct val="0"/>
                </a:spcBef>
                <a:buFontTx/>
                <a:buNone/>
              </a:pPr>
              <a:t>25</a:t>
            </a:fld>
            <a:endParaRPr lang="nl-NL" altLang="nl-BE" sz="1100" smtClean="0">
              <a:solidFill>
                <a:srgbClr val="999D9E"/>
              </a:solidFill>
            </a:endParaRPr>
          </a:p>
        </p:txBody>
      </p:sp>
      <p:sp>
        <p:nvSpPr>
          <p:cNvPr id="16390" name="Tijdelijke aanduiding voor inhoud 2"/>
          <p:cNvSpPr txBox="1">
            <a:spLocks/>
          </p:cNvSpPr>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nl-BE" altLang="nl-BE"/>
          </a:p>
          <a:p>
            <a:pPr algn="just" eaLnBrk="1" hangingPunct="1">
              <a:buFontTx/>
              <a:buNone/>
            </a:pPr>
            <a:endParaRPr lang="nl-BE" altLang="nl-BE"/>
          </a:p>
          <a:p>
            <a:pPr algn="just" eaLnBrk="1" hangingPunct="1">
              <a:buFontTx/>
              <a:buNone/>
            </a:pPr>
            <a:endParaRPr lang="nl-BE" altLang="nl-BE"/>
          </a:p>
        </p:txBody>
      </p:sp>
      <p:sp>
        <p:nvSpPr>
          <p:cNvPr id="16391" name="8 CuadroTexto"/>
          <p:cNvSpPr txBox="1">
            <a:spLocks noChangeArrowheads="1"/>
          </p:cNvSpPr>
          <p:nvPr/>
        </p:nvSpPr>
        <p:spPr bwMode="auto">
          <a:xfrm>
            <a:off x="541338" y="1447800"/>
            <a:ext cx="821531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BE" sz="2800" dirty="0"/>
              <a:t>All participating countries will have piloted units of learning outcomes that </a:t>
            </a:r>
          </a:p>
          <a:p>
            <a:pPr lvl="1" eaLnBrk="1" hangingPunct="1">
              <a:spcBef>
                <a:spcPct val="0"/>
              </a:spcBef>
              <a:buFont typeface="Arial" panose="020B0604020202020204" pitchFamily="34" charset="0"/>
              <a:buChar char="•"/>
            </a:pPr>
            <a:r>
              <a:rPr lang="en-US" altLang="nl-BE" dirty="0"/>
              <a:t>were developed in cooperation with the world of work </a:t>
            </a:r>
          </a:p>
          <a:p>
            <a:pPr lvl="1" eaLnBrk="1" hangingPunct="1">
              <a:spcBef>
                <a:spcPct val="0"/>
              </a:spcBef>
              <a:buFont typeface="Arial" panose="020B0604020202020204" pitchFamily="34" charset="0"/>
              <a:buChar char="•"/>
            </a:pPr>
            <a:r>
              <a:rPr lang="en-US" altLang="nl-BE" dirty="0"/>
              <a:t>align with the New Skills Agenda for Europe. </a:t>
            </a:r>
            <a:r>
              <a:rPr lang="en-US" altLang="nl-BE" sz="2400" dirty="0"/>
              <a:t/>
            </a:r>
            <a:br>
              <a:rPr lang="en-US" altLang="nl-BE" sz="2400" dirty="0"/>
            </a:br>
            <a:endParaRPr lang="en-US" altLang="nl-BE" sz="2400" dirty="0"/>
          </a:p>
          <a:p>
            <a:pPr eaLnBrk="1" hangingPunct="1">
              <a:spcBef>
                <a:spcPct val="0"/>
              </a:spcBef>
              <a:buFontTx/>
              <a:buNone/>
            </a:pPr>
            <a:r>
              <a:rPr lang="en-US" altLang="nl-BE" sz="2800" dirty="0"/>
              <a:t>Based on the pilots, LOASA will present recommendations for further development.</a:t>
            </a:r>
            <a:br>
              <a:rPr lang="en-US" altLang="nl-BE" sz="2800" dirty="0"/>
            </a:br>
            <a:endParaRPr lang="es-ES" altLang="nl-BE" sz="280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US" altLang="nl-BE" dirty="0" smtClean="0"/>
              <a:t>LOASA Project Outcomes</a:t>
            </a:r>
            <a:endParaRPr lang="en-GB" altLang="nl-BE" dirty="0" smtClean="0"/>
          </a:p>
        </p:txBody>
      </p:sp>
      <p:sp>
        <p:nvSpPr>
          <p:cNvPr id="4" name="Tijdelijke aanduiding voor datum 3">
            <a:extLst>
              <a:ext uri="{FF2B5EF4-FFF2-40B4-BE49-F238E27FC236}">
                <a16:creationId xmlns:a16="http://schemas.microsoft.com/office/drawing/2014/main" xmlns="" id="{6811BD8E-9D56-4FAB-A0A5-F17794BEF8F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3538FC7-33EC-4F7A-98AD-55FA660DB99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6389"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9C98D1DA-CF2E-4EBE-91B4-7448C661D582}" type="slidenum">
              <a:rPr lang="nl-NL" altLang="nl-BE" sz="1100" smtClean="0">
                <a:solidFill>
                  <a:srgbClr val="999D9E"/>
                </a:solidFill>
              </a:rPr>
              <a:pPr algn="ctr">
                <a:spcBef>
                  <a:spcPct val="0"/>
                </a:spcBef>
                <a:buFontTx/>
                <a:buNone/>
              </a:pPr>
              <a:t>26</a:t>
            </a:fld>
            <a:endParaRPr lang="nl-NL" altLang="nl-BE" sz="1100" smtClean="0">
              <a:solidFill>
                <a:srgbClr val="999D9E"/>
              </a:solidFill>
            </a:endParaRPr>
          </a:p>
        </p:txBody>
      </p:sp>
      <p:sp>
        <p:nvSpPr>
          <p:cNvPr id="16390" name="Tijdelijke aanduiding voor inhoud 2"/>
          <p:cNvSpPr txBox="1">
            <a:spLocks/>
          </p:cNvSpPr>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nl-BE" altLang="nl-BE"/>
          </a:p>
          <a:p>
            <a:pPr algn="just" eaLnBrk="1" hangingPunct="1">
              <a:buFontTx/>
              <a:buNone/>
            </a:pPr>
            <a:endParaRPr lang="nl-BE" altLang="nl-BE"/>
          </a:p>
          <a:p>
            <a:pPr algn="just" eaLnBrk="1" hangingPunct="1">
              <a:buFontTx/>
              <a:buNone/>
            </a:pPr>
            <a:endParaRPr lang="nl-BE" altLang="nl-BE"/>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 y="332656"/>
            <a:ext cx="9036496" cy="6537040"/>
          </a:xfrm>
          <a:prstGeom prst="rect">
            <a:avLst/>
          </a:prstGeom>
        </p:spPr>
      </p:pic>
    </p:spTree>
    <p:extLst>
      <p:ext uri="{BB962C8B-B14F-4D97-AF65-F5344CB8AC3E}">
        <p14:creationId xmlns:p14="http://schemas.microsoft.com/office/powerpoint/2010/main" val="325939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427985" y="6453335"/>
            <a:ext cx="1609502" cy="404665"/>
          </a:xfrm>
        </p:spPr>
        <p:txBody>
          <a:bodyPr/>
          <a:lstStyle/>
          <a:p>
            <a:pPr algn="ctr"/>
            <a:fld id="{654FEEB1-1B71-410A-A12D-0B84ED15ADC3}" type="datetime3">
              <a:rPr lang="en-GB" smtClean="0"/>
              <a:pPr algn="ctr"/>
              <a:t>27 April, 2018</a:t>
            </a:fld>
            <a:endParaRPr lang="nl-NL" dirty="0"/>
          </a:p>
        </p:txBody>
      </p:sp>
      <p:sp>
        <p:nvSpPr>
          <p:cNvPr id="5" name="Tijdelijke aanduiding voor voettekst 4"/>
          <p:cNvSpPr>
            <a:spLocks noGrp="1"/>
          </p:cNvSpPr>
          <p:nvPr>
            <p:ph type="ftr" sz="quarter" idx="11"/>
          </p:nvPr>
        </p:nvSpPr>
        <p:spPr>
          <a:xfrm>
            <a:off x="2627784" y="6453336"/>
            <a:ext cx="1800200" cy="404664"/>
          </a:xfrm>
        </p:spPr>
        <p:txBody>
          <a:bodyPr/>
          <a:lstStyle/>
          <a:p>
            <a:pPr algn="ctr"/>
            <a:r>
              <a:rPr lang="nl-NL" dirty="0"/>
              <a:t>KA2 project </a:t>
            </a:r>
            <a:r>
              <a:rPr lang="nl-NL" dirty="0" err="1"/>
              <a:t>LOASA</a:t>
            </a:r>
            <a:endParaRPr lang="nl-NL" dirty="0"/>
          </a:p>
        </p:txBody>
      </p:sp>
      <p:sp>
        <p:nvSpPr>
          <p:cNvPr id="6" name="Tijdelijke aanduiding voor dianummer 5"/>
          <p:cNvSpPr>
            <a:spLocks noGrp="1"/>
          </p:cNvSpPr>
          <p:nvPr>
            <p:ph type="sldNum" sz="quarter" idx="12"/>
          </p:nvPr>
        </p:nvSpPr>
        <p:spPr>
          <a:xfrm>
            <a:off x="6037486" y="6453336"/>
            <a:ext cx="910778" cy="404664"/>
          </a:xfrm>
        </p:spPr>
        <p:txBody>
          <a:bodyPr/>
          <a:lstStyle/>
          <a:p>
            <a:pPr algn="ctr"/>
            <a:fld id="{E4CF7DCE-037D-EA46-95EA-FAE57EEEFD75}" type="slidenum">
              <a:rPr lang="nl-NL" smtClean="0"/>
              <a:pPr algn="ctr"/>
              <a:t>27</a:t>
            </a:fld>
            <a:endParaRPr lang="nl-NL" dirty="0"/>
          </a:p>
        </p:txBody>
      </p:sp>
      <p:sp>
        <p:nvSpPr>
          <p:cNvPr id="8" name="Tijdelijke aanduiding voor inhoud 2"/>
          <p:cNvSpPr txBox="1">
            <a:spLocks/>
          </p:cNvSpPr>
          <p:nvPr/>
        </p:nvSpPr>
        <p:spPr>
          <a:xfrm>
            <a:off x="611188" y="1600200"/>
            <a:ext cx="8075611" cy="4525963"/>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nl-BE" dirty="0" smtClean="0"/>
          </a:p>
          <a:p>
            <a:pPr algn="just"/>
            <a:endParaRPr lang="nl-BE" dirty="0" smtClean="0"/>
          </a:p>
          <a:p>
            <a:pPr algn="just"/>
            <a:endParaRPr lang="nl-BE" dirty="0"/>
          </a:p>
        </p:txBody>
      </p:sp>
      <p:sp>
        <p:nvSpPr>
          <p:cNvPr id="1026" name="AutoShape 2"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 name="Imagen 2"/>
          <p:cNvPicPr>
            <a:picLocks noChangeAspect="1"/>
          </p:cNvPicPr>
          <p:nvPr/>
        </p:nvPicPr>
        <p:blipFill>
          <a:blip r:embed="rId3"/>
          <a:stretch>
            <a:fillRect/>
          </a:stretch>
        </p:blipFill>
        <p:spPr>
          <a:xfrm>
            <a:off x="155575" y="548680"/>
            <a:ext cx="9144000" cy="5583755"/>
          </a:xfrm>
          <a:prstGeom prst="rect">
            <a:avLst/>
          </a:prstGeom>
        </p:spPr>
      </p:pic>
    </p:spTree>
    <p:extLst>
      <p:ext uri="{BB962C8B-B14F-4D97-AF65-F5344CB8AC3E}">
        <p14:creationId xmlns:p14="http://schemas.microsoft.com/office/powerpoint/2010/main" val="6824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427985" y="6453335"/>
            <a:ext cx="1609502" cy="404665"/>
          </a:xfrm>
        </p:spPr>
        <p:txBody>
          <a:bodyPr/>
          <a:lstStyle/>
          <a:p>
            <a:pPr algn="ctr"/>
            <a:fld id="{654FEEB1-1B71-410A-A12D-0B84ED15ADC3}" type="datetime3">
              <a:rPr lang="en-GB" smtClean="0"/>
              <a:pPr algn="ctr"/>
              <a:t>27 April, 2018</a:t>
            </a:fld>
            <a:endParaRPr lang="nl-NL" dirty="0"/>
          </a:p>
        </p:txBody>
      </p:sp>
      <p:sp>
        <p:nvSpPr>
          <p:cNvPr id="5" name="Tijdelijke aanduiding voor voettekst 4"/>
          <p:cNvSpPr>
            <a:spLocks noGrp="1"/>
          </p:cNvSpPr>
          <p:nvPr>
            <p:ph type="ftr" sz="quarter" idx="11"/>
          </p:nvPr>
        </p:nvSpPr>
        <p:spPr>
          <a:xfrm>
            <a:off x="2627784" y="6453336"/>
            <a:ext cx="1800200" cy="404664"/>
          </a:xfrm>
        </p:spPr>
        <p:txBody>
          <a:bodyPr/>
          <a:lstStyle/>
          <a:p>
            <a:pPr algn="ctr"/>
            <a:r>
              <a:rPr lang="nl-NL" dirty="0"/>
              <a:t>KA2 project </a:t>
            </a:r>
            <a:r>
              <a:rPr lang="nl-NL" dirty="0" err="1"/>
              <a:t>LOASA</a:t>
            </a:r>
            <a:endParaRPr lang="nl-NL" dirty="0"/>
          </a:p>
        </p:txBody>
      </p:sp>
      <p:sp>
        <p:nvSpPr>
          <p:cNvPr id="6" name="Tijdelijke aanduiding voor dianummer 5"/>
          <p:cNvSpPr>
            <a:spLocks noGrp="1"/>
          </p:cNvSpPr>
          <p:nvPr>
            <p:ph type="sldNum" sz="quarter" idx="12"/>
          </p:nvPr>
        </p:nvSpPr>
        <p:spPr>
          <a:xfrm>
            <a:off x="6037486" y="6453336"/>
            <a:ext cx="910778" cy="404664"/>
          </a:xfrm>
        </p:spPr>
        <p:txBody>
          <a:bodyPr/>
          <a:lstStyle/>
          <a:p>
            <a:pPr algn="ctr"/>
            <a:fld id="{E4CF7DCE-037D-EA46-95EA-FAE57EEEFD75}" type="slidenum">
              <a:rPr lang="nl-NL" smtClean="0"/>
              <a:pPr algn="ctr"/>
              <a:t>28</a:t>
            </a:fld>
            <a:endParaRPr lang="nl-NL" dirty="0"/>
          </a:p>
        </p:txBody>
      </p:sp>
      <p:sp>
        <p:nvSpPr>
          <p:cNvPr id="8" name="Tijdelijke aanduiding voor inhoud 2"/>
          <p:cNvSpPr txBox="1">
            <a:spLocks/>
          </p:cNvSpPr>
          <p:nvPr/>
        </p:nvSpPr>
        <p:spPr>
          <a:xfrm>
            <a:off x="611188" y="1600200"/>
            <a:ext cx="8075611" cy="4525963"/>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nl-BE" dirty="0" smtClean="0"/>
          </a:p>
          <a:p>
            <a:pPr algn="just"/>
            <a:endParaRPr lang="nl-BE" dirty="0" smtClean="0"/>
          </a:p>
          <a:p>
            <a:pPr algn="just"/>
            <a:endParaRPr lang="nl-BE" dirty="0"/>
          </a:p>
        </p:txBody>
      </p:sp>
      <p:sp>
        <p:nvSpPr>
          <p:cNvPr id="1026" name="AutoShape 2"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l="1575" r="1565"/>
          <a:stretch/>
        </p:blipFill>
        <p:spPr>
          <a:xfrm>
            <a:off x="220500" y="160338"/>
            <a:ext cx="8856985" cy="5596655"/>
          </a:xfrm>
          <a:prstGeom prst="rect">
            <a:avLst/>
          </a:prstGeom>
        </p:spPr>
      </p:pic>
    </p:spTree>
    <p:extLst>
      <p:ext uri="{BB962C8B-B14F-4D97-AF65-F5344CB8AC3E}">
        <p14:creationId xmlns:p14="http://schemas.microsoft.com/office/powerpoint/2010/main" val="3882499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427985" y="6453335"/>
            <a:ext cx="1609502" cy="404665"/>
          </a:xfrm>
        </p:spPr>
        <p:txBody>
          <a:bodyPr/>
          <a:lstStyle/>
          <a:p>
            <a:pPr algn="ctr"/>
            <a:fld id="{654FEEB1-1B71-410A-A12D-0B84ED15ADC3}" type="datetime3">
              <a:rPr lang="en-GB" smtClean="0"/>
              <a:pPr algn="ctr"/>
              <a:t>27 April, 2018</a:t>
            </a:fld>
            <a:endParaRPr lang="nl-NL" dirty="0"/>
          </a:p>
        </p:txBody>
      </p:sp>
      <p:sp>
        <p:nvSpPr>
          <p:cNvPr id="5" name="Tijdelijke aanduiding voor voettekst 4"/>
          <p:cNvSpPr>
            <a:spLocks noGrp="1"/>
          </p:cNvSpPr>
          <p:nvPr>
            <p:ph type="ftr" sz="quarter" idx="11"/>
          </p:nvPr>
        </p:nvSpPr>
        <p:spPr>
          <a:xfrm>
            <a:off x="2627784" y="6453336"/>
            <a:ext cx="1800200" cy="404664"/>
          </a:xfrm>
        </p:spPr>
        <p:txBody>
          <a:bodyPr/>
          <a:lstStyle/>
          <a:p>
            <a:pPr algn="ctr"/>
            <a:r>
              <a:rPr lang="nl-NL" dirty="0"/>
              <a:t>KA2 project </a:t>
            </a:r>
            <a:r>
              <a:rPr lang="nl-NL" dirty="0" err="1"/>
              <a:t>LOASA</a:t>
            </a:r>
            <a:endParaRPr lang="nl-NL" dirty="0"/>
          </a:p>
        </p:txBody>
      </p:sp>
      <p:sp>
        <p:nvSpPr>
          <p:cNvPr id="6" name="Tijdelijke aanduiding voor dianummer 5"/>
          <p:cNvSpPr>
            <a:spLocks noGrp="1"/>
          </p:cNvSpPr>
          <p:nvPr>
            <p:ph type="sldNum" sz="quarter" idx="12"/>
          </p:nvPr>
        </p:nvSpPr>
        <p:spPr>
          <a:xfrm>
            <a:off x="6037486" y="6453336"/>
            <a:ext cx="910778" cy="404664"/>
          </a:xfrm>
        </p:spPr>
        <p:txBody>
          <a:bodyPr/>
          <a:lstStyle/>
          <a:p>
            <a:pPr algn="ctr"/>
            <a:fld id="{E4CF7DCE-037D-EA46-95EA-FAE57EEEFD75}" type="slidenum">
              <a:rPr lang="nl-NL" smtClean="0"/>
              <a:pPr algn="ctr"/>
              <a:t>29</a:t>
            </a:fld>
            <a:endParaRPr lang="nl-NL" dirty="0"/>
          </a:p>
        </p:txBody>
      </p:sp>
      <p:sp>
        <p:nvSpPr>
          <p:cNvPr id="8" name="Tijdelijke aanduiding voor inhoud 2"/>
          <p:cNvSpPr txBox="1">
            <a:spLocks/>
          </p:cNvSpPr>
          <p:nvPr/>
        </p:nvSpPr>
        <p:spPr>
          <a:xfrm>
            <a:off x="611188" y="1600200"/>
            <a:ext cx="8075611" cy="4525963"/>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nl-BE" dirty="0" smtClean="0"/>
          </a:p>
          <a:p>
            <a:pPr algn="just"/>
            <a:endParaRPr lang="nl-BE" dirty="0" smtClean="0"/>
          </a:p>
          <a:p>
            <a:pPr algn="just"/>
            <a:endParaRPr lang="nl-BE" dirty="0"/>
          </a:p>
        </p:txBody>
      </p:sp>
      <p:sp>
        <p:nvSpPr>
          <p:cNvPr id="1026" name="AutoShape 2"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4" y="1196752"/>
            <a:ext cx="9023050" cy="4084612"/>
          </a:xfrm>
          <a:prstGeom prst="rect">
            <a:avLst/>
          </a:prstGeom>
        </p:spPr>
      </p:pic>
    </p:spTree>
    <p:extLst>
      <p:ext uri="{BB962C8B-B14F-4D97-AF65-F5344CB8AC3E}">
        <p14:creationId xmlns:p14="http://schemas.microsoft.com/office/powerpoint/2010/main" val="1633208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0" y="404664"/>
            <a:ext cx="9144000" cy="1143000"/>
          </a:xfrm>
        </p:spPr>
        <p:txBody>
          <a:bodyPr/>
          <a:lstStyle/>
          <a:p>
            <a:pPr algn="ctr" eaLnBrk="1" hangingPunct="1"/>
            <a:r>
              <a:rPr lang="nl-NL" altLang="nl-BE" sz="4200" dirty="0" smtClean="0">
                <a:solidFill>
                  <a:srgbClr val="008CD6"/>
                </a:solidFill>
              </a:rPr>
              <a:t>Putting The Work Back In Workshop</a:t>
            </a:r>
          </a:p>
        </p:txBody>
      </p:sp>
      <p:sp>
        <p:nvSpPr>
          <p:cNvPr id="26627" name="Tijdelijke aanduiding voor datum 3"/>
          <p:cNvSpPr txBox="1">
            <a:spLocks/>
          </p:cNvSpPr>
          <p:nvPr/>
        </p:nvSpPr>
        <p:spPr bwMode="auto">
          <a:xfrm>
            <a:off x="4427538" y="6453188"/>
            <a:ext cx="16097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ED38ADBC-2B81-4DCA-9373-BD629ED6A4D0}" type="datetime3">
              <a:rPr lang="en-GB" altLang="nl-BE" sz="1100">
                <a:solidFill>
                  <a:srgbClr val="999D9E"/>
                </a:solidFill>
              </a:rPr>
              <a:pPr algn="ctr" eaLnBrk="1" hangingPunct="1">
                <a:spcBef>
                  <a:spcPct val="0"/>
                </a:spcBef>
                <a:buFontTx/>
                <a:buNone/>
              </a:pPr>
              <a:t>27 April, 2018</a:t>
            </a:fld>
            <a:endParaRPr lang="nl-NL" altLang="nl-BE" sz="1100" dirty="0">
              <a:solidFill>
                <a:srgbClr val="999D9E"/>
              </a:solidFill>
            </a:endParaRPr>
          </a:p>
        </p:txBody>
      </p:sp>
      <p:sp>
        <p:nvSpPr>
          <p:cNvPr id="12" name="Tijdelijke aanduiding voor voettekst 4">
            <a:extLst>
              <a:ext uri="{FF2B5EF4-FFF2-40B4-BE49-F238E27FC236}">
                <a16:creationId xmlns:a16="http://schemas.microsoft.com/office/drawing/2014/main" xmlns="" id="{1CEB055D-0B16-45E9-BF1C-71324FCC670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26629" name="Tijdelijke aanduiding voor dianummer 5"/>
          <p:cNvSpPr txBox="1">
            <a:spLocks/>
          </p:cNvSpPr>
          <p:nvPr/>
        </p:nvSpPr>
        <p:spPr bwMode="auto">
          <a:xfrm>
            <a:off x="6037263" y="6453188"/>
            <a:ext cx="9112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BE" sz="1100">
                <a:solidFill>
                  <a:srgbClr val="999D9E"/>
                </a:solidFill>
              </a:rPr>
              <a:t>3</a:t>
            </a:r>
          </a:p>
        </p:txBody>
      </p:sp>
      <p:sp>
        <p:nvSpPr>
          <p:cNvPr id="26630" name="Tekstvak 1"/>
          <p:cNvSpPr txBox="1">
            <a:spLocks noChangeArrowheads="1"/>
          </p:cNvSpPr>
          <p:nvPr/>
        </p:nvSpPr>
        <p:spPr bwMode="auto">
          <a:xfrm>
            <a:off x="611188" y="2132856"/>
            <a:ext cx="76327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514350" indent="-514350" eaLnBrk="1" hangingPunct="1">
              <a:spcBef>
                <a:spcPct val="0"/>
              </a:spcBef>
              <a:buFont typeface="+mj-lt"/>
              <a:buAutoNum type="arabicPeriod"/>
            </a:pPr>
            <a:r>
              <a:rPr lang="en-US" altLang="nl-BE" dirty="0" smtClean="0"/>
              <a:t>What elements do you like so much that you consider using them yourself?</a:t>
            </a:r>
          </a:p>
          <a:p>
            <a:pPr marL="514350" indent="-514350" eaLnBrk="1" hangingPunct="1">
              <a:spcBef>
                <a:spcPct val="0"/>
              </a:spcBef>
              <a:buFont typeface="+mj-lt"/>
              <a:buAutoNum type="arabicPeriod"/>
            </a:pPr>
            <a:endParaRPr lang="en-US" altLang="nl-BE" dirty="0"/>
          </a:p>
          <a:p>
            <a:pPr marL="514350" indent="-514350" eaLnBrk="1" hangingPunct="1">
              <a:spcBef>
                <a:spcPct val="0"/>
              </a:spcBef>
              <a:buFont typeface="+mj-lt"/>
              <a:buAutoNum type="arabicPeriod"/>
            </a:pPr>
            <a:r>
              <a:rPr lang="en-US" altLang="nl-BE" dirty="0" smtClean="0"/>
              <a:t>How could we improve this project and its outcomes? All suggestions are welcome.</a:t>
            </a:r>
          </a:p>
          <a:p>
            <a:pPr eaLnBrk="1" hangingPunct="1">
              <a:spcBef>
                <a:spcPct val="0"/>
              </a:spcBef>
              <a:buNone/>
            </a:pPr>
            <a:r>
              <a:rPr lang="en-US" altLang="nl-BE" dirty="0" smtClean="0"/>
              <a:t> </a:t>
            </a:r>
            <a:endParaRPr lang="en-US" altLang="nl-BE" dirty="0"/>
          </a:p>
        </p:txBody>
      </p:sp>
    </p:spTree>
    <p:extLst>
      <p:ext uri="{BB962C8B-B14F-4D97-AF65-F5344CB8AC3E}">
        <p14:creationId xmlns:p14="http://schemas.microsoft.com/office/powerpoint/2010/main" val="3171377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427985" y="6453335"/>
            <a:ext cx="1609502" cy="404665"/>
          </a:xfrm>
        </p:spPr>
        <p:txBody>
          <a:bodyPr/>
          <a:lstStyle/>
          <a:p>
            <a:pPr algn="ctr"/>
            <a:fld id="{654FEEB1-1B71-410A-A12D-0B84ED15ADC3}" type="datetime3">
              <a:rPr lang="en-GB" smtClean="0"/>
              <a:pPr algn="ctr"/>
              <a:t>27 April, 2018</a:t>
            </a:fld>
            <a:endParaRPr lang="nl-NL" dirty="0"/>
          </a:p>
        </p:txBody>
      </p:sp>
      <p:sp>
        <p:nvSpPr>
          <p:cNvPr id="5" name="Tijdelijke aanduiding voor voettekst 4"/>
          <p:cNvSpPr>
            <a:spLocks noGrp="1"/>
          </p:cNvSpPr>
          <p:nvPr>
            <p:ph type="ftr" sz="quarter" idx="11"/>
          </p:nvPr>
        </p:nvSpPr>
        <p:spPr>
          <a:xfrm>
            <a:off x="2627784" y="6453336"/>
            <a:ext cx="1800200" cy="404664"/>
          </a:xfrm>
        </p:spPr>
        <p:txBody>
          <a:bodyPr/>
          <a:lstStyle/>
          <a:p>
            <a:pPr algn="ctr"/>
            <a:r>
              <a:rPr lang="nl-NL" dirty="0"/>
              <a:t>KA2 project </a:t>
            </a:r>
            <a:r>
              <a:rPr lang="nl-NL" dirty="0" err="1"/>
              <a:t>LOASA</a:t>
            </a:r>
            <a:endParaRPr lang="nl-NL" dirty="0"/>
          </a:p>
        </p:txBody>
      </p:sp>
      <p:sp>
        <p:nvSpPr>
          <p:cNvPr id="6" name="Tijdelijke aanduiding voor dianummer 5"/>
          <p:cNvSpPr>
            <a:spLocks noGrp="1"/>
          </p:cNvSpPr>
          <p:nvPr>
            <p:ph type="sldNum" sz="quarter" idx="12"/>
          </p:nvPr>
        </p:nvSpPr>
        <p:spPr>
          <a:xfrm>
            <a:off x="6037486" y="6453336"/>
            <a:ext cx="910778" cy="404664"/>
          </a:xfrm>
        </p:spPr>
        <p:txBody>
          <a:bodyPr/>
          <a:lstStyle/>
          <a:p>
            <a:pPr algn="ctr"/>
            <a:fld id="{E4CF7DCE-037D-EA46-95EA-FAE57EEEFD75}" type="slidenum">
              <a:rPr lang="nl-NL" smtClean="0"/>
              <a:pPr algn="ctr"/>
              <a:t>30</a:t>
            </a:fld>
            <a:endParaRPr lang="nl-NL" dirty="0"/>
          </a:p>
        </p:txBody>
      </p:sp>
      <p:sp>
        <p:nvSpPr>
          <p:cNvPr id="8" name="Tijdelijke aanduiding voor inhoud 2"/>
          <p:cNvSpPr txBox="1">
            <a:spLocks/>
          </p:cNvSpPr>
          <p:nvPr/>
        </p:nvSpPr>
        <p:spPr>
          <a:xfrm>
            <a:off x="611188" y="1600200"/>
            <a:ext cx="8075611" cy="4525963"/>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nl-BE" dirty="0" smtClean="0"/>
          </a:p>
          <a:p>
            <a:pPr algn="just"/>
            <a:endParaRPr lang="nl-BE" dirty="0" smtClean="0"/>
          </a:p>
          <a:p>
            <a:pPr algn="just"/>
            <a:endParaRPr lang="nl-BE" dirty="0"/>
          </a:p>
        </p:txBody>
      </p:sp>
      <p:sp>
        <p:nvSpPr>
          <p:cNvPr id="1026" name="AutoShape 2"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764704"/>
            <a:ext cx="8988425" cy="4630660"/>
          </a:xfrm>
          <a:prstGeom prst="rect">
            <a:avLst/>
          </a:prstGeom>
        </p:spPr>
      </p:pic>
    </p:spTree>
    <p:extLst>
      <p:ext uri="{BB962C8B-B14F-4D97-AF65-F5344CB8AC3E}">
        <p14:creationId xmlns:p14="http://schemas.microsoft.com/office/powerpoint/2010/main" val="1760019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427985" y="6453335"/>
            <a:ext cx="1609502" cy="404665"/>
          </a:xfrm>
        </p:spPr>
        <p:txBody>
          <a:bodyPr/>
          <a:lstStyle/>
          <a:p>
            <a:pPr algn="ctr"/>
            <a:fld id="{654FEEB1-1B71-410A-A12D-0B84ED15ADC3}" type="datetime3">
              <a:rPr lang="en-GB" smtClean="0"/>
              <a:pPr algn="ctr"/>
              <a:t>27 April, 2018</a:t>
            </a:fld>
            <a:endParaRPr lang="nl-NL" dirty="0"/>
          </a:p>
        </p:txBody>
      </p:sp>
      <p:sp>
        <p:nvSpPr>
          <p:cNvPr id="5" name="Tijdelijke aanduiding voor voettekst 4"/>
          <p:cNvSpPr>
            <a:spLocks noGrp="1"/>
          </p:cNvSpPr>
          <p:nvPr>
            <p:ph type="ftr" sz="quarter" idx="11"/>
          </p:nvPr>
        </p:nvSpPr>
        <p:spPr>
          <a:xfrm>
            <a:off x="2627784" y="6453336"/>
            <a:ext cx="1800200" cy="404664"/>
          </a:xfrm>
        </p:spPr>
        <p:txBody>
          <a:bodyPr/>
          <a:lstStyle/>
          <a:p>
            <a:pPr algn="ctr"/>
            <a:r>
              <a:rPr lang="nl-NL" dirty="0"/>
              <a:t>KA2 project </a:t>
            </a:r>
            <a:r>
              <a:rPr lang="nl-NL" dirty="0" err="1"/>
              <a:t>LOASA</a:t>
            </a:r>
            <a:endParaRPr lang="nl-NL" dirty="0"/>
          </a:p>
        </p:txBody>
      </p:sp>
      <p:sp>
        <p:nvSpPr>
          <p:cNvPr id="6" name="Tijdelijke aanduiding voor dianummer 5"/>
          <p:cNvSpPr>
            <a:spLocks noGrp="1"/>
          </p:cNvSpPr>
          <p:nvPr>
            <p:ph type="sldNum" sz="quarter" idx="12"/>
          </p:nvPr>
        </p:nvSpPr>
        <p:spPr>
          <a:xfrm>
            <a:off x="6037486" y="6453336"/>
            <a:ext cx="910778" cy="404664"/>
          </a:xfrm>
        </p:spPr>
        <p:txBody>
          <a:bodyPr/>
          <a:lstStyle/>
          <a:p>
            <a:pPr algn="ctr"/>
            <a:fld id="{E4CF7DCE-037D-EA46-95EA-FAE57EEEFD75}" type="slidenum">
              <a:rPr lang="nl-NL" smtClean="0"/>
              <a:pPr algn="ctr"/>
              <a:t>31</a:t>
            </a:fld>
            <a:endParaRPr lang="nl-NL" dirty="0"/>
          </a:p>
        </p:txBody>
      </p:sp>
      <p:sp>
        <p:nvSpPr>
          <p:cNvPr id="8" name="Tijdelijke aanduiding voor inhoud 2"/>
          <p:cNvSpPr txBox="1">
            <a:spLocks/>
          </p:cNvSpPr>
          <p:nvPr/>
        </p:nvSpPr>
        <p:spPr>
          <a:xfrm>
            <a:off x="611188" y="1600200"/>
            <a:ext cx="8075611" cy="4525963"/>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nl-BE" dirty="0" smtClean="0"/>
          </a:p>
          <a:p>
            <a:pPr algn="just"/>
            <a:endParaRPr lang="nl-BE" dirty="0" smtClean="0"/>
          </a:p>
          <a:p>
            <a:pPr algn="just"/>
            <a:endParaRPr lang="nl-BE" dirty="0"/>
          </a:p>
        </p:txBody>
      </p:sp>
      <p:sp>
        <p:nvSpPr>
          <p:cNvPr id="1026" name="AutoShape 2"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908720"/>
            <a:ext cx="8988425" cy="3797567"/>
          </a:xfrm>
          <a:prstGeom prst="rect">
            <a:avLst/>
          </a:prstGeom>
        </p:spPr>
      </p:pic>
    </p:spTree>
    <p:extLst>
      <p:ext uri="{BB962C8B-B14F-4D97-AF65-F5344CB8AC3E}">
        <p14:creationId xmlns:p14="http://schemas.microsoft.com/office/powerpoint/2010/main" val="2061458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427985" y="6453335"/>
            <a:ext cx="1609502" cy="404665"/>
          </a:xfrm>
        </p:spPr>
        <p:txBody>
          <a:bodyPr/>
          <a:lstStyle/>
          <a:p>
            <a:pPr algn="ctr"/>
            <a:fld id="{654FEEB1-1B71-410A-A12D-0B84ED15ADC3}" type="datetime3">
              <a:rPr lang="en-GB" smtClean="0"/>
              <a:pPr algn="ctr"/>
              <a:t>27 April, 2018</a:t>
            </a:fld>
            <a:endParaRPr lang="nl-NL" dirty="0"/>
          </a:p>
        </p:txBody>
      </p:sp>
      <p:sp>
        <p:nvSpPr>
          <p:cNvPr id="5" name="Tijdelijke aanduiding voor voettekst 4"/>
          <p:cNvSpPr>
            <a:spLocks noGrp="1"/>
          </p:cNvSpPr>
          <p:nvPr>
            <p:ph type="ftr" sz="quarter" idx="11"/>
          </p:nvPr>
        </p:nvSpPr>
        <p:spPr>
          <a:xfrm>
            <a:off x="2627784" y="6453336"/>
            <a:ext cx="1800200" cy="404664"/>
          </a:xfrm>
        </p:spPr>
        <p:txBody>
          <a:bodyPr/>
          <a:lstStyle/>
          <a:p>
            <a:pPr algn="ctr"/>
            <a:r>
              <a:rPr lang="nl-NL" dirty="0"/>
              <a:t>KA2 project </a:t>
            </a:r>
            <a:r>
              <a:rPr lang="nl-NL" dirty="0" err="1"/>
              <a:t>LOASA</a:t>
            </a:r>
            <a:endParaRPr lang="nl-NL" dirty="0"/>
          </a:p>
        </p:txBody>
      </p:sp>
      <p:sp>
        <p:nvSpPr>
          <p:cNvPr id="6" name="Tijdelijke aanduiding voor dianummer 5"/>
          <p:cNvSpPr>
            <a:spLocks noGrp="1"/>
          </p:cNvSpPr>
          <p:nvPr>
            <p:ph type="sldNum" sz="quarter" idx="12"/>
          </p:nvPr>
        </p:nvSpPr>
        <p:spPr>
          <a:xfrm>
            <a:off x="6037486" y="6453336"/>
            <a:ext cx="910778" cy="404664"/>
          </a:xfrm>
        </p:spPr>
        <p:txBody>
          <a:bodyPr/>
          <a:lstStyle/>
          <a:p>
            <a:pPr algn="ctr"/>
            <a:fld id="{E4CF7DCE-037D-EA46-95EA-FAE57EEEFD75}" type="slidenum">
              <a:rPr lang="nl-NL" smtClean="0"/>
              <a:pPr algn="ctr"/>
              <a:t>32</a:t>
            </a:fld>
            <a:endParaRPr lang="nl-NL" dirty="0"/>
          </a:p>
        </p:txBody>
      </p:sp>
      <p:sp>
        <p:nvSpPr>
          <p:cNvPr id="8" name="Tijdelijke aanduiding voor inhoud 2"/>
          <p:cNvSpPr txBox="1">
            <a:spLocks/>
          </p:cNvSpPr>
          <p:nvPr/>
        </p:nvSpPr>
        <p:spPr>
          <a:xfrm>
            <a:off x="611188" y="1600200"/>
            <a:ext cx="8075611" cy="4525963"/>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nl-BE" dirty="0" smtClean="0"/>
          </a:p>
          <a:p>
            <a:pPr algn="just"/>
            <a:endParaRPr lang="nl-BE" dirty="0" smtClean="0"/>
          </a:p>
          <a:p>
            <a:pPr algn="just"/>
            <a:endParaRPr lang="nl-BE" dirty="0"/>
          </a:p>
        </p:txBody>
      </p:sp>
      <p:sp>
        <p:nvSpPr>
          <p:cNvPr id="1026" name="AutoShape 2"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finla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764704"/>
            <a:ext cx="8988425" cy="3484612"/>
          </a:xfrm>
          <a:prstGeom prst="rect">
            <a:avLst/>
          </a:prstGeom>
        </p:spPr>
      </p:pic>
    </p:spTree>
    <p:extLst>
      <p:ext uri="{BB962C8B-B14F-4D97-AF65-F5344CB8AC3E}">
        <p14:creationId xmlns:p14="http://schemas.microsoft.com/office/powerpoint/2010/main" val="262411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US" altLang="nl-BE" dirty="0" smtClean="0"/>
              <a:t>LOASA Project Outcomes</a:t>
            </a:r>
            <a:endParaRPr lang="en-GB" altLang="nl-BE" dirty="0" smtClean="0"/>
          </a:p>
        </p:txBody>
      </p:sp>
      <p:sp>
        <p:nvSpPr>
          <p:cNvPr id="4" name="Tijdelijke aanduiding voor datum 3">
            <a:extLst>
              <a:ext uri="{FF2B5EF4-FFF2-40B4-BE49-F238E27FC236}">
                <a16:creationId xmlns:a16="http://schemas.microsoft.com/office/drawing/2014/main" xmlns="" id="{6811BD8E-9D56-4FAB-A0A5-F17794BEF8F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3538FC7-33EC-4F7A-98AD-55FA660DB99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6389"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9C98D1DA-CF2E-4EBE-91B4-7448C661D582}" type="slidenum">
              <a:rPr lang="nl-NL" altLang="nl-BE" sz="1100" smtClean="0">
                <a:solidFill>
                  <a:srgbClr val="999D9E"/>
                </a:solidFill>
              </a:rPr>
              <a:pPr algn="ctr">
                <a:spcBef>
                  <a:spcPct val="0"/>
                </a:spcBef>
                <a:buFontTx/>
                <a:buNone/>
              </a:pPr>
              <a:t>33</a:t>
            </a:fld>
            <a:endParaRPr lang="nl-NL" altLang="nl-BE" sz="1100" smtClean="0">
              <a:solidFill>
                <a:srgbClr val="999D9E"/>
              </a:solidFil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85" y="16387"/>
            <a:ext cx="7173686" cy="6858000"/>
          </a:xfrm>
          <a:prstGeom prst="rect">
            <a:avLst/>
          </a:prstGeom>
        </p:spPr>
      </p:pic>
      <p:sp>
        <p:nvSpPr>
          <p:cNvPr id="3" name="Rechthoek 2"/>
          <p:cNvSpPr/>
          <p:nvPr/>
        </p:nvSpPr>
        <p:spPr>
          <a:xfrm>
            <a:off x="7701071" y="5949280"/>
            <a:ext cx="1335425" cy="9087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15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US" altLang="nl-BE" dirty="0" smtClean="0"/>
              <a:t>LOASA Project Outcomes</a:t>
            </a:r>
            <a:endParaRPr lang="en-GB" altLang="nl-BE" dirty="0" smtClean="0"/>
          </a:p>
        </p:txBody>
      </p:sp>
      <p:sp>
        <p:nvSpPr>
          <p:cNvPr id="4" name="Tijdelijke aanduiding voor datum 3">
            <a:extLst>
              <a:ext uri="{FF2B5EF4-FFF2-40B4-BE49-F238E27FC236}">
                <a16:creationId xmlns:a16="http://schemas.microsoft.com/office/drawing/2014/main" xmlns="" id="{6811BD8E-9D56-4FAB-A0A5-F17794BEF8F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3538FC7-33EC-4F7A-98AD-55FA660DB99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6389"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9C98D1DA-CF2E-4EBE-91B4-7448C661D582}" type="slidenum">
              <a:rPr lang="nl-NL" altLang="nl-BE" sz="1100" smtClean="0">
                <a:solidFill>
                  <a:srgbClr val="999D9E"/>
                </a:solidFill>
              </a:rPr>
              <a:pPr algn="ctr">
                <a:spcBef>
                  <a:spcPct val="0"/>
                </a:spcBef>
                <a:buFontTx/>
                <a:buNone/>
              </a:pPr>
              <a:t>34</a:t>
            </a:fld>
            <a:endParaRPr lang="nl-NL" altLang="nl-BE" sz="1100" smtClean="0">
              <a:solidFill>
                <a:srgbClr val="999D9E"/>
              </a:solidFill>
            </a:endParaRPr>
          </a:p>
        </p:txBody>
      </p:sp>
      <p:sp>
        <p:nvSpPr>
          <p:cNvPr id="3" name="Rechthoek 2"/>
          <p:cNvSpPr/>
          <p:nvPr/>
        </p:nvSpPr>
        <p:spPr>
          <a:xfrm>
            <a:off x="7701071" y="5949280"/>
            <a:ext cx="1335425" cy="9087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23501"/>
            <a:ext cx="7093744" cy="6858000"/>
          </a:xfrm>
          <a:prstGeom prst="rect">
            <a:avLst/>
          </a:prstGeom>
        </p:spPr>
      </p:pic>
    </p:spTree>
    <p:extLst>
      <p:ext uri="{BB962C8B-B14F-4D97-AF65-F5344CB8AC3E}">
        <p14:creationId xmlns:p14="http://schemas.microsoft.com/office/powerpoint/2010/main" val="244715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US" altLang="nl-BE" dirty="0" smtClean="0"/>
              <a:t>LOASA Project Outcomes</a:t>
            </a:r>
            <a:endParaRPr lang="en-GB" altLang="nl-BE" dirty="0" smtClean="0"/>
          </a:p>
        </p:txBody>
      </p:sp>
      <p:sp>
        <p:nvSpPr>
          <p:cNvPr id="4" name="Tijdelijke aanduiding voor datum 3">
            <a:extLst>
              <a:ext uri="{FF2B5EF4-FFF2-40B4-BE49-F238E27FC236}">
                <a16:creationId xmlns:a16="http://schemas.microsoft.com/office/drawing/2014/main" xmlns="" id="{6811BD8E-9D56-4FAB-A0A5-F17794BEF8F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3538FC7-33EC-4F7A-98AD-55FA660DB99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6389"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9C98D1DA-CF2E-4EBE-91B4-7448C661D582}" type="slidenum">
              <a:rPr lang="nl-NL" altLang="nl-BE" sz="1100" smtClean="0">
                <a:solidFill>
                  <a:srgbClr val="999D9E"/>
                </a:solidFill>
              </a:rPr>
              <a:pPr algn="ctr">
                <a:spcBef>
                  <a:spcPct val="0"/>
                </a:spcBef>
                <a:buFontTx/>
                <a:buNone/>
              </a:pPr>
              <a:t>35</a:t>
            </a:fld>
            <a:endParaRPr lang="nl-NL" altLang="nl-BE" sz="1100" smtClean="0">
              <a:solidFill>
                <a:srgbClr val="999D9E"/>
              </a:solidFill>
            </a:endParaRPr>
          </a:p>
        </p:txBody>
      </p:sp>
      <p:sp>
        <p:nvSpPr>
          <p:cNvPr id="3" name="Rechthoek 2"/>
          <p:cNvSpPr/>
          <p:nvPr/>
        </p:nvSpPr>
        <p:spPr>
          <a:xfrm>
            <a:off x="7701071" y="5949280"/>
            <a:ext cx="1335425" cy="9087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0"/>
            <a:ext cx="7600014" cy="6858000"/>
          </a:xfrm>
          <a:prstGeom prst="rect">
            <a:avLst/>
          </a:prstGeom>
        </p:spPr>
      </p:pic>
    </p:spTree>
    <p:extLst>
      <p:ext uri="{BB962C8B-B14F-4D97-AF65-F5344CB8AC3E}">
        <p14:creationId xmlns:p14="http://schemas.microsoft.com/office/powerpoint/2010/main" val="142776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US" altLang="nl-BE" dirty="0" smtClean="0"/>
              <a:t>LOASA Project Outcomes</a:t>
            </a:r>
            <a:endParaRPr lang="en-GB" altLang="nl-BE" dirty="0" smtClean="0"/>
          </a:p>
        </p:txBody>
      </p:sp>
      <p:sp>
        <p:nvSpPr>
          <p:cNvPr id="4" name="Tijdelijke aanduiding voor datum 3">
            <a:extLst>
              <a:ext uri="{FF2B5EF4-FFF2-40B4-BE49-F238E27FC236}">
                <a16:creationId xmlns:a16="http://schemas.microsoft.com/office/drawing/2014/main" xmlns="" id="{6811BD8E-9D56-4FAB-A0A5-F17794BEF8F6}"/>
              </a:ext>
            </a:extLst>
          </p:cNvPr>
          <p:cNvSpPr>
            <a:spLocks noGrp="1"/>
          </p:cNvSpPr>
          <p:nvPr>
            <p:ph type="dt" sz="quarter" idx="10"/>
          </p:nvPr>
        </p:nvSpPr>
        <p:spPr>
          <a:xfrm>
            <a:off x="4427538" y="6453188"/>
            <a:ext cx="1609725" cy="404812"/>
          </a:xfrm>
        </p:spPr>
        <p:txBody>
          <a:bodyPr/>
          <a:lstStyle/>
          <a:p>
            <a:pPr algn="ctr">
              <a:defRPr/>
            </a:pPr>
            <a:fld id="{654FEEB1-1B71-410A-A12D-0B84ED15ADC3}" type="datetime3">
              <a:rPr lang="en-GB"/>
              <a:pPr algn="ctr">
                <a:defRPr/>
              </a:pPr>
              <a:t>27 April, 2018</a:t>
            </a:fld>
            <a:endParaRPr lang="nl-NL" dirty="0"/>
          </a:p>
        </p:txBody>
      </p:sp>
      <p:sp>
        <p:nvSpPr>
          <p:cNvPr id="5" name="Tijdelijke aanduiding voor voettekst 4">
            <a:extLst>
              <a:ext uri="{FF2B5EF4-FFF2-40B4-BE49-F238E27FC236}">
                <a16:creationId xmlns:a16="http://schemas.microsoft.com/office/drawing/2014/main" xmlns="" id="{83538FC7-33EC-4F7A-98AD-55FA660DB99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16389" name="Tijdelijke aanduiding voor dianummer 5"/>
          <p:cNvSpPr>
            <a:spLocks noGrp="1"/>
          </p:cNvSpPr>
          <p:nvPr>
            <p:ph type="sldNum" sz="quarter" idx="12"/>
          </p:nvPr>
        </p:nvSpPr>
        <p:spPr bwMode="auto">
          <a:xfrm>
            <a:off x="6037263" y="6453188"/>
            <a:ext cx="91122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9C98D1DA-CF2E-4EBE-91B4-7448C661D582}" type="slidenum">
              <a:rPr lang="nl-NL" altLang="nl-BE" sz="1100" smtClean="0">
                <a:solidFill>
                  <a:srgbClr val="999D9E"/>
                </a:solidFill>
              </a:rPr>
              <a:pPr algn="ctr">
                <a:spcBef>
                  <a:spcPct val="0"/>
                </a:spcBef>
                <a:buFontTx/>
                <a:buNone/>
              </a:pPr>
              <a:t>36</a:t>
            </a:fld>
            <a:endParaRPr lang="nl-NL" altLang="nl-BE" sz="1100" smtClean="0">
              <a:solidFill>
                <a:srgbClr val="999D9E"/>
              </a:solidFill>
            </a:endParaRPr>
          </a:p>
        </p:txBody>
      </p:sp>
      <p:sp>
        <p:nvSpPr>
          <p:cNvPr id="16390" name="Tijdelijke aanduiding voor inhoud 2"/>
          <p:cNvSpPr txBox="1">
            <a:spLocks/>
          </p:cNvSpPr>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457200" indent="-457200" algn="just" eaLnBrk="1" hangingPunct="1"/>
            <a:r>
              <a:rPr lang="nl-BE" altLang="nl-BE" dirty="0" smtClean="0"/>
              <a:t>Pilot</a:t>
            </a:r>
          </a:p>
          <a:p>
            <a:pPr marL="457200" indent="-457200" algn="just" eaLnBrk="1" hangingPunct="1"/>
            <a:r>
              <a:rPr lang="nl-BE" altLang="nl-BE" dirty="0"/>
              <a:t>I</a:t>
            </a:r>
            <a:r>
              <a:rPr lang="nl-BE" altLang="nl-BE" dirty="0" smtClean="0"/>
              <a:t>mpact </a:t>
            </a:r>
            <a:r>
              <a:rPr lang="nl-BE" altLang="nl-BE" dirty="0" err="1" smtClean="0"/>
              <a:t>so</a:t>
            </a:r>
            <a:r>
              <a:rPr lang="nl-BE" altLang="nl-BE" dirty="0" smtClean="0"/>
              <a:t> far</a:t>
            </a:r>
          </a:p>
          <a:p>
            <a:pPr marL="457200" indent="-457200" algn="just" eaLnBrk="1" hangingPunct="1"/>
            <a:r>
              <a:rPr lang="nl-BE" altLang="nl-BE" dirty="0" err="1" smtClean="0"/>
              <a:t>Lessons</a:t>
            </a:r>
            <a:r>
              <a:rPr lang="nl-BE" altLang="nl-BE" dirty="0" smtClean="0"/>
              <a:t> </a:t>
            </a:r>
            <a:r>
              <a:rPr lang="nl-BE" altLang="nl-BE" dirty="0" err="1" smtClean="0"/>
              <a:t>learned</a:t>
            </a:r>
            <a:endParaRPr lang="nl-BE" altLang="nl-BE" dirty="0" smtClean="0"/>
          </a:p>
          <a:p>
            <a:pPr algn="just" eaLnBrk="1" hangingPunct="1">
              <a:buFontTx/>
              <a:buNone/>
            </a:pPr>
            <a:endParaRPr lang="nl-BE" altLang="nl-BE" dirty="0"/>
          </a:p>
        </p:txBody>
      </p:sp>
    </p:spTree>
    <p:extLst>
      <p:ext uri="{BB962C8B-B14F-4D97-AF65-F5344CB8AC3E}">
        <p14:creationId xmlns:p14="http://schemas.microsoft.com/office/powerpoint/2010/main" val="365590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16202" y="476672"/>
            <a:ext cx="9144000" cy="1143000"/>
          </a:xfrm>
        </p:spPr>
        <p:txBody>
          <a:bodyPr/>
          <a:lstStyle/>
          <a:p>
            <a:pPr algn="ctr" eaLnBrk="1" hangingPunct="1"/>
            <a:r>
              <a:rPr lang="nl-NL" altLang="nl-BE" dirty="0">
                <a:solidFill>
                  <a:srgbClr val="008CD6"/>
                </a:solidFill>
              </a:rPr>
              <a:t>Putting The Work Back In Workshop</a:t>
            </a:r>
            <a:endParaRPr lang="nl-NL" altLang="nl-BE" b="1" dirty="0" smtClean="0">
              <a:solidFill>
                <a:srgbClr val="008CD6"/>
              </a:solidFill>
            </a:endParaRPr>
          </a:p>
        </p:txBody>
      </p:sp>
      <p:sp>
        <p:nvSpPr>
          <p:cNvPr id="26627" name="Tijdelijke aanduiding voor datum 3"/>
          <p:cNvSpPr txBox="1">
            <a:spLocks/>
          </p:cNvSpPr>
          <p:nvPr/>
        </p:nvSpPr>
        <p:spPr bwMode="auto">
          <a:xfrm>
            <a:off x="4427538" y="6453188"/>
            <a:ext cx="16097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ED38ADBC-2B81-4DCA-9373-BD629ED6A4D0}" type="datetime3">
              <a:rPr lang="en-GB" altLang="nl-BE" sz="1100">
                <a:solidFill>
                  <a:srgbClr val="999D9E"/>
                </a:solidFill>
              </a:rPr>
              <a:pPr algn="ctr" eaLnBrk="1" hangingPunct="1">
                <a:spcBef>
                  <a:spcPct val="0"/>
                </a:spcBef>
                <a:buFontTx/>
                <a:buNone/>
              </a:pPr>
              <a:t>27 April, 2018</a:t>
            </a:fld>
            <a:endParaRPr lang="nl-NL" altLang="nl-BE" sz="1100">
              <a:solidFill>
                <a:srgbClr val="999D9E"/>
              </a:solidFill>
            </a:endParaRPr>
          </a:p>
        </p:txBody>
      </p:sp>
      <p:sp>
        <p:nvSpPr>
          <p:cNvPr id="12" name="Tijdelijke aanduiding voor voettekst 4">
            <a:extLst>
              <a:ext uri="{FF2B5EF4-FFF2-40B4-BE49-F238E27FC236}">
                <a16:creationId xmlns:a16="http://schemas.microsoft.com/office/drawing/2014/main" xmlns="" id="{1CEB055D-0B16-45E9-BF1C-71324FCC670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26629" name="Tijdelijke aanduiding voor dianummer 5"/>
          <p:cNvSpPr txBox="1">
            <a:spLocks/>
          </p:cNvSpPr>
          <p:nvPr/>
        </p:nvSpPr>
        <p:spPr bwMode="auto">
          <a:xfrm>
            <a:off x="6037263" y="6453188"/>
            <a:ext cx="9112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BE" sz="1100">
                <a:solidFill>
                  <a:srgbClr val="999D9E"/>
                </a:solidFill>
              </a:rPr>
              <a:t>3</a:t>
            </a:r>
          </a:p>
        </p:txBody>
      </p:sp>
      <p:sp>
        <p:nvSpPr>
          <p:cNvPr id="26630" name="Tekstvak 1"/>
          <p:cNvSpPr txBox="1">
            <a:spLocks noChangeArrowheads="1"/>
          </p:cNvSpPr>
          <p:nvPr/>
        </p:nvSpPr>
        <p:spPr bwMode="auto">
          <a:xfrm>
            <a:off x="611188" y="2132856"/>
            <a:ext cx="76327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514350" indent="-514350" eaLnBrk="1" hangingPunct="1">
              <a:spcBef>
                <a:spcPct val="0"/>
              </a:spcBef>
              <a:buFont typeface="+mj-lt"/>
              <a:buAutoNum type="arabicPeriod"/>
            </a:pPr>
            <a:r>
              <a:rPr lang="en-US" altLang="nl-BE" dirty="0" smtClean="0"/>
              <a:t>What elements do you like so much that you consider using them yourself?</a:t>
            </a:r>
          </a:p>
          <a:p>
            <a:pPr marL="514350" indent="-514350" eaLnBrk="1" hangingPunct="1">
              <a:spcBef>
                <a:spcPct val="0"/>
              </a:spcBef>
              <a:buFont typeface="+mj-lt"/>
              <a:buAutoNum type="arabicPeriod"/>
            </a:pPr>
            <a:endParaRPr lang="en-US" altLang="nl-BE" dirty="0"/>
          </a:p>
          <a:p>
            <a:pPr marL="514350" indent="-514350" eaLnBrk="1" hangingPunct="1">
              <a:spcBef>
                <a:spcPct val="0"/>
              </a:spcBef>
              <a:buFont typeface="+mj-lt"/>
              <a:buAutoNum type="arabicPeriod"/>
            </a:pPr>
            <a:r>
              <a:rPr lang="en-US" altLang="nl-BE" dirty="0" smtClean="0"/>
              <a:t>How could we improve this project and its outcomes? All suggestions are welcome.</a:t>
            </a:r>
          </a:p>
          <a:p>
            <a:pPr eaLnBrk="1" hangingPunct="1">
              <a:spcBef>
                <a:spcPct val="0"/>
              </a:spcBef>
              <a:buNone/>
            </a:pPr>
            <a:r>
              <a:rPr lang="en-US" altLang="nl-BE" dirty="0" smtClean="0"/>
              <a:t> </a:t>
            </a:r>
            <a:endParaRPr lang="en-US" altLang="nl-B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684213" y="620713"/>
            <a:ext cx="8075612" cy="1143000"/>
          </a:xfrm>
        </p:spPr>
        <p:txBody>
          <a:bodyPr/>
          <a:lstStyle/>
          <a:p>
            <a:pPr algn="ctr" eaLnBrk="1" hangingPunct="1"/>
            <a:r>
              <a:rPr lang="nl-NL" altLang="nl-BE" b="1" dirty="0" smtClean="0">
                <a:solidFill>
                  <a:srgbClr val="008CD6"/>
                </a:solidFill>
              </a:rPr>
              <a:t>Merci beaucoup</a:t>
            </a:r>
          </a:p>
        </p:txBody>
      </p:sp>
      <p:sp>
        <p:nvSpPr>
          <p:cNvPr id="26627" name="Tijdelijke aanduiding voor datum 3"/>
          <p:cNvSpPr txBox="1">
            <a:spLocks/>
          </p:cNvSpPr>
          <p:nvPr/>
        </p:nvSpPr>
        <p:spPr bwMode="auto">
          <a:xfrm>
            <a:off x="4427538" y="6453188"/>
            <a:ext cx="16097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ED38ADBC-2B81-4DCA-9373-BD629ED6A4D0}" type="datetime3">
              <a:rPr lang="en-GB" altLang="nl-BE" sz="1100">
                <a:solidFill>
                  <a:srgbClr val="999D9E"/>
                </a:solidFill>
              </a:rPr>
              <a:pPr algn="ctr" eaLnBrk="1" hangingPunct="1">
                <a:spcBef>
                  <a:spcPct val="0"/>
                </a:spcBef>
                <a:buFontTx/>
                <a:buNone/>
              </a:pPr>
              <a:t>27 April, 2018</a:t>
            </a:fld>
            <a:endParaRPr lang="nl-NL" altLang="nl-BE" sz="1100">
              <a:solidFill>
                <a:srgbClr val="999D9E"/>
              </a:solidFill>
            </a:endParaRPr>
          </a:p>
        </p:txBody>
      </p:sp>
      <p:sp>
        <p:nvSpPr>
          <p:cNvPr id="12" name="Tijdelijke aanduiding voor voettekst 4">
            <a:extLst>
              <a:ext uri="{FF2B5EF4-FFF2-40B4-BE49-F238E27FC236}">
                <a16:creationId xmlns:a16="http://schemas.microsoft.com/office/drawing/2014/main" xmlns="" id="{1CEB055D-0B16-45E9-BF1C-71324FCC6703}"/>
              </a:ext>
            </a:extLst>
          </p:cNvPr>
          <p:cNvSpPr>
            <a:spLocks noGrp="1"/>
          </p:cNvSpPr>
          <p:nvPr>
            <p:ph type="ftr" sz="quarter" idx="11"/>
          </p:nvPr>
        </p:nvSpPr>
        <p:spPr>
          <a:xfrm>
            <a:off x="2627313" y="6453188"/>
            <a:ext cx="1800225" cy="404812"/>
          </a:xfrm>
        </p:spPr>
        <p:txBody>
          <a:bodyPr/>
          <a:lstStyle/>
          <a:p>
            <a:pPr algn="ctr">
              <a:defRPr/>
            </a:pPr>
            <a:r>
              <a:rPr lang="nl-NL"/>
              <a:t>KA2 project </a:t>
            </a:r>
            <a:r>
              <a:rPr lang="nl-NL" err="1"/>
              <a:t>LOASA</a:t>
            </a:r>
            <a:endParaRPr lang="nl-NL"/>
          </a:p>
        </p:txBody>
      </p:sp>
      <p:sp>
        <p:nvSpPr>
          <p:cNvPr id="26629" name="Tijdelijke aanduiding voor dianummer 5"/>
          <p:cNvSpPr txBox="1">
            <a:spLocks/>
          </p:cNvSpPr>
          <p:nvPr/>
        </p:nvSpPr>
        <p:spPr bwMode="auto">
          <a:xfrm>
            <a:off x="6037263" y="6453188"/>
            <a:ext cx="9112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BE" sz="1100">
                <a:solidFill>
                  <a:srgbClr val="999D9E"/>
                </a:solidFill>
              </a:rPr>
              <a:t>3</a:t>
            </a:r>
          </a:p>
        </p:txBody>
      </p:sp>
      <p:sp>
        <p:nvSpPr>
          <p:cNvPr id="26630" name="Tekstvak 1"/>
          <p:cNvSpPr txBox="1">
            <a:spLocks noChangeArrowheads="1"/>
          </p:cNvSpPr>
          <p:nvPr/>
        </p:nvSpPr>
        <p:spPr bwMode="auto">
          <a:xfrm>
            <a:off x="684213" y="1763713"/>
            <a:ext cx="76327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nl-BE" b="1" dirty="0" smtClean="0"/>
          </a:p>
          <a:p>
            <a:pPr eaLnBrk="1" hangingPunct="1">
              <a:spcBef>
                <a:spcPct val="0"/>
              </a:spcBef>
              <a:buFontTx/>
              <a:buNone/>
            </a:pPr>
            <a:endParaRPr lang="en-US" altLang="nl-BE" b="1" dirty="0"/>
          </a:p>
          <a:p>
            <a:pPr eaLnBrk="1" hangingPunct="1">
              <a:spcBef>
                <a:spcPct val="0"/>
              </a:spcBef>
              <a:buFontTx/>
              <a:buNone/>
            </a:pPr>
            <a:r>
              <a:rPr lang="en-US" altLang="nl-BE" b="1" dirty="0" smtClean="0"/>
              <a:t>LOASA</a:t>
            </a:r>
            <a:r>
              <a:rPr lang="en-US" altLang="nl-BE" dirty="0"/>
              <a:t/>
            </a:r>
            <a:br>
              <a:rPr lang="en-US" altLang="nl-BE" dirty="0"/>
            </a:br>
            <a:r>
              <a:rPr lang="en-US" altLang="nl-BE" dirty="0" smtClean="0"/>
              <a:t>website: 	</a:t>
            </a:r>
            <a:r>
              <a:rPr lang="en-US" altLang="nl-BE" dirty="0" smtClean="0">
                <a:solidFill>
                  <a:srgbClr val="008CD6"/>
                </a:solidFill>
                <a:hlinkClick r:id="rId3"/>
              </a:rPr>
              <a:t>http</a:t>
            </a:r>
            <a:r>
              <a:rPr lang="en-US" altLang="nl-BE" dirty="0">
                <a:solidFill>
                  <a:srgbClr val="008CD6"/>
                </a:solidFill>
                <a:hlinkClick r:id="rId3"/>
              </a:rPr>
              <a:t>://</a:t>
            </a:r>
            <a:r>
              <a:rPr lang="en-US" altLang="nl-BE" dirty="0" smtClean="0">
                <a:solidFill>
                  <a:srgbClr val="008CD6"/>
                </a:solidFill>
                <a:hlinkClick r:id="rId3"/>
              </a:rPr>
              <a:t>loasa.eu</a:t>
            </a:r>
            <a:r>
              <a:rPr lang="en-US" altLang="nl-BE" dirty="0" smtClean="0">
                <a:solidFill>
                  <a:srgbClr val="008CD6"/>
                </a:solidFill>
              </a:rPr>
              <a:t> </a:t>
            </a:r>
          </a:p>
          <a:p>
            <a:pPr eaLnBrk="1" hangingPunct="1">
              <a:spcBef>
                <a:spcPct val="0"/>
              </a:spcBef>
              <a:buFontTx/>
              <a:buNone/>
            </a:pPr>
            <a:r>
              <a:rPr lang="en-US" altLang="nl-BE" dirty="0" smtClean="0"/>
              <a:t>mail:		</a:t>
            </a:r>
            <a:r>
              <a:rPr lang="en-US" altLang="nl-BE" dirty="0" smtClean="0">
                <a:solidFill>
                  <a:srgbClr val="008CD6"/>
                </a:solidFill>
                <a:hlinkClick r:id="rId4"/>
              </a:rPr>
              <a:t>info@loasa.eu</a:t>
            </a:r>
            <a:r>
              <a:rPr lang="en-US" altLang="nl-BE" dirty="0" smtClean="0">
                <a:solidFill>
                  <a:srgbClr val="008CD6"/>
                </a:solidFill>
              </a:rPr>
              <a:t> </a:t>
            </a:r>
            <a:endParaRPr lang="nl-BE" altLang="nl-BE" dirty="0">
              <a:solidFill>
                <a:srgbClr val="008CD6"/>
              </a:solidFill>
            </a:endParaRPr>
          </a:p>
        </p:txBody>
      </p:sp>
    </p:spTree>
    <p:extLst>
      <p:ext uri="{BB962C8B-B14F-4D97-AF65-F5344CB8AC3E}">
        <p14:creationId xmlns:p14="http://schemas.microsoft.com/office/powerpoint/2010/main" val="102282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0151E564-A321-4B31-843B-3FE9D89E0C75}"/>
              </a:ext>
            </a:extLst>
          </p:cNvPr>
          <p:cNvPicPr>
            <a:picLocks noGrp="1" noChangeAspect="1"/>
          </p:cNvPicPr>
          <p:nvPr>
            <p:ph idx="1"/>
          </p:nvPr>
        </p:nvPicPr>
        <p:blipFill rotWithShape="1">
          <a:blip r:embed="rId3"/>
          <a:srcRect t="5775" b="1824"/>
          <a:stretch/>
        </p:blipFill>
        <p:spPr>
          <a:xfrm>
            <a:off x="467544" y="1124744"/>
            <a:ext cx="8289546" cy="5760640"/>
          </a:xfrm>
        </p:spPr>
      </p:pic>
      <p:sp>
        <p:nvSpPr>
          <p:cNvPr id="4" name="Title 3">
            <a:extLst>
              <a:ext uri="{FF2B5EF4-FFF2-40B4-BE49-F238E27FC236}">
                <a16:creationId xmlns:a16="http://schemas.microsoft.com/office/drawing/2014/main" xmlns="" id="{B2EAEF39-EFB3-4423-AFA0-86090B220A7E}"/>
              </a:ext>
            </a:extLst>
          </p:cNvPr>
          <p:cNvSpPr>
            <a:spLocks noGrp="1"/>
          </p:cNvSpPr>
          <p:nvPr>
            <p:ph type="title"/>
          </p:nvPr>
        </p:nvSpPr>
        <p:spPr/>
        <p:txBody>
          <a:bodyPr/>
          <a:lstStyle/>
          <a:p>
            <a:pPr algn="ctr"/>
            <a:r>
              <a:rPr lang="nl-NL" dirty="0" smtClean="0">
                <a:solidFill>
                  <a:srgbClr val="008CD6"/>
                </a:solidFill>
                <a:latin typeface="Arial" panose="020B0604020202020204" pitchFamily="34" charset="0"/>
                <a:cs typeface="Arial" panose="020B0604020202020204" pitchFamily="34" charset="0"/>
              </a:rPr>
              <a:t>A True Love Story</a:t>
            </a:r>
            <a:endParaRPr lang="nl-BE" dirty="0"/>
          </a:p>
        </p:txBody>
      </p:sp>
    </p:spTree>
    <p:extLst>
      <p:ext uri="{BB962C8B-B14F-4D97-AF65-F5344CB8AC3E}">
        <p14:creationId xmlns:p14="http://schemas.microsoft.com/office/powerpoint/2010/main" val="878128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7004" y="732701"/>
            <a:ext cx="7015666" cy="5576619"/>
          </a:xfrm>
        </p:spPr>
      </p:pic>
      <p:sp>
        <p:nvSpPr>
          <p:cNvPr id="6" name="Title 1"/>
          <p:cNvSpPr>
            <a:spLocks noGrp="1"/>
          </p:cNvSpPr>
          <p:nvPr>
            <p:ph type="title"/>
          </p:nvPr>
        </p:nvSpPr>
        <p:spPr>
          <a:xfrm>
            <a:off x="403199" y="294944"/>
            <a:ext cx="8223275" cy="587482"/>
          </a:xfrm>
        </p:spPr>
        <p:txBody>
          <a:bodyPr/>
          <a:lstStyle/>
          <a:p>
            <a:pPr algn="ctr"/>
            <a:r>
              <a:rPr lang="nl-NL" dirty="0" smtClean="0">
                <a:solidFill>
                  <a:srgbClr val="008CD6"/>
                </a:solidFill>
              </a:rPr>
              <a:t>Issue</a:t>
            </a:r>
            <a:endParaRPr lang="en-GB" kern="1200" dirty="0">
              <a:solidFill>
                <a:srgbClr val="008CD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278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datum 2"/>
          <p:cNvSpPr>
            <a:spLocks noGrp="1"/>
          </p:cNvSpPr>
          <p:nvPr>
            <p:ph type="dt" sz="half" idx="2"/>
          </p:nvPr>
        </p:nvSpPr>
        <p:spPr/>
        <p:txBody>
          <a:bodyPr/>
          <a:lstStyle/>
          <a:p>
            <a:fld id="{4FD46809-B0A2-47B9-84A0-A1116F33DDD9}" type="datetime1">
              <a:rPr lang="nl-BE" smtClean="0"/>
              <a:t>27/04/2018</a:t>
            </a:fld>
            <a:endParaRPr lang="fr-F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199" y="305870"/>
            <a:ext cx="8498916" cy="6435498"/>
          </a:xfrm>
        </p:spPr>
      </p:pic>
    </p:spTree>
    <p:extLst>
      <p:ext uri="{BB962C8B-B14F-4D97-AF65-F5344CB8AC3E}">
        <p14:creationId xmlns:p14="http://schemas.microsoft.com/office/powerpoint/2010/main" val="268705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2"/>
          </p:nvPr>
        </p:nvSpPr>
        <p:spPr/>
        <p:txBody>
          <a:bodyPr/>
          <a:lstStyle/>
          <a:p>
            <a:fld id="{4FD46809-B0A2-47B9-84A0-A1116F33DDD9}" type="datetime1">
              <a:rPr lang="nl-BE" smtClean="0"/>
              <a:t>27/04/2018</a:t>
            </a:fld>
            <a:endParaRPr lang="fr-FR"/>
          </a:p>
        </p:txBody>
      </p:sp>
      <p:sp>
        <p:nvSpPr>
          <p:cNvPr id="5" name="Content Placeholder 4">
            <a:extLst>
              <a:ext uri="{FF2B5EF4-FFF2-40B4-BE49-F238E27FC236}">
                <a16:creationId xmlns:a16="http://schemas.microsoft.com/office/drawing/2014/main" xmlns="" id="{BF640E1C-102E-42FC-8A4B-B5CBC71FD9F9}"/>
              </a:ext>
            </a:extLst>
          </p:cNvPr>
          <p:cNvSpPr>
            <a:spLocks noGrp="1"/>
          </p:cNvSpPr>
          <p:nvPr>
            <p:ph idx="1"/>
          </p:nvPr>
        </p:nvSpPr>
        <p:spPr/>
        <p:txBody>
          <a:bodyPr/>
          <a:lstStyle/>
          <a:p>
            <a:endParaRPr lang="nl-BE"/>
          </a:p>
        </p:txBody>
      </p:sp>
      <p:pic>
        <p:nvPicPr>
          <p:cNvPr id="6" name="Afbeelding 3">
            <a:extLst>
              <a:ext uri="{FF2B5EF4-FFF2-40B4-BE49-F238E27FC236}">
                <a16:creationId xmlns:a16="http://schemas.microsoft.com/office/drawing/2014/main" xmlns="" id="{B5BBD613-E3FD-4CBE-8F3E-426112F87CE8}"/>
              </a:ext>
            </a:extLst>
          </p:cNvPr>
          <p:cNvPicPr>
            <a:picLocks noChangeAspect="1"/>
          </p:cNvPicPr>
          <p:nvPr/>
        </p:nvPicPr>
        <p:blipFill rotWithShape="1">
          <a:blip r:embed="rId3">
            <a:extLst>
              <a:ext uri="{28A0092B-C50C-407E-A947-70E740481C1C}">
                <a14:useLocalDpi xmlns:a14="http://schemas.microsoft.com/office/drawing/2010/main" val="0"/>
              </a:ext>
            </a:extLst>
          </a:blip>
          <a:srcRect l="911"/>
          <a:stretch/>
        </p:blipFill>
        <p:spPr>
          <a:xfrm>
            <a:off x="107503" y="1544679"/>
            <a:ext cx="9036497" cy="4639842"/>
          </a:xfrm>
          <a:prstGeom prst="rect">
            <a:avLst/>
          </a:prstGeom>
        </p:spPr>
      </p:pic>
      <p:sp>
        <p:nvSpPr>
          <p:cNvPr id="8" name="Title 1">
            <a:extLst>
              <a:ext uri="{FF2B5EF4-FFF2-40B4-BE49-F238E27FC236}">
                <a16:creationId xmlns:a16="http://schemas.microsoft.com/office/drawing/2014/main" xmlns="" id="{8795C92D-31DE-4E15-A7A4-55C604B9D05F}"/>
              </a:ext>
            </a:extLst>
          </p:cNvPr>
          <p:cNvSpPr>
            <a:spLocks noGrp="1"/>
          </p:cNvSpPr>
          <p:nvPr>
            <p:ph type="title"/>
          </p:nvPr>
        </p:nvSpPr>
        <p:spPr>
          <a:xfrm>
            <a:off x="403200" y="536952"/>
            <a:ext cx="8223275" cy="587482"/>
          </a:xfrm>
        </p:spPr>
        <p:txBody>
          <a:bodyPr/>
          <a:lstStyle/>
          <a:p>
            <a:pPr algn="ctr"/>
            <a:r>
              <a:rPr lang="nl-NL" dirty="0" smtClean="0">
                <a:solidFill>
                  <a:srgbClr val="008CD6"/>
                </a:solidFill>
                <a:latin typeface="Arial" panose="020B0604020202020204" pitchFamily="34" charset="0"/>
                <a:cs typeface="Arial" panose="020B0604020202020204" pitchFamily="34" charset="0"/>
              </a:rPr>
              <a:t>Solution: </a:t>
            </a:r>
            <a:r>
              <a:rPr lang="nl-NL" dirty="0">
                <a:solidFill>
                  <a:srgbClr val="008CD6"/>
                </a:solidFill>
                <a:latin typeface="Arial" panose="020B0604020202020204" pitchFamily="34" charset="0"/>
                <a:cs typeface="Arial" panose="020B0604020202020204" pitchFamily="34" charset="0"/>
              </a:rPr>
              <a:t>EQF</a:t>
            </a:r>
          </a:p>
        </p:txBody>
      </p:sp>
    </p:spTree>
    <p:extLst>
      <p:ext uri="{BB962C8B-B14F-4D97-AF65-F5344CB8AC3E}">
        <p14:creationId xmlns:p14="http://schemas.microsoft.com/office/powerpoint/2010/main" val="398331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70800" y="1738495"/>
            <a:ext cx="7416000" cy="4015385"/>
          </a:xfrm>
        </p:spPr>
        <p:txBody>
          <a:bodyPr>
            <a:noAutofit/>
          </a:bodyPr>
          <a:lstStyle/>
          <a:p>
            <a:pPr marL="734042" lvl="1" indent="-391135">
              <a:buFont typeface="+mj-lt"/>
              <a:buAutoNum type="arabicPeriod"/>
            </a:pPr>
            <a:r>
              <a:rPr lang="en-GB" sz="3200" dirty="0" smtClean="0"/>
              <a:t>Complexity</a:t>
            </a:r>
            <a:br>
              <a:rPr lang="en-GB" sz="3200" dirty="0" smtClean="0"/>
            </a:br>
            <a:endParaRPr lang="en-GB" sz="3200" dirty="0" smtClean="0"/>
          </a:p>
          <a:p>
            <a:pPr marL="734042" lvl="1" indent="-391135">
              <a:buFont typeface="+mj-lt"/>
              <a:buAutoNum type="arabicPeriod"/>
            </a:pPr>
            <a:r>
              <a:rPr lang="en-GB" sz="3200" dirty="0" smtClean="0"/>
              <a:t>Responsibility</a:t>
            </a:r>
          </a:p>
          <a:p>
            <a:pPr marL="734042" lvl="1" indent="-391135">
              <a:buFont typeface="+mj-lt"/>
              <a:buAutoNum type="arabicPeriod"/>
            </a:pPr>
            <a:endParaRPr lang="en-GB" sz="2738" dirty="0" smtClean="0"/>
          </a:p>
          <a:p>
            <a:pPr marL="734042" lvl="1" indent="-391135">
              <a:buFont typeface="+mj-lt"/>
              <a:buAutoNum type="arabicPeriod"/>
            </a:pPr>
            <a:endParaRPr lang="en-GB" sz="2738" dirty="0" smtClean="0"/>
          </a:p>
          <a:p>
            <a:pPr marL="342907" lvl="1" indent="0">
              <a:buNone/>
            </a:pPr>
            <a:endParaRPr lang="en-GB" sz="2738" dirty="0" smtClean="0"/>
          </a:p>
          <a:p>
            <a:pPr marL="342907" lvl="1" indent="0">
              <a:buNone/>
            </a:pPr>
            <a:endParaRPr lang="en-GB" sz="2738" dirty="0" smtClean="0"/>
          </a:p>
          <a:p>
            <a:pPr marL="342907" lvl="1" indent="0">
              <a:buNone/>
            </a:pPr>
            <a:r>
              <a:rPr lang="en-GB" sz="2738" dirty="0" smtClean="0"/>
              <a:t>That’s it? That’s it. </a:t>
            </a:r>
            <a:endParaRPr lang="en-GB" sz="2738" dirty="0"/>
          </a:p>
        </p:txBody>
      </p:sp>
      <p:sp>
        <p:nvSpPr>
          <p:cNvPr id="3" name="Tijdelijke aanduiding voor datum 2"/>
          <p:cNvSpPr>
            <a:spLocks noGrp="1"/>
          </p:cNvSpPr>
          <p:nvPr>
            <p:ph type="dt" sz="half" idx="2"/>
          </p:nvPr>
        </p:nvSpPr>
        <p:spPr/>
        <p:txBody>
          <a:bodyPr/>
          <a:lstStyle/>
          <a:p>
            <a:fld id="{4FD46809-B0A2-47B9-84A0-A1116F33DDD9}" type="datetime1">
              <a:rPr lang="nl-BE" smtClean="0"/>
              <a:t>27/04/2018</a:t>
            </a:fld>
            <a:endParaRPr lang="fr-FR"/>
          </a:p>
        </p:txBody>
      </p:sp>
      <p:sp>
        <p:nvSpPr>
          <p:cNvPr id="4" name="Titel 3"/>
          <p:cNvSpPr>
            <a:spLocks noGrp="1"/>
          </p:cNvSpPr>
          <p:nvPr>
            <p:ph type="title"/>
          </p:nvPr>
        </p:nvSpPr>
        <p:spPr>
          <a:xfrm>
            <a:off x="683568" y="215861"/>
            <a:ext cx="7776864" cy="964545"/>
          </a:xfrm>
        </p:spPr>
        <p:txBody>
          <a:bodyPr/>
          <a:lstStyle/>
          <a:p>
            <a:pPr algn="ctr"/>
            <a:r>
              <a:rPr lang="en-GB" dirty="0" smtClean="0">
                <a:solidFill>
                  <a:srgbClr val="008CD6"/>
                </a:solidFill>
                <a:latin typeface="Arial" panose="020B0604020202020204" pitchFamily="34" charset="0"/>
                <a:cs typeface="Arial" panose="020B0604020202020204" pitchFamily="34" charset="0"/>
              </a:rPr>
              <a:t>What defines the EQF levels?</a:t>
            </a:r>
            <a:endParaRPr lang="en-GB" dirty="0">
              <a:solidFill>
                <a:srgbClr val="008CD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03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a:xfrm>
            <a:off x="690044" y="453135"/>
            <a:ext cx="7763912" cy="733857"/>
          </a:xfrm>
        </p:spPr>
        <p:txBody>
          <a:bodyPr/>
          <a:lstStyle/>
          <a:p>
            <a:pPr algn="ctr"/>
            <a:r>
              <a:rPr lang="en-GB" altLang="nl-NL" dirty="0" smtClean="0">
                <a:solidFill>
                  <a:srgbClr val="008CD6"/>
                </a:solidFill>
                <a:ea typeface="ＭＳ Ｐゴシック" pitchFamily="34" charset="-128"/>
              </a:rPr>
              <a:t>Hence </a:t>
            </a:r>
            <a:r>
              <a:rPr lang="en-GB" altLang="nl-NL" dirty="0" smtClean="0">
                <a:solidFill>
                  <a:srgbClr val="008CD6"/>
                </a:solidFill>
                <a:latin typeface="Arial" panose="020B0604020202020204" pitchFamily="34" charset="0"/>
                <a:ea typeface="ＭＳ Ｐゴシック" pitchFamily="34" charset="-128"/>
                <a:cs typeface="Arial" panose="020B0604020202020204" pitchFamily="34" charset="0"/>
              </a:rPr>
              <a:t>Learning O	</a:t>
            </a:r>
            <a:r>
              <a:rPr lang="en-GB" altLang="nl-NL" dirty="0" err="1" smtClean="0">
                <a:solidFill>
                  <a:srgbClr val="008CD6"/>
                </a:solidFill>
                <a:latin typeface="Arial" panose="020B0604020202020204" pitchFamily="34" charset="0"/>
                <a:ea typeface="ＭＳ Ｐゴシック" pitchFamily="34" charset="-128"/>
                <a:cs typeface="Arial" panose="020B0604020202020204" pitchFamily="34" charset="0"/>
              </a:rPr>
              <a:t>utcomes</a:t>
            </a:r>
            <a:endParaRPr lang="en-GB" altLang="nl-NL" dirty="0">
              <a:solidFill>
                <a:srgbClr val="008CD6"/>
              </a:solidFill>
              <a:latin typeface="Arial" panose="020B0604020202020204" pitchFamily="34" charset="0"/>
              <a:ea typeface="ＭＳ Ｐゴシック" pitchFamily="34" charset="-128"/>
              <a:cs typeface="Arial" panose="020B0604020202020204" pitchFamily="34" charset="0"/>
            </a:endParaRPr>
          </a:p>
        </p:txBody>
      </p:sp>
      <p:sp>
        <p:nvSpPr>
          <p:cNvPr id="53251" name="Tijdelijke aanduiding voor dia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019">
                <a:solidFill>
                  <a:schemeClr val="tx1"/>
                </a:solidFill>
                <a:latin typeface="Calibri" pitchFamily="34" charset="0"/>
                <a:ea typeface="ＭＳ Ｐゴシック" pitchFamily="34" charset="-128"/>
              </a:defRPr>
            </a:lvl1pPr>
            <a:lvl2pPr marL="700933" indent="-269589" eaLnBrk="0" hangingPunct="0">
              <a:spcBef>
                <a:spcPct val="20000"/>
              </a:spcBef>
              <a:buFont typeface="Arial" pitchFamily="34" charset="0"/>
              <a:buChar char="–"/>
              <a:defRPr sz="2642">
                <a:solidFill>
                  <a:schemeClr val="tx1"/>
                </a:solidFill>
                <a:latin typeface="Calibri" pitchFamily="34" charset="0"/>
                <a:ea typeface="ＭＳ Ｐゴシック" pitchFamily="34" charset="-128"/>
              </a:defRPr>
            </a:lvl2pPr>
            <a:lvl3pPr marL="1078358" indent="-215672" eaLnBrk="0" hangingPunct="0">
              <a:spcBef>
                <a:spcPct val="20000"/>
              </a:spcBef>
              <a:buFont typeface="Arial" pitchFamily="34" charset="0"/>
              <a:buChar char="•"/>
              <a:defRPr sz="2265">
                <a:solidFill>
                  <a:schemeClr val="tx1"/>
                </a:solidFill>
                <a:latin typeface="Calibri" pitchFamily="34" charset="0"/>
                <a:ea typeface="ＭＳ Ｐゴシック" pitchFamily="34" charset="-128"/>
              </a:defRPr>
            </a:lvl3pPr>
            <a:lvl4pPr marL="1509702" indent="-215672" eaLnBrk="0" hangingPunct="0">
              <a:spcBef>
                <a:spcPct val="20000"/>
              </a:spcBef>
              <a:buFont typeface="Arial" pitchFamily="34" charset="0"/>
              <a:buChar char="–"/>
              <a:defRPr sz="1887">
                <a:solidFill>
                  <a:schemeClr val="tx1"/>
                </a:solidFill>
                <a:latin typeface="Calibri" pitchFamily="34" charset="0"/>
                <a:ea typeface="ＭＳ Ｐゴシック" pitchFamily="34" charset="-128"/>
              </a:defRPr>
            </a:lvl4pPr>
            <a:lvl5pPr marL="1941045" indent="-215672" eaLnBrk="0" hangingPunct="0">
              <a:spcBef>
                <a:spcPct val="20000"/>
              </a:spcBef>
              <a:buFont typeface="Arial" pitchFamily="34" charset="0"/>
              <a:buChar char="»"/>
              <a:defRPr sz="1887">
                <a:solidFill>
                  <a:schemeClr val="tx1"/>
                </a:solidFill>
                <a:latin typeface="Calibri" pitchFamily="34" charset="0"/>
                <a:ea typeface="ＭＳ Ｐゴシック" pitchFamily="34" charset="-128"/>
              </a:defRPr>
            </a:lvl5pPr>
            <a:lvl6pPr marL="2372388" indent="-215672" eaLnBrk="0" fontAlgn="base" hangingPunct="0">
              <a:spcBef>
                <a:spcPct val="20000"/>
              </a:spcBef>
              <a:spcAft>
                <a:spcPct val="0"/>
              </a:spcAft>
              <a:buFont typeface="Arial" pitchFamily="34" charset="0"/>
              <a:buChar char="»"/>
              <a:defRPr sz="1887">
                <a:solidFill>
                  <a:schemeClr val="tx1"/>
                </a:solidFill>
                <a:latin typeface="Calibri" pitchFamily="34" charset="0"/>
                <a:ea typeface="ＭＳ Ｐゴシック" pitchFamily="34" charset="-128"/>
              </a:defRPr>
            </a:lvl6pPr>
            <a:lvl7pPr marL="2803731" indent="-215672" eaLnBrk="0" fontAlgn="base" hangingPunct="0">
              <a:spcBef>
                <a:spcPct val="20000"/>
              </a:spcBef>
              <a:spcAft>
                <a:spcPct val="0"/>
              </a:spcAft>
              <a:buFont typeface="Arial" pitchFamily="34" charset="0"/>
              <a:buChar char="»"/>
              <a:defRPr sz="1887">
                <a:solidFill>
                  <a:schemeClr val="tx1"/>
                </a:solidFill>
                <a:latin typeface="Calibri" pitchFamily="34" charset="0"/>
                <a:ea typeface="ＭＳ Ｐゴシック" pitchFamily="34" charset="-128"/>
              </a:defRPr>
            </a:lvl7pPr>
            <a:lvl8pPr marL="3235074" indent="-215672" eaLnBrk="0" fontAlgn="base" hangingPunct="0">
              <a:spcBef>
                <a:spcPct val="20000"/>
              </a:spcBef>
              <a:spcAft>
                <a:spcPct val="0"/>
              </a:spcAft>
              <a:buFont typeface="Arial" pitchFamily="34" charset="0"/>
              <a:buChar char="»"/>
              <a:defRPr sz="1887">
                <a:solidFill>
                  <a:schemeClr val="tx1"/>
                </a:solidFill>
                <a:latin typeface="Calibri" pitchFamily="34" charset="0"/>
                <a:ea typeface="ＭＳ Ｐゴシック" pitchFamily="34" charset="-128"/>
              </a:defRPr>
            </a:lvl8pPr>
            <a:lvl9pPr marL="3666417" indent="-215672" eaLnBrk="0" fontAlgn="base" hangingPunct="0">
              <a:spcBef>
                <a:spcPct val="20000"/>
              </a:spcBef>
              <a:spcAft>
                <a:spcPct val="0"/>
              </a:spcAft>
              <a:buFont typeface="Arial" pitchFamily="34" charset="0"/>
              <a:buChar char="»"/>
              <a:defRPr sz="1887">
                <a:solidFill>
                  <a:schemeClr val="tx1"/>
                </a:solidFill>
                <a:latin typeface="Calibri" pitchFamily="34" charset="0"/>
                <a:ea typeface="ＭＳ Ｐゴシック" pitchFamily="34" charset="-128"/>
              </a:defRPr>
            </a:lvl9pPr>
          </a:lstStyle>
          <a:p>
            <a:pPr eaLnBrk="1" hangingPunct="1">
              <a:spcBef>
                <a:spcPct val="0"/>
              </a:spcBef>
              <a:buFontTx/>
              <a:buNone/>
            </a:pPr>
            <a:fld id="{BB7FE124-AD32-41D5-AC78-341004A2BA6B}" type="slidenum">
              <a:rPr lang="fr-FR" altLang="nl-NL" sz="1132">
                <a:solidFill>
                  <a:srgbClr val="898989"/>
                </a:solidFill>
              </a:rPr>
              <a:pPr eaLnBrk="1" hangingPunct="1">
                <a:spcBef>
                  <a:spcPct val="0"/>
                </a:spcBef>
                <a:buFontTx/>
                <a:buNone/>
              </a:pPr>
              <a:t>9</a:t>
            </a:fld>
            <a:endParaRPr lang="fr-FR" altLang="nl-NL" sz="1132">
              <a:solidFill>
                <a:srgbClr val="898989"/>
              </a:solidFill>
            </a:endParaRPr>
          </a:p>
        </p:txBody>
      </p:sp>
      <p:sp>
        <p:nvSpPr>
          <p:cNvPr id="16387" name="Espace réservé du contenu 2"/>
          <p:cNvSpPr>
            <a:spLocks noGrp="1"/>
          </p:cNvSpPr>
          <p:nvPr>
            <p:ph sz="quarter" idx="1"/>
          </p:nvPr>
        </p:nvSpPr>
        <p:spPr>
          <a:xfrm>
            <a:off x="687140" y="1628800"/>
            <a:ext cx="8136419" cy="4350311"/>
          </a:xfrm>
        </p:spPr>
        <p:txBody>
          <a:bodyPr>
            <a:noAutofit/>
          </a:bodyPr>
          <a:lstStyle/>
          <a:p>
            <a:pPr marL="0" indent="0" algn="just" eaLnBrk="1" hangingPunct="1">
              <a:lnSpc>
                <a:spcPct val="80000"/>
              </a:lnSpc>
              <a:buClr>
                <a:schemeClr val="tx1">
                  <a:lumMod val="75000"/>
                  <a:lumOff val="25000"/>
                </a:schemeClr>
              </a:buClr>
              <a:buNone/>
              <a:defRPr/>
            </a:pPr>
            <a:r>
              <a:rPr lang="en-GB" sz="2800" dirty="0">
                <a:solidFill>
                  <a:schemeClr val="tx1">
                    <a:lumMod val="75000"/>
                    <a:lumOff val="25000"/>
                  </a:schemeClr>
                </a:solidFill>
                <a:ea typeface="ＭＳ Ｐゴシック" pitchFamily="34" charset="-128"/>
              </a:rPr>
              <a:t>Learning outcomes are what someone knows and is able to do  after the completion of the learning process</a:t>
            </a:r>
            <a:r>
              <a:rPr lang="en-GB" sz="2800" dirty="0" smtClean="0">
                <a:solidFill>
                  <a:schemeClr val="tx1">
                    <a:lumMod val="75000"/>
                    <a:lumOff val="25000"/>
                  </a:schemeClr>
                </a:solidFill>
                <a:ea typeface="ＭＳ Ｐゴシック" pitchFamily="34" charset="-128"/>
              </a:rPr>
              <a:t>…</a:t>
            </a:r>
          </a:p>
          <a:p>
            <a:pPr marL="0" indent="0" algn="just" eaLnBrk="1" hangingPunct="1">
              <a:lnSpc>
                <a:spcPct val="80000"/>
              </a:lnSpc>
              <a:buClr>
                <a:schemeClr val="tx1">
                  <a:lumMod val="75000"/>
                  <a:lumOff val="25000"/>
                </a:schemeClr>
              </a:buClr>
              <a:buNone/>
              <a:defRPr/>
            </a:pPr>
            <a:r>
              <a:rPr lang="en-GB" sz="2800" dirty="0" smtClean="0">
                <a:solidFill>
                  <a:schemeClr val="tx1">
                    <a:lumMod val="75000"/>
                    <a:lumOff val="25000"/>
                  </a:schemeClr>
                </a:solidFill>
                <a:ea typeface="ＭＳ Ｐゴシック" pitchFamily="34" charset="-128"/>
              </a:rPr>
              <a:t> </a:t>
            </a:r>
            <a:endParaRPr lang="en-GB" sz="2800" dirty="0">
              <a:solidFill>
                <a:schemeClr val="tx1">
                  <a:lumMod val="75000"/>
                  <a:lumOff val="25000"/>
                </a:schemeClr>
              </a:solidFill>
              <a:ea typeface="ＭＳ Ｐゴシック" pitchFamily="34" charset="-128"/>
            </a:endParaRPr>
          </a:p>
          <a:p>
            <a:pPr marL="0" indent="0" algn="just" eaLnBrk="1" hangingPunct="1">
              <a:lnSpc>
                <a:spcPct val="80000"/>
              </a:lnSpc>
              <a:buClr>
                <a:schemeClr val="tx1">
                  <a:lumMod val="75000"/>
                  <a:lumOff val="25000"/>
                </a:schemeClr>
              </a:buClr>
              <a:buNone/>
              <a:defRPr/>
            </a:pPr>
            <a:r>
              <a:rPr lang="en-GB" sz="2800" dirty="0" smtClean="0">
                <a:solidFill>
                  <a:srgbClr val="008CD6"/>
                </a:solidFill>
                <a:ea typeface="ＭＳ Ｐゴシック" pitchFamily="34" charset="-128"/>
              </a:rPr>
              <a:t>…</a:t>
            </a:r>
            <a:r>
              <a:rPr lang="en-GB" sz="2800" dirty="0">
                <a:solidFill>
                  <a:srgbClr val="008CD6"/>
                </a:solidFill>
                <a:ea typeface="ＭＳ Ｐゴシック" pitchFamily="34" charset="-128"/>
              </a:rPr>
              <a:t>no matter where learning has taken place. </a:t>
            </a:r>
          </a:p>
          <a:p>
            <a:pPr algn="just" eaLnBrk="1" hangingPunct="1">
              <a:lnSpc>
                <a:spcPct val="80000"/>
              </a:lnSpc>
              <a:buClr>
                <a:schemeClr val="tx1">
                  <a:lumMod val="75000"/>
                  <a:lumOff val="25000"/>
                </a:schemeClr>
              </a:buClr>
              <a:buFont typeface="Wingdings" pitchFamily="2" charset="2"/>
              <a:buChar char="§"/>
              <a:defRPr/>
            </a:pPr>
            <a:endParaRPr lang="en-GB" sz="2800" dirty="0">
              <a:solidFill>
                <a:schemeClr val="tx1">
                  <a:lumMod val="75000"/>
                  <a:lumOff val="25000"/>
                </a:schemeClr>
              </a:solidFill>
              <a:ea typeface="ＭＳ Ｐゴシック" pitchFamily="34" charset="-128"/>
            </a:endParaRPr>
          </a:p>
          <a:p>
            <a:pPr marL="0" indent="0" algn="just" eaLnBrk="1" hangingPunct="1">
              <a:lnSpc>
                <a:spcPct val="80000"/>
              </a:lnSpc>
              <a:buClr>
                <a:schemeClr val="tx1">
                  <a:lumMod val="75000"/>
                  <a:lumOff val="25000"/>
                </a:schemeClr>
              </a:buClr>
              <a:buNone/>
              <a:defRPr/>
            </a:pPr>
            <a:r>
              <a:rPr lang="en-GB" sz="2800" dirty="0" smtClean="0">
                <a:solidFill>
                  <a:schemeClr val="tx1">
                    <a:lumMod val="75000"/>
                    <a:lumOff val="25000"/>
                  </a:schemeClr>
                </a:solidFill>
                <a:ea typeface="ＭＳ Ｐゴシック" pitchFamily="34" charset="-128"/>
              </a:rPr>
              <a:t>Described in line </a:t>
            </a:r>
            <a:r>
              <a:rPr lang="en-GB" sz="2800" dirty="0">
                <a:solidFill>
                  <a:schemeClr val="tx1">
                    <a:lumMod val="75000"/>
                    <a:lumOff val="25000"/>
                  </a:schemeClr>
                </a:solidFill>
                <a:ea typeface="ＭＳ Ｐゴシック" pitchFamily="34" charset="-128"/>
              </a:rPr>
              <a:t>with the </a:t>
            </a:r>
            <a:r>
              <a:rPr lang="en-GB" sz="2800" dirty="0" smtClean="0">
                <a:solidFill>
                  <a:schemeClr val="tx1">
                    <a:lumMod val="75000"/>
                    <a:lumOff val="25000"/>
                  </a:schemeClr>
                </a:solidFill>
                <a:ea typeface="ＭＳ Ｐゴシック" pitchFamily="34" charset="-128"/>
              </a:rPr>
              <a:t>EQF (make sure that vocabulary matches with the EQF levels)</a:t>
            </a:r>
            <a:endParaRPr lang="nl-NL" sz="2800" dirty="0">
              <a:ea typeface="ＭＳ Ｐゴシック" pitchFamily="34" charset="-128"/>
            </a:endParaRPr>
          </a:p>
        </p:txBody>
      </p:sp>
    </p:spTree>
    <p:extLst>
      <p:ext uri="{BB962C8B-B14F-4D97-AF65-F5344CB8AC3E}">
        <p14:creationId xmlns:p14="http://schemas.microsoft.com/office/powerpoint/2010/main" val="750235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lant algemeen">
  <a:themeElements>
    <a:clrScheme name="Wellant aangepast 2">
      <a:dk1>
        <a:srgbClr val="555F61"/>
      </a:dk1>
      <a:lt1>
        <a:srgbClr val="0091D1"/>
      </a:lt1>
      <a:dk2>
        <a:srgbClr val="166C29"/>
      </a:dk2>
      <a:lt2>
        <a:srgbClr val="FFFFFF"/>
      </a:lt2>
      <a:accent1>
        <a:srgbClr val="0092D2"/>
      </a:accent1>
      <a:accent2>
        <a:srgbClr val="00A4D8"/>
      </a:accent2>
      <a:accent3>
        <a:srgbClr val="72B532"/>
      </a:accent3>
      <a:accent4>
        <a:srgbClr val="A09D8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ap="flat" cmpd="sng">
          <a:solidFill>
            <a:srgbClr val="000B06">
              <a:alpha val="50000"/>
            </a:srgbClr>
          </a:solidFill>
          <a:prstDash val="dash"/>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1913</TotalTime>
  <Words>2032</Words>
  <Application>Microsoft Office PowerPoint</Application>
  <PresentationFormat>Presentación en pantalla (4:3)</PresentationFormat>
  <Paragraphs>311</Paragraphs>
  <Slides>38</Slides>
  <Notes>34</Notes>
  <HiddenSlides>11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ＭＳ Ｐゴシック</vt:lpstr>
      <vt:lpstr>Arial</vt:lpstr>
      <vt:lpstr>Calibri</vt:lpstr>
      <vt:lpstr>Marker Felt</vt:lpstr>
      <vt:lpstr>Wingdings</vt:lpstr>
      <vt:lpstr>Wellant algemeen</vt:lpstr>
      <vt:lpstr>Presentación de PowerPoint</vt:lpstr>
      <vt:lpstr>What’s On The Programme</vt:lpstr>
      <vt:lpstr>Putting The Work Back In Workshop</vt:lpstr>
      <vt:lpstr>A True Love Story</vt:lpstr>
      <vt:lpstr>Issue</vt:lpstr>
      <vt:lpstr>Presentación de PowerPoint</vt:lpstr>
      <vt:lpstr>Solution: EQF</vt:lpstr>
      <vt:lpstr>What defines the EQF levels?</vt:lpstr>
      <vt:lpstr>Hence Learning O utcomes</vt:lpstr>
      <vt:lpstr>Presentación de PowerPoint</vt:lpstr>
      <vt:lpstr>New Skills Agenda for Europe</vt:lpstr>
      <vt:lpstr>Necessity and Urgency</vt:lpstr>
      <vt:lpstr>Presentación de PowerPoint</vt:lpstr>
      <vt:lpstr>Skills According to the Skills Agenda</vt:lpstr>
      <vt:lpstr>Why?</vt:lpstr>
      <vt:lpstr>Objective Of LOASA Project</vt:lpstr>
      <vt:lpstr>LOASA facts</vt:lpstr>
      <vt:lpstr>Meet The LOASA Partners</vt:lpstr>
      <vt:lpstr>Meet The LOASA Partners</vt:lpstr>
      <vt:lpstr>Meet The LOASA Partners</vt:lpstr>
      <vt:lpstr>Meet The LOASA Partners</vt:lpstr>
      <vt:lpstr>How does LOASA contribute?</vt:lpstr>
      <vt:lpstr>LOASA  target groups</vt:lpstr>
      <vt:lpstr>LOASA’s long-term benefits</vt:lpstr>
      <vt:lpstr>After the project has finished</vt:lpstr>
      <vt:lpstr>LOASA Project Outcomes</vt:lpstr>
      <vt:lpstr>Presentación de PowerPoint</vt:lpstr>
      <vt:lpstr>Presentación de PowerPoint</vt:lpstr>
      <vt:lpstr>Presentación de PowerPoint</vt:lpstr>
      <vt:lpstr>Presentación de PowerPoint</vt:lpstr>
      <vt:lpstr>Presentación de PowerPoint</vt:lpstr>
      <vt:lpstr>Presentación de PowerPoint</vt:lpstr>
      <vt:lpstr>LOASA Project Outcomes</vt:lpstr>
      <vt:lpstr>LOASA Project Outcomes</vt:lpstr>
      <vt:lpstr>LOASA Project Outcomes</vt:lpstr>
      <vt:lpstr>LOASA Project Outcomes</vt:lpstr>
      <vt:lpstr>Putting The Work Back In Workshop</vt:lpstr>
      <vt:lpstr>Merci beaucoup</vt:lpstr>
    </vt:vector>
  </TitlesOfParts>
  <Company>Wellantcollege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format LOASA project</dc:title>
  <dc:creator>jeronimusj</dc:creator>
  <cp:keywords>LOASA</cp:keywords>
  <cp:lastModifiedBy>FERNANDEZ SANCHEZ, FCO. JOSE</cp:lastModifiedBy>
  <cp:revision>210</cp:revision>
  <dcterms:created xsi:type="dcterms:W3CDTF">2012-07-06T12:33:47Z</dcterms:created>
  <dcterms:modified xsi:type="dcterms:W3CDTF">2018-04-27T10:29:55Z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0x0101007AD0B9E9A4C7264DBA69A3AA445EBB63</vt:lpwstr>
  </property>
  <property fmtid="{D5CDD505-2E9C-101B-9397-08002B2CF9AE}" pid="3" name="_dlc_DocIdItemGuid">
    <vt:lpwstr>7e61e698-2c80-4395-968a-6a2f92d302a8</vt:lpwstr>
  </property>
  <property fmtid="{D5CDD505-2E9C-101B-9397-08002B2CF9AE}" pid="4" name="PublishingExpirationDate">
    <vt:lpwstr/>
  </property>
  <property fmtid="{D5CDD505-2E9C-101B-9397-08002B2CF9AE}" pid="5" name="PublishingStartDate">
    <vt:lpwstr/>
  </property>
  <property fmtid="{D5CDD505-2E9C-101B-9397-08002B2CF9AE}" pid="6" name="Plek op het dashboard">
    <vt:lpwstr>4</vt:lpwstr>
  </property>
  <property fmtid="{D5CDD505-2E9C-101B-9397-08002B2CF9AE}" pid="7" name="_dlc_DocId">
    <vt:lpwstr>EYRXHP5V2P43-1108-9</vt:lpwstr>
  </property>
  <property fmtid="{D5CDD505-2E9C-101B-9397-08002B2CF9AE}" pid="8" name="_dlc_DocIdUrl">
    <vt:lpwstr>https://intranet.wellant.nl/marketingcommunicatie/_layouts/DocIdRedir.aspx?ID=EYRXHP5V2P43-1108-9, EYRXHP5V2P43-1108-9</vt:lpwstr>
  </property>
</Properties>
</file>