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9"/>
  </p:notesMasterIdLst>
  <p:sldIdLst>
    <p:sldId id="257" r:id="rId5"/>
    <p:sldId id="332" r:id="rId6"/>
    <p:sldId id="333" r:id="rId7"/>
    <p:sldId id="334" r:id="rId8"/>
    <p:sldId id="335" r:id="rId9"/>
    <p:sldId id="336" r:id="rId10"/>
    <p:sldId id="337" r:id="rId11"/>
    <p:sldId id="338" r:id="rId12"/>
    <p:sldId id="339" r:id="rId13"/>
    <p:sldId id="340" r:id="rId14"/>
    <p:sldId id="341" r:id="rId15"/>
    <p:sldId id="342" r:id="rId16"/>
    <p:sldId id="343" r:id="rId17"/>
    <p:sldId id="299" r:id="rId18"/>
    <p:sldId id="344" r:id="rId19"/>
    <p:sldId id="345" r:id="rId20"/>
    <p:sldId id="346" r:id="rId21"/>
    <p:sldId id="347" r:id="rId22"/>
    <p:sldId id="348" r:id="rId23"/>
    <p:sldId id="349" r:id="rId24"/>
    <p:sldId id="350" r:id="rId25"/>
    <p:sldId id="301" r:id="rId26"/>
    <p:sldId id="279" r:id="rId27"/>
    <p:sldId id="312" r:id="rId28"/>
    <p:sldId id="313" r:id="rId29"/>
    <p:sldId id="314" r:id="rId30"/>
    <p:sldId id="271" r:id="rId31"/>
    <p:sldId id="275" r:id="rId32"/>
    <p:sldId id="273" r:id="rId33"/>
    <p:sldId id="277" r:id="rId34"/>
    <p:sldId id="329" r:id="rId35"/>
    <p:sldId id="330" r:id="rId36"/>
    <p:sldId id="331" r:id="rId37"/>
    <p:sldId id="31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1"/>
    <a:srgbClr val="F9F9F9"/>
    <a:srgbClr val="F3FFFA"/>
    <a:srgbClr val="007075"/>
    <a:srgbClr val="D2F9F8"/>
    <a:srgbClr val="E2F7F7"/>
    <a:srgbClr val="74C0C6"/>
    <a:srgbClr val="B1E2D6"/>
    <a:srgbClr val="C4F8F7"/>
    <a:srgbClr val="DD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58887-00FD-48C0-B2E5-1CD4FC1BAC80}" v="2" dt="2025-03-07T09:17:24.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8"/>
    <p:restoredTop sz="75628" autoAdjust="0"/>
  </p:normalViewPr>
  <p:slideViewPr>
    <p:cSldViewPr snapToGrid="0">
      <p:cViewPr varScale="1">
        <p:scale>
          <a:sx n="48" d="100"/>
          <a:sy n="48" d="100"/>
        </p:scale>
        <p:origin x="1008" y="4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d Peder Rafael Luna Araldsen" userId="f71e11bd-2ad4-4d9b-a717-d088fb51e60a" providerId="ADAL" clId="{8E558887-00FD-48C0-B2E5-1CD4FC1BAC80}"/>
    <pc:docChg chg="modSld">
      <pc:chgData name="Tord Peder Rafael Luna Araldsen" userId="f71e11bd-2ad4-4d9b-a717-d088fb51e60a" providerId="ADAL" clId="{8E558887-00FD-48C0-B2E5-1CD4FC1BAC80}" dt="2025-03-07T09:17:27.066" v="2" actId="1076"/>
      <pc:docMkLst>
        <pc:docMk/>
      </pc:docMkLst>
      <pc:sldChg chg="addSp modSp">
        <pc:chgData name="Tord Peder Rafael Luna Araldsen" userId="f71e11bd-2ad4-4d9b-a717-d088fb51e60a" providerId="ADAL" clId="{8E558887-00FD-48C0-B2E5-1CD4FC1BAC80}" dt="2025-03-07T09:17:20.712" v="0"/>
        <pc:sldMkLst>
          <pc:docMk/>
          <pc:sldMk cId="0" sldId="257"/>
        </pc:sldMkLst>
        <pc:picChg chg="add mod">
          <ac:chgData name="Tord Peder Rafael Luna Araldsen" userId="f71e11bd-2ad4-4d9b-a717-d088fb51e60a" providerId="ADAL" clId="{8E558887-00FD-48C0-B2E5-1CD4FC1BAC80}" dt="2025-03-07T09:17:20.712" v="0"/>
          <ac:picMkLst>
            <pc:docMk/>
            <pc:sldMk cId="0" sldId="257"/>
            <ac:picMk id="2" creationId="{1E34800B-C600-E126-14C2-60A7AF840968}"/>
          </ac:picMkLst>
        </pc:picChg>
      </pc:sldChg>
      <pc:sldChg chg="addSp modSp mod">
        <pc:chgData name="Tord Peder Rafael Luna Araldsen" userId="f71e11bd-2ad4-4d9b-a717-d088fb51e60a" providerId="ADAL" clId="{8E558887-00FD-48C0-B2E5-1CD4FC1BAC80}" dt="2025-03-07T09:17:27.066" v="2" actId="1076"/>
        <pc:sldMkLst>
          <pc:docMk/>
          <pc:sldMk cId="3798292794" sldId="318"/>
        </pc:sldMkLst>
        <pc:picChg chg="add mod">
          <ac:chgData name="Tord Peder Rafael Luna Araldsen" userId="f71e11bd-2ad4-4d9b-a717-d088fb51e60a" providerId="ADAL" clId="{8E558887-00FD-48C0-B2E5-1CD4FC1BAC80}" dt="2025-03-07T09:17:27.066" v="2" actId="1076"/>
          <ac:picMkLst>
            <pc:docMk/>
            <pc:sldMk cId="3798292794" sldId="318"/>
            <ac:picMk id="6" creationId="{6C6E40D5-3CD3-C62F-2958-81197CC8C2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99A1"/>
        </a:solidFill>
        <a:ln>
          <a:noFill/>
        </a:ln>
      </dgm:spPr>
      <dgm:t>
        <a:bodyPr anchor="ctr"/>
        <a:lstStyle/>
        <a:p>
          <a:pPr algn="ctr"/>
          <a:r>
            <a:rPr lang="en-US" sz="2800" dirty="0" err="1"/>
            <a:t>Biomassalla</a:t>
          </a:r>
          <a:r>
            <a:rPr lang="en-US" sz="2800" dirty="0"/>
            <a:t> </a:t>
          </a:r>
          <a:r>
            <a:rPr lang="en-US" sz="2800" dirty="0" err="1"/>
            <a:t>tarkoitetaan</a:t>
          </a:r>
          <a:r>
            <a:rPr lang="en-US" sz="2800" dirty="0"/>
            <a:t> </a:t>
          </a:r>
          <a:r>
            <a:rPr lang="en-US" sz="2800" dirty="0" err="1"/>
            <a:t>orgaanista</a:t>
          </a:r>
          <a:r>
            <a:rPr lang="en-US" sz="2800" dirty="0"/>
            <a:t> </a:t>
          </a:r>
          <a:r>
            <a:rPr lang="en-US" sz="2800" dirty="0" err="1"/>
            <a:t>materiaalia</a:t>
          </a:r>
          <a:r>
            <a:rPr lang="en-US" sz="2800" dirty="0"/>
            <a:t>, </a:t>
          </a:r>
          <a:r>
            <a:rPr lang="en-US" sz="2800" dirty="0" err="1"/>
            <a:t>ts</a:t>
          </a:r>
          <a:r>
            <a:rPr lang="en-US" sz="2800" dirty="0"/>
            <a:t>. </a:t>
          </a:r>
          <a:r>
            <a:rPr lang="en-US" sz="2800" dirty="0" err="1"/>
            <a:t>Kasveja</a:t>
          </a:r>
          <a:r>
            <a:rPr lang="en-US" sz="2800" dirty="0"/>
            <a:t>, </a:t>
          </a:r>
          <a:r>
            <a:rPr lang="en-US" sz="2800" dirty="0" err="1"/>
            <a:t>eläimiä</a:t>
          </a:r>
          <a:r>
            <a:rPr lang="en-US" sz="2800" dirty="0"/>
            <a:t> tai </a:t>
          </a:r>
          <a:r>
            <a:rPr lang="en-US" sz="2800" dirty="0" err="1"/>
            <a:t>mikrobeja</a:t>
          </a:r>
          <a:r>
            <a:rPr lang="en-US" sz="2800" dirty="0"/>
            <a:t>, </a:t>
          </a:r>
          <a:r>
            <a:rPr lang="en-US" sz="2800" dirty="0" err="1"/>
            <a:t>sekä</a:t>
          </a:r>
          <a:r>
            <a:rPr lang="en-US" sz="2800" dirty="0"/>
            <a:t> </a:t>
          </a:r>
          <a:r>
            <a:rPr lang="en-US" sz="2800" dirty="0" err="1"/>
            <a:t>niiden</a:t>
          </a:r>
          <a:r>
            <a:rPr lang="en-US" sz="2800" dirty="0"/>
            <a:t> </a:t>
          </a:r>
          <a:r>
            <a:rPr lang="en-US" sz="2800" dirty="0" err="1"/>
            <a:t>tuottamia</a:t>
          </a:r>
          <a:r>
            <a:rPr lang="en-US" sz="2800" dirty="0"/>
            <a:t> </a:t>
          </a:r>
          <a:r>
            <a:rPr lang="en-US" sz="2800" dirty="0" err="1"/>
            <a:t>jäteitä</a:t>
          </a:r>
          <a:r>
            <a:rPr lang="en-US" sz="2800" dirty="0"/>
            <a:t>.</a:t>
          </a:r>
        </a:p>
        <a:p>
          <a:pPr algn="ctr"/>
          <a:endParaRPr lang="en-US" sz="2800" dirty="0"/>
        </a:p>
        <a:p>
          <a:pPr algn="ctr"/>
          <a:r>
            <a:rPr lang="en-US" sz="2800" dirty="0" err="1"/>
            <a:t>Tähän</a:t>
          </a:r>
          <a:r>
            <a:rPr lang="en-US" sz="2800" dirty="0"/>
            <a:t> </a:t>
          </a:r>
          <a:r>
            <a:rPr lang="en-US" sz="2800" dirty="0" err="1"/>
            <a:t>sisältyy</a:t>
          </a:r>
          <a:r>
            <a:rPr lang="en-US" sz="2800" dirty="0"/>
            <a:t> </a:t>
          </a:r>
          <a:r>
            <a:rPr lang="en-US" sz="2800" dirty="0" err="1"/>
            <a:t>siis</a:t>
          </a:r>
          <a:r>
            <a:rPr lang="en-US" sz="2800" dirty="0"/>
            <a:t> </a:t>
          </a:r>
          <a:r>
            <a:rPr lang="en-US" sz="2800" dirty="0" err="1"/>
            <a:t>kaikki</a:t>
          </a:r>
          <a:r>
            <a:rPr lang="en-US" sz="2800" dirty="0"/>
            <a:t> </a:t>
          </a:r>
          <a:r>
            <a:rPr lang="en-US" sz="2800" dirty="0" err="1"/>
            <a:t>puista</a:t>
          </a:r>
          <a:r>
            <a:rPr lang="en-US" sz="2800" dirty="0"/>
            <a:t> ja </a:t>
          </a:r>
          <a:r>
            <a:rPr lang="en-US" sz="2800" dirty="0" err="1"/>
            <a:t>ruokakasveista</a:t>
          </a:r>
          <a:r>
            <a:rPr lang="en-US" sz="2800" dirty="0"/>
            <a:t> </a:t>
          </a:r>
          <a:r>
            <a:rPr lang="en-US" sz="2800" dirty="0" err="1"/>
            <a:t>eläimiin</a:t>
          </a:r>
          <a:r>
            <a:rPr lang="en-US" sz="2800" dirty="0"/>
            <a:t> ja </a:t>
          </a:r>
          <a:r>
            <a:rPr lang="en-US" sz="2800" dirty="0" err="1"/>
            <a:t>mikrobiallisiin</a:t>
          </a:r>
          <a:r>
            <a:rPr lang="en-US" sz="2800" dirty="0"/>
            <a:t> </a:t>
          </a:r>
          <a:r>
            <a:rPr lang="en-US" sz="2800" dirty="0" err="1"/>
            <a:t>massoihin</a:t>
          </a:r>
          <a:r>
            <a:rPr lang="en-US" sz="2800" dirty="0"/>
            <a:t>. </a:t>
          </a:r>
          <a:r>
            <a:rPr lang="en-US" sz="2800" dirty="0" err="1"/>
            <a:t>Biomassa</a:t>
          </a:r>
          <a:r>
            <a:rPr lang="en-US" sz="2800" dirty="0"/>
            <a:t> on </a:t>
          </a:r>
          <a:r>
            <a:rPr lang="en-US" sz="2800" dirty="0" err="1"/>
            <a:t>erittäin</a:t>
          </a:r>
          <a:r>
            <a:rPr lang="en-US" sz="2800" dirty="0"/>
            <a:t> </a:t>
          </a:r>
          <a:r>
            <a:rPr lang="en-US" sz="2800" dirty="0" err="1"/>
            <a:t>tärkeä</a:t>
          </a:r>
          <a:r>
            <a:rPr lang="en-US" sz="2800" dirty="0"/>
            <a:t> </a:t>
          </a:r>
          <a:r>
            <a:rPr lang="en-US" sz="2800" dirty="0" err="1"/>
            <a:t>resurssi</a:t>
          </a:r>
          <a:r>
            <a:rPr lang="en-US" sz="2800" dirty="0"/>
            <a:t> </a:t>
          </a:r>
          <a:r>
            <a:rPr lang="en-US" sz="2800" dirty="0" err="1"/>
            <a:t>ihmisille</a:t>
          </a:r>
          <a:r>
            <a:rPr lang="en-US" sz="2800" dirty="0"/>
            <a:t>, </a:t>
          </a:r>
          <a:r>
            <a:rPr lang="en-US" sz="2800" dirty="0" err="1"/>
            <a:t>sillä</a:t>
          </a:r>
          <a:r>
            <a:rPr lang="en-US" sz="2800" dirty="0"/>
            <a:t> </a:t>
          </a:r>
          <a:r>
            <a:rPr lang="en-US" sz="2800" dirty="0" err="1"/>
            <a:t>sitä</a:t>
          </a:r>
          <a:r>
            <a:rPr lang="en-US" sz="2800" dirty="0"/>
            <a:t> </a:t>
          </a:r>
          <a:r>
            <a:rPr lang="en-US" sz="2800" dirty="0" err="1"/>
            <a:t>voidaan</a:t>
          </a:r>
          <a:r>
            <a:rPr lang="en-US" sz="2800" dirty="0"/>
            <a:t> </a:t>
          </a:r>
          <a:r>
            <a:rPr lang="en-US" sz="2800" dirty="0" err="1"/>
            <a:t>käyttää</a:t>
          </a:r>
          <a:r>
            <a:rPr lang="en-US" sz="2800" dirty="0"/>
            <a:t> </a:t>
          </a:r>
          <a:r>
            <a:rPr lang="en-US" sz="2800" dirty="0" err="1"/>
            <a:t>energiana</a:t>
          </a:r>
          <a:r>
            <a:rPr lang="en-US" sz="2800" dirty="0"/>
            <a:t>, </a:t>
          </a:r>
          <a:r>
            <a:rPr lang="en-US" sz="2800" dirty="0" err="1"/>
            <a:t>ruokana</a:t>
          </a:r>
          <a:r>
            <a:rPr lang="en-US" sz="2800" dirty="0"/>
            <a:t>, </a:t>
          </a:r>
          <a:r>
            <a:rPr lang="en-US" sz="2800" dirty="0" err="1"/>
            <a:t>kuituina</a:t>
          </a:r>
          <a:r>
            <a:rPr lang="en-US" sz="2800" dirty="0"/>
            <a:t> ja </a:t>
          </a:r>
          <a:r>
            <a:rPr lang="en-US" sz="2800" dirty="0" err="1"/>
            <a:t>kemikaaleina</a:t>
          </a:r>
          <a:r>
            <a:rPr lang="en-US" sz="2800" dirty="0"/>
            <a:t>.</a:t>
          </a:r>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1" custScaleX="159496" custLinFactNeighborX="-2115" custLinFactNeighborY="-1685">
        <dgm:presLayoutVars>
          <dgm:bulletEnabled val="1"/>
        </dgm:presLayoutVars>
      </dgm:prSet>
      <dgm:spPr/>
    </dgm:pt>
  </dgm:ptLst>
  <dgm:cxnLst>
    <dgm:cxn modelId="{4F434B66-237A-AA42-9A2A-3B9681B95690}" type="presOf" srcId="{181A76D4-8EE4-4F52-B018-EC8C83488942}" destId="{855F450F-7BB0-5041-8F22-EB188A5E88F5}" srcOrd="0" destOrd="0" presId="urn:microsoft.com/office/officeart/2005/8/layout/default"/>
    <dgm:cxn modelId="{642AC454-10F8-4057-A185-0F61BAA4140C}" srcId="{181A76D4-8EE4-4F52-B018-EC8C83488942}" destId="{5A453367-0056-432B-9896-0FE25FDC8115}" srcOrd="0" destOrd="0" parTransId="{CCC2A55B-7670-40FD-BB20-FA1EB950BA06}" sibTransId="{52F2D7D0-C75B-4124-B1AC-8D87381A5792}"/>
    <dgm:cxn modelId="{D85FE68F-EB20-DE45-A97A-602C653CAB3B}" type="presOf" srcId="{5A453367-0056-432B-9896-0FE25FDC8115}" destId="{79079866-B355-5244-9425-EDB8B06C8B3A}"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dgm:spPr>
      <dgm:t>
        <a:bodyPr/>
        <a:lstStyle/>
        <a:p>
          <a:pPr>
            <a:lnSpc>
              <a:spcPct val="150000"/>
            </a:lnSpc>
          </a:pPr>
          <a:r>
            <a:rPr lang="nb-NO" noProof="0" dirty="0"/>
            <a:t>Vanha teknologia</a:t>
          </a:r>
        </a:p>
      </dgm:t>
    </dgm:pt>
    <dgm:pt modelId="{B045BF6B-99F5-CE47-8BE8-C70C4846FE4D}" type="parTrans" cxnId="{1337287A-2BD5-A647-B1BD-BA5FEF18721D}">
      <dgm:prSet/>
      <dgm:spPr/>
      <dgm:t>
        <a:bodyPr/>
        <a:lstStyle/>
        <a:p>
          <a:pPr>
            <a:lnSpc>
              <a:spcPct val="150000"/>
            </a:lnSpc>
          </a:pPr>
          <a:endParaRPr lang="nb-NO" noProof="0" dirty="0"/>
        </a:p>
      </dgm:t>
    </dgm:pt>
    <dgm:pt modelId="{56F75317-E3CC-914A-A144-F282582E18C5}" type="sibTrans" cxnId="{1337287A-2BD5-A647-B1BD-BA5FEF18721D}">
      <dgm:prSet/>
      <dgm:spPr/>
      <dgm:t>
        <a:bodyPr/>
        <a:lstStyle/>
        <a:p>
          <a:pPr>
            <a:lnSpc>
              <a:spcPct val="150000"/>
            </a:lnSpc>
          </a:pPr>
          <a:endParaRPr lang="nb-NO" noProof="0" dirty="0"/>
        </a:p>
      </dgm:t>
    </dgm:pt>
    <dgm:pt modelId="{ED8D370B-1970-EB42-9DFE-ABED82060988}">
      <dgm:prSet/>
      <dgm:spPr>
        <a:solidFill>
          <a:srgbClr val="007075"/>
        </a:solidFill>
      </dgm:spPr>
      <dgm:t>
        <a:bodyPr/>
        <a:lstStyle/>
        <a:p>
          <a:pPr>
            <a:lnSpc>
              <a:spcPct val="150000"/>
            </a:lnSpc>
          </a:pPr>
          <a:r>
            <a:rPr lang="sv-SE" noProof="0" dirty="0" err="1"/>
            <a:t>Polttoaine</a:t>
          </a:r>
          <a:r>
            <a:rPr lang="sv-SE" noProof="0" dirty="0"/>
            <a:t> </a:t>
          </a:r>
          <a:r>
            <a:rPr lang="sv-SE" noProof="0" dirty="0" err="1"/>
            <a:t>kaasuksi</a:t>
          </a:r>
          <a:endParaRPr lang="nb-NO" noProof="0" dirty="0"/>
        </a:p>
      </dgm:t>
    </dgm:pt>
    <dgm:pt modelId="{9A515FA6-F51B-8548-B4E8-EDF0C0DA1F8E}" type="parTrans" cxnId="{A5F3D938-AAD4-E341-8645-93A343CFB5CD}">
      <dgm:prSet/>
      <dgm:spPr/>
      <dgm:t>
        <a:bodyPr/>
        <a:lstStyle/>
        <a:p>
          <a:pPr>
            <a:lnSpc>
              <a:spcPct val="150000"/>
            </a:lnSpc>
          </a:pPr>
          <a:endParaRPr lang="nb-NO" noProof="0" dirty="0"/>
        </a:p>
      </dgm:t>
    </dgm:pt>
    <dgm:pt modelId="{CA9A39FB-1449-984D-BBA2-AB82959B5EFE}" type="sibTrans" cxnId="{A5F3D938-AAD4-E341-8645-93A343CFB5CD}">
      <dgm:prSet/>
      <dgm:spPr/>
      <dgm:t>
        <a:bodyPr/>
        <a:lstStyle/>
        <a:p>
          <a:pPr>
            <a:lnSpc>
              <a:spcPct val="150000"/>
            </a:lnSpc>
          </a:pPr>
          <a:endParaRPr lang="nb-NO" noProof="0" dirty="0"/>
        </a:p>
      </dgm:t>
    </dgm:pt>
    <dgm:pt modelId="{62EA4722-4A38-E64F-A3E0-2F5B308686D0}">
      <dgm:prSet/>
      <dgm:spPr>
        <a:solidFill>
          <a:srgbClr val="007075"/>
        </a:solidFill>
      </dgm:spPr>
      <dgm:t>
        <a:bodyPr/>
        <a:lstStyle/>
        <a:p>
          <a:pPr>
            <a:lnSpc>
              <a:spcPct val="150000"/>
            </a:lnSpc>
          </a:pPr>
          <a:r>
            <a:rPr lang="nb-NO" noProof="0" dirty="0"/>
            <a:t>Kuumennetaan 800 – 1000C</a:t>
          </a:r>
        </a:p>
      </dgm:t>
    </dgm:pt>
    <dgm:pt modelId="{B3076F00-34B0-6640-8B3D-5AB21CCF9F87}" type="parTrans" cxnId="{8367EA79-17C9-8F43-9793-5D362A35F47B}">
      <dgm:prSet/>
      <dgm:spPr/>
      <dgm:t>
        <a:bodyPr/>
        <a:lstStyle/>
        <a:p>
          <a:pPr>
            <a:lnSpc>
              <a:spcPct val="150000"/>
            </a:lnSpc>
          </a:pPr>
          <a:endParaRPr lang="nb-NO" noProof="0" dirty="0"/>
        </a:p>
      </dgm:t>
    </dgm:pt>
    <dgm:pt modelId="{F2901D71-F544-7245-B323-F1436969208A}" type="sibTrans" cxnId="{8367EA79-17C9-8F43-9793-5D362A35F47B}">
      <dgm:prSet/>
      <dgm:spPr/>
      <dgm:t>
        <a:bodyPr/>
        <a:lstStyle/>
        <a:p>
          <a:pPr>
            <a:lnSpc>
              <a:spcPct val="150000"/>
            </a:lnSpc>
          </a:pPr>
          <a:endParaRPr lang="nb-NO" noProof="0" dirty="0"/>
        </a:p>
      </dgm:t>
    </dgm:pt>
    <dgm:pt modelId="{67AEB266-F7D3-6F4B-A6D4-B3C59B2EFE4C}">
      <dgm:prSet/>
      <dgm:spPr>
        <a:solidFill>
          <a:srgbClr val="007075"/>
        </a:solidFill>
      </dgm:spPr>
      <dgm:t>
        <a:bodyPr/>
        <a:lstStyle/>
        <a:p>
          <a:pPr>
            <a:lnSpc>
              <a:spcPct val="150000"/>
            </a:lnSpc>
          </a:pPr>
          <a:r>
            <a:rPr lang="sv-SE" noProof="0" dirty="0" err="1"/>
            <a:t>Tuottaa</a:t>
          </a:r>
          <a:r>
            <a:rPr lang="sv-SE" noProof="0" dirty="0"/>
            <a:t> </a:t>
          </a:r>
          <a:r>
            <a:rPr lang="sv-SE" noProof="0" dirty="0" err="1"/>
            <a:t>synteesikaasua</a:t>
          </a:r>
          <a:endParaRPr lang="nb-NO" noProof="0" dirty="0"/>
        </a:p>
      </dgm:t>
    </dgm:pt>
    <dgm:pt modelId="{1A980C57-55DB-5242-B582-2A810E5DFE14}" type="parTrans" cxnId="{0874699F-C2FC-B64C-8913-F6B21B2F07C9}">
      <dgm:prSet/>
      <dgm:spPr/>
      <dgm:t>
        <a:bodyPr/>
        <a:lstStyle/>
        <a:p>
          <a:pPr>
            <a:lnSpc>
              <a:spcPct val="150000"/>
            </a:lnSpc>
          </a:pPr>
          <a:endParaRPr lang="nb-NO" noProof="0" dirty="0"/>
        </a:p>
      </dgm:t>
    </dgm:pt>
    <dgm:pt modelId="{5DFC72F1-33F8-F442-A6D2-79E66F8AD5FC}" type="sibTrans" cxnId="{0874699F-C2FC-B64C-8913-F6B21B2F07C9}">
      <dgm:prSet/>
      <dgm:spPr/>
      <dgm:t>
        <a:bodyPr/>
        <a:lstStyle/>
        <a:p>
          <a:pPr>
            <a:lnSpc>
              <a:spcPct val="150000"/>
            </a:lnSpc>
          </a:pPr>
          <a:endParaRPr lang="nb-NO" noProof="0" dirty="0"/>
        </a:p>
      </dgm:t>
    </dgm:pt>
    <dgm:pt modelId="{38EF36BC-2390-7346-8C74-7580457FD685}">
      <dgm:prSet/>
      <dgm:spPr>
        <a:solidFill>
          <a:srgbClr val="007075"/>
        </a:solidFill>
      </dgm:spPr>
      <dgm:t>
        <a:bodyPr/>
        <a:lstStyle/>
        <a:p>
          <a:pPr>
            <a:lnSpc>
              <a:spcPct val="150000"/>
            </a:lnSpc>
          </a:pPr>
          <a:r>
            <a:rPr lang="nb-NO" noProof="0" dirty="0"/>
            <a:t>Useita materiaaleja voidaan kaasuttaa</a:t>
          </a:r>
        </a:p>
      </dgm:t>
    </dgm:pt>
    <dgm:pt modelId="{3BDF6689-A98D-E341-A4F1-F73B6C5D3C6D}" type="parTrans" cxnId="{D7927DF3-41F4-CE4B-B29D-E42DE5B32762}">
      <dgm:prSet/>
      <dgm:spPr/>
      <dgm:t>
        <a:bodyPr/>
        <a:lstStyle/>
        <a:p>
          <a:pPr>
            <a:lnSpc>
              <a:spcPct val="150000"/>
            </a:lnSpc>
          </a:pPr>
          <a:endParaRPr lang="nb-NO" noProof="0" dirty="0"/>
        </a:p>
      </dgm:t>
    </dgm:pt>
    <dgm:pt modelId="{3EA8E744-9008-064B-8246-D5B5B875AAEF}" type="sibTrans" cxnId="{D7927DF3-41F4-CE4B-B29D-E42DE5B32762}">
      <dgm:prSet/>
      <dgm:spPr/>
      <dgm:t>
        <a:bodyPr/>
        <a:lstStyle/>
        <a:p>
          <a:pPr>
            <a:lnSpc>
              <a:spcPct val="150000"/>
            </a:lnSpc>
          </a:pPr>
          <a:endParaRPr lang="nb-NO" noProof="0" dirty="0"/>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fi-FI" noProof="0" dirty="0">
              <a:solidFill>
                <a:srgbClr val="248587"/>
              </a:solidFill>
            </a:rPr>
            <a:t>Vanha teknologia</a:t>
          </a: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D8D370B-1970-EB42-9DFE-ABED82060988}">
      <dgm:prSet/>
      <dgm:spPr>
        <a:solidFill>
          <a:srgbClr val="007075"/>
        </a:solidFill>
        <a:ln>
          <a:solidFill>
            <a:srgbClr val="248587"/>
          </a:solidFill>
        </a:ln>
      </dgm:spPr>
      <dgm:t>
        <a:bodyPr/>
        <a:lstStyle/>
        <a:p>
          <a:pPr>
            <a:lnSpc>
              <a:spcPct val="150000"/>
            </a:lnSpc>
          </a:pPr>
          <a:r>
            <a:rPr lang="fi-FI" noProof="0" dirty="0">
              <a:solidFill>
                <a:srgbClr val="248587"/>
              </a:solidFill>
            </a:rPr>
            <a:t>Polttoaine kaasuksi</a:t>
          </a:r>
        </a:p>
      </dgm:t>
    </dgm:pt>
    <dgm:pt modelId="{9A515FA6-F51B-8548-B4E8-EDF0C0DA1F8E}" type="parTrans" cxnId="{A5F3D938-AAD4-E341-8645-93A343CFB5CD}">
      <dgm:prSet/>
      <dgm:spPr/>
      <dgm:t>
        <a:bodyPr/>
        <a:lstStyle/>
        <a:p>
          <a:pPr>
            <a:lnSpc>
              <a:spcPct val="150000"/>
            </a:lnSpc>
          </a:pPr>
          <a:endParaRPr lang="nb-NO" noProof="0" dirty="0">
            <a:solidFill>
              <a:srgbClr val="248587"/>
            </a:solidFill>
          </a:endParaRPr>
        </a:p>
      </dgm:t>
    </dgm:pt>
    <dgm:pt modelId="{CA9A39FB-1449-984D-BBA2-AB82959B5EFE}" type="sibTrans" cxnId="{A5F3D938-AAD4-E341-8645-93A343CFB5CD}">
      <dgm:prSet/>
      <dgm:spPr/>
      <dgm:t>
        <a:bodyPr/>
        <a:lstStyle/>
        <a:p>
          <a:pPr>
            <a:lnSpc>
              <a:spcPct val="150000"/>
            </a:lnSpc>
          </a:pPr>
          <a:endParaRPr lang="nb-NO" noProof="0" dirty="0">
            <a:solidFill>
              <a:srgbClr val="248587"/>
            </a:solidFill>
          </a:endParaRPr>
        </a:p>
      </dgm:t>
    </dgm:pt>
    <dgm:pt modelId="{62EA4722-4A38-E64F-A3E0-2F5B308686D0}">
      <dgm:prSet/>
      <dgm:spPr>
        <a:solidFill>
          <a:srgbClr val="007075"/>
        </a:solidFill>
        <a:ln>
          <a:solidFill>
            <a:srgbClr val="248587"/>
          </a:solidFill>
        </a:ln>
      </dgm:spPr>
      <dgm:t>
        <a:bodyPr/>
        <a:lstStyle/>
        <a:p>
          <a:pPr>
            <a:lnSpc>
              <a:spcPct val="150000"/>
            </a:lnSpc>
          </a:pPr>
          <a:r>
            <a:rPr lang="fi-FI" noProof="0" dirty="0">
              <a:solidFill>
                <a:srgbClr val="248587"/>
              </a:solidFill>
            </a:rPr>
            <a:t>Kuumennetaan 800 – 1000C</a:t>
          </a:r>
        </a:p>
      </dgm:t>
    </dgm:pt>
    <dgm:pt modelId="{B3076F00-34B0-6640-8B3D-5AB21CCF9F87}" type="parTrans" cxnId="{8367EA79-17C9-8F43-9793-5D362A35F47B}">
      <dgm:prSet/>
      <dgm:spPr/>
      <dgm:t>
        <a:bodyPr/>
        <a:lstStyle/>
        <a:p>
          <a:pPr>
            <a:lnSpc>
              <a:spcPct val="150000"/>
            </a:lnSpc>
          </a:pPr>
          <a:endParaRPr lang="nb-NO" noProof="0" dirty="0">
            <a:solidFill>
              <a:srgbClr val="248587"/>
            </a:solidFill>
          </a:endParaRPr>
        </a:p>
      </dgm:t>
    </dgm:pt>
    <dgm:pt modelId="{F2901D71-F544-7245-B323-F1436969208A}" type="sibTrans" cxnId="{8367EA79-17C9-8F43-9793-5D362A35F47B}">
      <dgm:prSet/>
      <dgm:spPr/>
      <dgm:t>
        <a:bodyPr/>
        <a:lstStyle/>
        <a:p>
          <a:pPr>
            <a:lnSpc>
              <a:spcPct val="150000"/>
            </a:lnSpc>
          </a:pPr>
          <a:endParaRPr lang="nb-NO" noProof="0" dirty="0">
            <a:solidFill>
              <a:srgbClr val="248587"/>
            </a:solidFill>
          </a:endParaRPr>
        </a:p>
      </dgm:t>
    </dgm:pt>
    <dgm:pt modelId="{67AEB266-F7D3-6F4B-A6D4-B3C59B2EFE4C}">
      <dgm:prSet/>
      <dgm:spPr>
        <a:solidFill>
          <a:srgbClr val="007075"/>
        </a:solidFill>
        <a:ln>
          <a:solidFill>
            <a:srgbClr val="248587"/>
          </a:solidFill>
        </a:ln>
      </dgm:spPr>
      <dgm:t>
        <a:bodyPr/>
        <a:lstStyle/>
        <a:p>
          <a:pPr>
            <a:lnSpc>
              <a:spcPct val="150000"/>
            </a:lnSpc>
          </a:pPr>
          <a:r>
            <a:rPr lang="fi-FI" noProof="0" dirty="0">
              <a:solidFill>
                <a:srgbClr val="248587"/>
              </a:solidFill>
            </a:rPr>
            <a:t>Tuottaa synteesikaasua</a:t>
          </a:r>
        </a:p>
      </dgm:t>
    </dgm:pt>
    <dgm:pt modelId="{1A980C57-55DB-5242-B582-2A810E5DFE14}" type="parTrans" cxnId="{0874699F-C2FC-B64C-8913-F6B21B2F07C9}">
      <dgm:prSet/>
      <dgm:spPr/>
      <dgm:t>
        <a:bodyPr/>
        <a:lstStyle/>
        <a:p>
          <a:pPr>
            <a:lnSpc>
              <a:spcPct val="150000"/>
            </a:lnSpc>
          </a:pPr>
          <a:endParaRPr lang="nb-NO" noProof="0" dirty="0">
            <a:solidFill>
              <a:srgbClr val="248587"/>
            </a:solidFill>
          </a:endParaRPr>
        </a:p>
      </dgm:t>
    </dgm:pt>
    <dgm:pt modelId="{5DFC72F1-33F8-F442-A6D2-79E66F8AD5FC}" type="sibTrans" cxnId="{0874699F-C2FC-B64C-8913-F6B21B2F07C9}">
      <dgm:prSet/>
      <dgm:spPr/>
      <dgm:t>
        <a:bodyPr/>
        <a:lstStyle/>
        <a:p>
          <a:pPr>
            <a:lnSpc>
              <a:spcPct val="150000"/>
            </a:lnSpc>
          </a:pPr>
          <a:endParaRPr lang="nb-NO" noProof="0" dirty="0">
            <a:solidFill>
              <a:srgbClr val="248587"/>
            </a:solidFill>
          </a:endParaRPr>
        </a:p>
      </dgm:t>
    </dgm:pt>
    <dgm:pt modelId="{38EF36BC-2390-7346-8C74-7580457FD685}">
      <dgm:prSet/>
      <dgm:spPr>
        <a:solidFill>
          <a:srgbClr val="007075"/>
        </a:solidFill>
        <a:ln>
          <a:solidFill>
            <a:srgbClr val="248587"/>
          </a:solidFill>
        </a:ln>
      </dgm:spPr>
      <dgm:t>
        <a:bodyPr/>
        <a:lstStyle/>
        <a:p>
          <a:pPr>
            <a:lnSpc>
              <a:spcPct val="150000"/>
            </a:lnSpc>
          </a:pPr>
          <a:r>
            <a:rPr lang="fi-FI" noProof="0" dirty="0">
              <a:solidFill>
                <a:srgbClr val="248587"/>
              </a:solidFill>
            </a:rPr>
            <a:t>Useita materiaaleja voidaan kaasuttaa</a:t>
          </a:r>
        </a:p>
      </dgm:t>
    </dgm:pt>
    <dgm:pt modelId="{3BDF6689-A98D-E341-A4F1-F73B6C5D3C6D}" type="parTrans" cxnId="{D7927DF3-41F4-CE4B-B29D-E42DE5B32762}">
      <dgm:prSet/>
      <dgm:spPr/>
      <dgm:t>
        <a:bodyPr/>
        <a:lstStyle/>
        <a:p>
          <a:pPr>
            <a:lnSpc>
              <a:spcPct val="150000"/>
            </a:lnSpc>
          </a:pPr>
          <a:endParaRPr lang="nb-NO" noProof="0" dirty="0">
            <a:solidFill>
              <a:srgbClr val="248587"/>
            </a:solidFill>
          </a:endParaRPr>
        </a:p>
      </dgm:t>
    </dgm:pt>
    <dgm:pt modelId="{3EA8E744-9008-064B-8246-D5B5B875AAEF}" type="sibTrans" cxnId="{D7927DF3-41F4-CE4B-B29D-E42DE5B32762}">
      <dgm:prSet/>
      <dgm:spPr/>
      <dgm:t>
        <a:bodyPr/>
        <a:lstStyle/>
        <a:p>
          <a:pPr>
            <a:lnSpc>
              <a:spcPct val="150000"/>
            </a:lnSpc>
          </a:pPr>
          <a:endParaRPr lang="nb-NO" noProof="0" dirty="0">
            <a:solidFill>
              <a:srgbClr val="248587"/>
            </a:solidFill>
          </a:endParaRPr>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fi-FI" noProof="0" dirty="0">
              <a:solidFill>
                <a:srgbClr val="248587"/>
              </a:solidFill>
            </a:rPr>
            <a:t>Vanha teknologia</a:t>
          </a: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D8D370B-1970-EB42-9DFE-ABED82060988}">
      <dgm:prSet/>
      <dgm:spPr>
        <a:solidFill>
          <a:srgbClr val="007075"/>
        </a:solidFill>
        <a:ln>
          <a:solidFill>
            <a:srgbClr val="248587"/>
          </a:solidFill>
        </a:ln>
      </dgm:spPr>
      <dgm:t>
        <a:bodyPr/>
        <a:lstStyle/>
        <a:p>
          <a:pPr>
            <a:lnSpc>
              <a:spcPct val="150000"/>
            </a:lnSpc>
          </a:pPr>
          <a:r>
            <a:rPr lang="fi-FI" noProof="0" dirty="0">
              <a:solidFill>
                <a:srgbClr val="248587"/>
              </a:solidFill>
            </a:rPr>
            <a:t>Polttoaine kaasuksi</a:t>
          </a:r>
        </a:p>
      </dgm:t>
    </dgm:pt>
    <dgm:pt modelId="{9A515FA6-F51B-8548-B4E8-EDF0C0DA1F8E}" type="parTrans" cxnId="{A5F3D938-AAD4-E341-8645-93A343CFB5CD}">
      <dgm:prSet/>
      <dgm:spPr/>
      <dgm:t>
        <a:bodyPr/>
        <a:lstStyle/>
        <a:p>
          <a:pPr>
            <a:lnSpc>
              <a:spcPct val="150000"/>
            </a:lnSpc>
          </a:pPr>
          <a:endParaRPr lang="nb-NO" noProof="0" dirty="0">
            <a:solidFill>
              <a:srgbClr val="248587"/>
            </a:solidFill>
          </a:endParaRPr>
        </a:p>
      </dgm:t>
    </dgm:pt>
    <dgm:pt modelId="{CA9A39FB-1449-984D-BBA2-AB82959B5EFE}" type="sibTrans" cxnId="{A5F3D938-AAD4-E341-8645-93A343CFB5CD}">
      <dgm:prSet/>
      <dgm:spPr/>
      <dgm:t>
        <a:bodyPr/>
        <a:lstStyle/>
        <a:p>
          <a:pPr>
            <a:lnSpc>
              <a:spcPct val="150000"/>
            </a:lnSpc>
          </a:pPr>
          <a:endParaRPr lang="nb-NO" noProof="0" dirty="0">
            <a:solidFill>
              <a:srgbClr val="248587"/>
            </a:solidFill>
          </a:endParaRPr>
        </a:p>
      </dgm:t>
    </dgm:pt>
    <dgm:pt modelId="{62EA4722-4A38-E64F-A3E0-2F5B308686D0}">
      <dgm:prSet/>
      <dgm:spPr>
        <a:solidFill>
          <a:srgbClr val="007075"/>
        </a:solidFill>
        <a:ln>
          <a:solidFill>
            <a:srgbClr val="248587"/>
          </a:solidFill>
        </a:ln>
      </dgm:spPr>
      <dgm:t>
        <a:bodyPr/>
        <a:lstStyle/>
        <a:p>
          <a:pPr>
            <a:lnSpc>
              <a:spcPct val="150000"/>
            </a:lnSpc>
          </a:pPr>
          <a:r>
            <a:rPr lang="fi-FI" noProof="0" dirty="0">
              <a:solidFill>
                <a:srgbClr val="248587"/>
              </a:solidFill>
            </a:rPr>
            <a:t>Kuumennetaan 800 – 1000C</a:t>
          </a:r>
        </a:p>
        <a:p>
          <a:pPr>
            <a:lnSpc>
              <a:spcPct val="150000"/>
            </a:lnSpc>
          </a:pPr>
          <a:endParaRPr lang="nb-NO" noProof="0" dirty="0">
            <a:solidFill>
              <a:srgbClr val="248587"/>
            </a:solidFill>
          </a:endParaRPr>
        </a:p>
      </dgm:t>
    </dgm:pt>
    <dgm:pt modelId="{B3076F00-34B0-6640-8B3D-5AB21CCF9F87}" type="parTrans" cxnId="{8367EA79-17C9-8F43-9793-5D362A35F47B}">
      <dgm:prSet/>
      <dgm:spPr/>
      <dgm:t>
        <a:bodyPr/>
        <a:lstStyle/>
        <a:p>
          <a:pPr>
            <a:lnSpc>
              <a:spcPct val="150000"/>
            </a:lnSpc>
          </a:pPr>
          <a:endParaRPr lang="nb-NO" noProof="0" dirty="0">
            <a:solidFill>
              <a:srgbClr val="248587"/>
            </a:solidFill>
          </a:endParaRPr>
        </a:p>
      </dgm:t>
    </dgm:pt>
    <dgm:pt modelId="{F2901D71-F544-7245-B323-F1436969208A}" type="sibTrans" cxnId="{8367EA79-17C9-8F43-9793-5D362A35F47B}">
      <dgm:prSet/>
      <dgm:spPr/>
      <dgm:t>
        <a:bodyPr/>
        <a:lstStyle/>
        <a:p>
          <a:pPr>
            <a:lnSpc>
              <a:spcPct val="150000"/>
            </a:lnSpc>
          </a:pPr>
          <a:endParaRPr lang="nb-NO" noProof="0" dirty="0">
            <a:solidFill>
              <a:srgbClr val="248587"/>
            </a:solidFill>
          </a:endParaRPr>
        </a:p>
      </dgm:t>
    </dgm:pt>
    <dgm:pt modelId="{67AEB266-F7D3-6F4B-A6D4-B3C59B2EFE4C}">
      <dgm:prSet/>
      <dgm:spPr>
        <a:solidFill>
          <a:srgbClr val="007075"/>
        </a:solidFill>
        <a:ln>
          <a:solidFill>
            <a:srgbClr val="248587"/>
          </a:solidFill>
        </a:ln>
      </dgm:spPr>
      <dgm:t>
        <a:bodyPr/>
        <a:lstStyle/>
        <a:p>
          <a:pPr>
            <a:lnSpc>
              <a:spcPct val="150000"/>
            </a:lnSpc>
          </a:pPr>
          <a:r>
            <a:rPr lang="fi-FI" noProof="0" dirty="0">
              <a:solidFill>
                <a:srgbClr val="248587"/>
              </a:solidFill>
            </a:rPr>
            <a:t>Tuottaa synteesikaasua</a:t>
          </a:r>
        </a:p>
      </dgm:t>
    </dgm:pt>
    <dgm:pt modelId="{1A980C57-55DB-5242-B582-2A810E5DFE14}" type="parTrans" cxnId="{0874699F-C2FC-B64C-8913-F6B21B2F07C9}">
      <dgm:prSet/>
      <dgm:spPr/>
      <dgm:t>
        <a:bodyPr/>
        <a:lstStyle/>
        <a:p>
          <a:pPr>
            <a:lnSpc>
              <a:spcPct val="150000"/>
            </a:lnSpc>
          </a:pPr>
          <a:endParaRPr lang="nb-NO" noProof="0" dirty="0">
            <a:solidFill>
              <a:srgbClr val="248587"/>
            </a:solidFill>
          </a:endParaRPr>
        </a:p>
      </dgm:t>
    </dgm:pt>
    <dgm:pt modelId="{5DFC72F1-33F8-F442-A6D2-79E66F8AD5FC}" type="sibTrans" cxnId="{0874699F-C2FC-B64C-8913-F6B21B2F07C9}">
      <dgm:prSet/>
      <dgm:spPr/>
      <dgm:t>
        <a:bodyPr/>
        <a:lstStyle/>
        <a:p>
          <a:pPr>
            <a:lnSpc>
              <a:spcPct val="150000"/>
            </a:lnSpc>
          </a:pPr>
          <a:endParaRPr lang="nb-NO" noProof="0" dirty="0">
            <a:solidFill>
              <a:srgbClr val="248587"/>
            </a:solidFill>
          </a:endParaRPr>
        </a:p>
      </dgm:t>
    </dgm:pt>
    <dgm:pt modelId="{38EF36BC-2390-7346-8C74-7580457FD685}">
      <dgm:prSet/>
      <dgm:spPr>
        <a:solidFill>
          <a:srgbClr val="007075"/>
        </a:solidFill>
        <a:ln>
          <a:solidFill>
            <a:srgbClr val="248587"/>
          </a:solidFill>
        </a:ln>
      </dgm:spPr>
      <dgm:t>
        <a:bodyPr/>
        <a:lstStyle/>
        <a:p>
          <a:pPr>
            <a:lnSpc>
              <a:spcPct val="150000"/>
            </a:lnSpc>
          </a:pPr>
          <a:r>
            <a:rPr lang="fi-FI" noProof="0" dirty="0">
              <a:solidFill>
                <a:srgbClr val="248587"/>
              </a:solidFill>
            </a:rPr>
            <a:t>Useita materiaaleja voidaan kaasuttaa</a:t>
          </a:r>
        </a:p>
        <a:p>
          <a:pPr>
            <a:lnSpc>
              <a:spcPct val="150000"/>
            </a:lnSpc>
          </a:pPr>
          <a:endParaRPr lang="nb-NO" noProof="0" dirty="0">
            <a:solidFill>
              <a:srgbClr val="248587"/>
            </a:solidFill>
          </a:endParaRPr>
        </a:p>
      </dgm:t>
    </dgm:pt>
    <dgm:pt modelId="{3BDF6689-A98D-E341-A4F1-F73B6C5D3C6D}" type="parTrans" cxnId="{D7927DF3-41F4-CE4B-B29D-E42DE5B32762}">
      <dgm:prSet/>
      <dgm:spPr/>
      <dgm:t>
        <a:bodyPr/>
        <a:lstStyle/>
        <a:p>
          <a:pPr>
            <a:lnSpc>
              <a:spcPct val="150000"/>
            </a:lnSpc>
          </a:pPr>
          <a:endParaRPr lang="nb-NO" noProof="0" dirty="0">
            <a:solidFill>
              <a:srgbClr val="248587"/>
            </a:solidFill>
          </a:endParaRPr>
        </a:p>
      </dgm:t>
    </dgm:pt>
    <dgm:pt modelId="{3EA8E744-9008-064B-8246-D5B5B875AAEF}" type="sibTrans" cxnId="{D7927DF3-41F4-CE4B-B29D-E42DE5B32762}">
      <dgm:prSet/>
      <dgm:spPr/>
      <dgm:t>
        <a:bodyPr/>
        <a:lstStyle/>
        <a:p>
          <a:pPr>
            <a:lnSpc>
              <a:spcPct val="150000"/>
            </a:lnSpc>
          </a:pPr>
          <a:endParaRPr lang="nb-NO" noProof="0" dirty="0">
            <a:solidFill>
              <a:srgbClr val="248587"/>
            </a:solidFill>
          </a:endParaRPr>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194F5E-FCCD-B148-9F01-C00CE329B915}"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107DF28A-83C3-2D40-9EC8-E0D06F325961}">
      <dgm:prSet custT="1"/>
      <dgm:spPr>
        <a:solidFill>
          <a:srgbClr val="007075"/>
        </a:solidFill>
      </dgm:spPr>
      <dgm:t>
        <a:bodyPr/>
        <a:lstStyle/>
        <a:p>
          <a:r>
            <a:rPr lang="nb-NO" sz="2800" b="0" i="0" dirty="0"/>
            <a:t>Raaka-aineet</a:t>
          </a:r>
        </a:p>
        <a:p>
          <a:r>
            <a:rPr lang="nb-NO" sz="2000" b="0" i="0" dirty="0"/>
            <a:t>Ruoho, biojäte, yms.</a:t>
          </a:r>
          <a:endParaRPr lang="nb-NO" sz="2000" dirty="0"/>
        </a:p>
      </dgm:t>
    </dgm:pt>
    <dgm:pt modelId="{8C6D7F9B-0263-614F-85FE-4A55B6F856B3}" type="parTrans" cxnId="{BE03BB70-E1BB-1043-A8B3-066FE1C6A517}">
      <dgm:prSet/>
      <dgm:spPr/>
      <dgm:t>
        <a:bodyPr/>
        <a:lstStyle/>
        <a:p>
          <a:endParaRPr lang="nb-NO"/>
        </a:p>
      </dgm:t>
    </dgm:pt>
    <dgm:pt modelId="{BC1A7C1B-32F6-0E41-A913-CBB58F27A53C}" type="sibTrans" cxnId="{BE03BB70-E1BB-1043-A8B3-066FE1C6A517}">
      <dgm:prSet/>
      <dgm:spPr/>
      <dgm:t>
        <a:bodyPr/>
        <a:lstStyle/>
        <a:p>
          <a:endParaRPr lang="nb-NO"/>
        </a:p>
      </dgm:t>
    </dgm:pt>
    <dgm:pt modelId="{51C15BFE-9031-6248-A69C-F9A81DF81411}">
      <dgm:prSet custT="1"/>
      <dgm:spPr>
        <a:solidFill>
          <a:srgbClr val="007075"/>
        </a:solidFill>
      </dgm:spPr>
      <dgm:t>
        <a:bodyPr/>
        <a:lstStyle/>
        <a:p>
          <a:r>
            <a:rPr lang="nb-NO" sz="2800" b="0" i="0" dirty="0"/>
            <a:t>Prosessi</a:t>
          </a:r>
        </a:p>
        <a:p>
          <a:r>
            <a:rPr lang="sv-SE" sz="2000" b="0" i="0" dirty="0"/>
            <a:t>Terminen </a:t>
          </a:r>
          <a:r>
            <a:rPr lang="sv-SE" sz="2000" b="0" i="0" dirty="0" err="1"/>
            <a:t>hydrolyysi</a:t>
          </a:r>
          <a:endParaRPr lang="nb-NO" sz="2000" dirty="0"/>
        </a:p>
      </dgm:t>
    </dgm:pt>
    <dgm:pt modelId="{9DCFD7E9-AE58-334F-AEFC-28F5799EB235}" type="parTrans" cxnId="{DFE4E037-EE0D-9B49-8494-6196540B0702}">
      <dgm:prSet/>
      <dgm:spPr/>
      <dgm:t>
        <a:bodyPr/>
        <a:lstStyle/>
        <a:p>
          <a:endParaRPr lang="nb-NO"/>
        </a:p>
      </dgm:t>
    </dgm:pt>
    <dgm:pt modelId="{003A6B3C-B9BF-A641-9498-08CE49900932}" type="sibTrans" cxnId="{DFE4E037-EE0D-9B49-8494-6196540B0702}">
      <dgm:prSet/>
      <dgm:spPr/>
      <dgm:t>
        <a:bodyPr/>
        <a:lstStyle/>
        <a:p>
          <a:endParaRPr lang="nb-NO"/>
        </a:p>
      </dgm:t>
    </dgm:pt>
    <dgm:pt modelId="{D7096D53-050E-D74F-B5B6-958BE7F38C9A}">
      <dgm:prSet custT="1"/>
      <dgm:spPr>
        <a:solidFill>
          <a:srgbClr val="007075"/>
        </a:solidFill>
      </dgm:spPr>
      <dgm:t>
        <a:bodyPr/>
        <a:lstStyle/>
        <a:p>
          <a:pPr>
            <a:lnSpc>
              <a:spcPct val="150000"/>
            </a:lnSpc>
          </a:pPr>
          <a:r>
            <a:rPr lang="nb-NO" sz="2800" b="0" i="0" dirty="0"/>
            <a:t>Proteiinin uutto</a:t>
          </a:r>
          <a:br>
            <a:rPr lang="nb-NO" sz="2300" b="0" i="0" dirty="0"/>
          </a:br>
          <a:r>
            <a:rPr lang="fi-FI" sz="2000" b="0" i="0" dirty="0"/>
            <a:t>Lämmitys, puristus, nesteuutto</a:t>
          </a:r>
          <a:endParaRPr lang="nb-NO" sz="2300" dirty="0"/>
        </a:p>
      </dgm:t>
    </dgm:pt>
    <dgm:pt modelId="{C6A8705D-9AF7-644F-940A-01279EBB739D}" type="parTrans" cxnId="{EF056C43-8864-3942-A827-6523A2DB4153}">
      <dgm:prSet/>
      <dgm:spPr/>
      <dgm:t>
        <a:bodyPr/>
        <a:lstStyle/>
        <a:p>
          <a:endParaRPr lang="nb-NO"/>
        </a:p>
      </dgm:t>
    </dgm:pt>
    <dgm:pt modelId="{D95DF374-6B30-5C4A-A965-39EAC3FEE845}" type="sibTrans" cxnId="{EF056C43-8864-3942-A827-6523A2DB4153}">
      <dgm:prSet/>
      <dgm:spPr/>
      <dgm:t>
        <a:bodyPr/>
        <a:lstStyle/>
        <a:p>
          <a:endParaRPr lang="nb-NO"/>
        </a:p>
      </dgm:t>
    </dgm:pt>
    <dgm:pt modelId="{F920E2EA-1639-2D4E-BFA6-EAEFFF43B49E}">
      <dgm:prSet custT="1"/>
      <dgm:spPr>
        <a:solidFill>
          <a:srgbClr val="007075"/>
        </a:solidFill>
      </dgm:spPr>
      <dgm:t>
        <a:bodyPr anchor="ctr"/>
        <a:lstStyle/>
        <a:p>
          <a:pPr algn="ctr"/>
          <a:r>
            <a:rPr lang="nb-NO" sz="2800" b="0" i="0" dirty="0"/>
            <a:t>Käyttö</a:t>
          </a:r>
        </a:p>
        <a:p>
          <a:pPr algn="ctr"/>
          <a:r>
            <a:rPr lang="en-US" sz="2000" b="0" i="0" dirty="0" err="1"/>
            <a:t>Proteiinineste</a:t>
          </a:r>
          <a:r>
            <a:rPr lang="en-US" sz="2000" b="0" i="0" dirty="0"/>
            <a:t>
</a:t>
          </a:r>
          <a:r>
            <a:rPr lang="en-US" sz="2000" b="0" i="0" dirty="0" err="1"/>
            <a:t>Jälkituote</a:t>
          </a:r>
          <a:endParaRPr lang="nb-NO" sz="2400" dirty="0"/>
        </a:p>
      </dgm:t>
    </dgm:pt>
    <dgm:pt modelId="{96278711-273F-FF4B-8630-90EE9CAD2198}" type="parTrans" cxnId="{D926FC94-DFD4-2A46-B8E7-8D807A469DED}">
      <dgm:prSet/>
      <dgm:spPr/>
      <dgm:t>
        <a:bodyPr/>
        <a:lstStyle/>
        <a:p>
          <a:endParaRPr lang="nb-NO"/>
        </a:p>
      </dgm:t>
    </dgm:pt>
    <dgm:pt modelId="{E5AAADBC-CC30-6641-8BD8-BA1282EB81C8}" type="sibTrans" cxnId="{D926FC94-DFD4-2A46-B8E7-8D807A469DED}">
      <dgm:prSet/>
      <dgm:spPr/>
      <dgm:t>
        <a:bodyPr/>
        <a:lstStyle/>
        <a:p>
          <a:endParaRPr lang="nb-NO"/>
        </a:p>
      </dgm:t>
    </dgm:pt>
    <dgm:pt modelId="{428455AC-117B-E94E-89FA-48EE7FA1FEF0}" type="pres">
      <dgm:prSet presAssocID="{B5194F5E-FCCD-B148-9F01-C00CE329B915}" presName="diagram" presStyleCnt="0">
        <dgm:presLayoutVars>
          <dgm:dir/>
          <dgm:resizeHandles val="exact"/>
        </dgm:presLayoutVars>
      </dgm:prSet>
      <dgm:spPr/>
    </dgm:pt>
    <dgm:pt modelId="{2F8AD19F-68AC-FD47-9B73-2D2D1AB7241E}" type="pres">
      <dgm:prSet presAssocID="{107DF28A-83C3-2D40-9EC8-E0D06F325961}" presName="node" presStyleLbl="node1" presStyleIdx="0" presStyleCnt="4">
        <dgm:presLayoutVars>
          <dgm:bulletEnabled val="1"/>
        </dgm:presLayoutVars>
      </dgm:prSet>
      <dgm:spPr/>
    </dgm:pt>
    <dgm:pt modelId="{E94A83C3-B59A-C148-9C8F-A33EBF33C660}" type="pres">
      <dgm:prSet presAssocID="{BC1A7C1B-32F6-0E41-A913-CBB58F27A53C}" presName="sibTrans" presStyleCnt="0"/>
      <dgm:spPr/>
    </dgm:pt>
    <dgm:pt modelId="{0C6F1E6E-4AF4-7E40-BFCB-BEA7A3B298AA}" type="pres">
      <dgm:prSet presAssocID="{51C15BFE-9031-6248-A69C-F9A81DF81411}" presName="node" presStyleLbl="node1" presStyleIdx="1" presStyleCnt="4">
        <dgm:presLayoutVars>
          <dgm:bulletEnabled val="1"/>
        </dgm:presLayoutVars>
      </dgm:prSet>
      <dgm:spPr/>
    </dgm:pt>
    <dgm:pt modelId="{057C2121-10DC-874B-9D4B-7CDB8D3610B8}" type="pres">
      <dgm:prSet presAssocID="{003A6B3C-B9BF-A641-9498-08CE49900932}" presName="sibTrans" presStyleCnt="0"/>
      <dgm:spPr/>
    </dgm:pt>
    <dgm:pt modelId="{12083EB9-4CDC-E345-BFAA-91362DDE2DD4}" type="pres">
      <dgm:prSet presAssocID="{D7096D53-050E-D74F-B5B6-958BE7F38C9A}" presName="node" presStyleLbl="node1" presStyleIdx="2" presStyleCnt="4">
        <dgm:presLayoutVars>
          <dgm:bulletEnabled val="1"/>
        </dgm:presLayoutVars>
      </dgm:prSet>
      <dgm:spPr/>
    </dgm:pt>
    <dgm:pt modelId="{F6C4BC28-A8C2-2244-9601-BE3FA870D664}" type="pres">
      <dgm:prSet presAssocID="{D95DF374-6B30-5C4A-A965-39EAC3FEE845}" presName="sibTrans" presStyleCnt="0"/>
      <dgm:spPr/>
    </dgm:pt>
    <dgm:pt modelId="{21A4CB1D-5D74-CB47-8F6C-089CF75D371B}" type="pres">
      <dgm:prSet presAssocID="{F920E2EA-1639-2D4E-BFA6-EAEFFF43B49E}" presName="node" presStyleLbl="node1" presStyleIdx="3" presStyleCnt="4" custLinFactNeighborX="-601" custLinFactNeighborY="-1503">
        <dgm:presLayoutVars>
          <dgm:bulletEnabled val="1"/>
        </dgm:presLayoutVars>
      </dgm:prSet>
      <dgm:spPr/>
    </dgm:pt>
  </dgm:ptLst>
  <dgm:cxnLst>
    <dgm:cxn modelId="{3E727000-CD1B-F041-A179-644B08EB9C8F}" type="presOf" srcId="{107DF28A-83C3-2D40-9EC8-E0D06F325961}" destId="{2F8AD19F-68AC-FD47-9B73-2D2D1AB7241E}" srcOrd="0" destOrd="0" presId="urn:microsoft.com/office/officeart/2005/8/layout/default"/>
    <dgm:cxn modelId="{BD98200E-88F3-584A-893B-00E9117D9B31}" type="presOf" srcId="{51C15BFE-9031-6248-A69C-F9A81DF81411}" destId="{0C6F1E6E-4AF4-7E40-BFCB-BEA7A3B298AA}" srcOrd="0" destOrd="0" presId="urn:microsoft.com/office/officeart/2005/8/layout/default"/>
    <dgm:cxn modelId="{DFE4E037-EE0D-9B49-8494-6196540B0702}" srcId="{B5194F5E-FCCD-B148-9F01-C00CE329B915}" destId="{51C15BFE-9031-6248-A69C-F9A81DF81411}" srcOrd="1" destOrd="0" parTransId="{9DCFD7E9-AE58-334F-AEFC-28F5799EB235}" sibTransId="{003A6B3C-B9BF-A641-9498-08CE49900932}"/>
    <dgm:cxn modelId="{EF056C43-8864-3942-A827-6523A2DB4153}" srcId="{B5194F5E-FCCD-B148-9F01-C00CE329B915}" destId="{D7096D53-050E-D74F-B5B6-958BE7F38C9A}" srcOrd="2" destOrd="0" parTransId="{C6A8705D-9AF7-644F-940A-01279EBB739D}" sibTransId="{D95DF374-6B30-5C4A-A965-39EAC3FEE845}"/>
    <dgm:cxn modelId="{798CC44B-EA62-C944-9E52-32BDB6AA0085}" type="presOf" srcId="{F920E2EA-1639-2D4E-BFA6-EAEFFF43B49E}" destId="{21A4CB1D-5D74-CB47-8F6C-089CF75D371B}" srcOrd="0" destOrd="0" presId="urn:microsoft.com/office/officeart/2005/8/layout/default"/>
    <dgm:cxn modelId="{BE03BB70-E1BB-1043-A8B3-066FE1C6A517}" srcId="{B5194F5E-FCCD-B148-9F01-C00CE329B915}" destId="{107DF28A-83C3-2D40-9EC8-E0D06F325961}" srcOrd="0" destOrd="0" parTransId="{8C6D7F9B-0263-614F-85FE-4A55B6F856B3}" sibTransId="{BC1A7C1B-32F6-0E41-A913-CBB58F27A53C}"/>
    <dgm:cxn modelId="{D926FC94-DFD4-2A46-B8E7-8D807A469DED}" srcId="{B5194F5E-FCCD-B148-9F01-C00CE329B915}" destId="{F920E2EA-1639-2D4E-BFA6-EAEFFF43B49E}" srcOrd="3" destOrd="0" parTransId="{96278711-273F-FF4B-8630-90EE9CAD2198}" sibTransId="{E5AAADBC-CC30-6641-8BD8-BA1282EB81C8}"/>
    <dgm:cxn modelId="{53F74B9C-067D-7D44-9938-D6D75BB93714}" type="presOf" srcId="{D7096D53-050E-D74F-B5B6-958BE7F38C9A}" destId="{12083EB9-4CDC-E345-BFAA-91362DDE2DD4}" srcOrd="0" destOrd="0" presId="urn:microsoft.com/office/officeart/2005/8/layout/default"/>
    <dgm:cxn modelId="{3F28CBBD-01C6-D143-BDA2-D2C657CB8AFB}" type="presOf" srcId="{B5194F5E-FCCD-B148-9F01-C00CE329B915}" destId="{428455AC-117B-E94E-89FA-48EE7FA1FEF0}" srcOrd="0" destOrd="0" presId="urn:microsoft.com/office/officeart/2005/8/layout/default"/>
    <dgm:cxn modelId="{BE8C751E-D567-DE4B-8D47-0CCF345B3D73}" type="presParOf" srcId="{428455AC-117B-E94E-89FA-48EE7FA1FEF0}" destId="{2F8AD19F-68AC-FD47-9B73-2D2D1AB7241E}" srcOrd="0" destOrd="0" presId="urn:microsoft.com/office/officeart/2005/8/layout/default"/>
    <dgm:cxn modelId="{2B6CB2A4-CE29-D349-A27C-F15F4DDCB124}" type="presParOf" srcId="{428455AC-117B-E94E-89FA-48EE7FA1FEF0}" destId="{E94A83C3-B59A-C148-9C8F-A33EBF33C660}" srcOrd="1" destOrd="0" presId="urn:microsoft.com/office/officeart/2005/8/layout/default"/>
    <dgm:cxn modelId="{8A4A7153-6124-034D-B39C-E12433A29D59}" type="presParOf" srcId="{428455AC-117B-E94E-89FA-48EE7FA1FEF0}" destId="{0C6F1E6E-4AF4-7E40-BFCB-BEA7A3B298AA}" srcOrd="2" destOrd="0" presId="urn:microsoft.com/office/officeart/2005/8/layout/default"/>
    <dgm:cxn modelId="{4FE077B2-79FE-E142-BBE9-E7747EE983B4}" type="presParOf" srcId="{428455AC-117B-E94E-89FA-48EE7FA1FEF0}" destId="{057C2121-10DC-874B-9D4B-7CDB8D3610B8}" srcOrd="3" destOrd="0" presId="urn:microsoft.com/office/officeart/2005/8/layout/default"/>
    <dgm:cxn modelId="{06F5B9B1-71E6-F144-B3B4-A2E8810FF884}" type="presParOf" srcId="{428455AC-117B-E94E-89FA-48EE7FA1FEF0}" destId="{12083EB9-4CDC-E345-BFAA-91362DDE2DD4}" srcOrd="4" destOrd="0" presId="urn:microsoft.com/office/officeart/2005/8/layout/default"/>
    <dgm:cxn modelId="{BFBBF35E-899D-2643-99DA-C92D0C47B9EE}" type="presParOf" srcId="{428455AC-117B-E94E-89FA-48EE7FA1FEF0}" destId="{F6C4BC28-A8C2-2244-9601-BE3FA870D664}" srcOrd="5" destOrd="0" presId="urn:microsoft.com/office/officeart/2005/8/layout/default"/>
    <dgm:cxn modelId="{B3EC9D7E-B21F-D143-A9F8-E266D3C7F1BB}" type="presParOf" srcId="{428455AC-117B-E94E-89FA-48EE7FA1FEF0}" destId="{21A4CB1D-5D74-CB47-8F6C-089CF75D371B}"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7A31EA-6767-8A4D-9530-0676EC8A197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b-NO"/>
        </a:p>
      </dgm:t>
    </dgm:pt>
    <dgm:pt modelId="{8BA28942-2972-1E43-A70C-F16F61AABC3A}">
      <dgm:prSet custT="1"/>
      <dgm:spPr>
        <a:solidFill>
          <a:srgbClr val="E8EFF0"/>
        </a:solidFill>
      </dgm:spPr>
      <dgm:t>
        <a:bodyPr/>
        <a:lstStyle/>
        <a:p>
          <a:pPr>
            <a:lnSpc>
              <a:spcPct val="100000"/>
            </a:lnSpc>
          </a:pPr>
          <a:r>
            <a:rPr lang="en-US" sz="2000" b="0" i="0" dirty="0">
              <a:solidFill>
                <a:srgbClr val="248587"/>
              </a:solidFill>
              <a:effectLst/>
              <a:latin typeface="Myriad Pro" panose="020B0503030403020204" pitchFamily="34" charset="0"/>
            </a:rPr>
            <a:t>N2Applied </a:t>
          </a:r>
          <a:r>
            <a:rPr lang="en-US" sz="2000" b="0" i="0" dirty="0" err="1">
              <a:solidFill>
                <a:srgbClr val="248587"/>
              </a:solidFill>
              <a:effectLst/>
              <a:latin typeface="Myriad Pro" panose="020B0503030403020204" pitchFamily="34" charset="0"/>
            </a:rPr>
            <a:t>teknologia</a:t>
          </a:r>
          <a:r>
            <a:rPr lang="en-US" sz="2000" b="0" i="0" dirty="0">
              <a:solidFill>
                <a:srgbClr val="248587"/>
              </a:solidFill>
              <a:effectLst/>
              <a:latin typeface="Myriad Pro" panose="020B0503030403020204" pitchFamily="34" charset="0"/>
            </a:rPr>
            <a:t> </a:t>
          </a:r>
          <a:r>
            <a:rPr lang="en-US" sz="2000" b="0" i="0" dirty="0" err="1">
              <a:solidFill>
                <a:srgbClr val="248587"/>
              </a:solidFill>
              <a:effectLst/>
              <a:latin typeface="Myriad Pro" panose="020B0503030403020204" pitchFamily="34" charset="0"/>
            </a:rPr>
            <a:t>vähentää</a:t>
          </a:r>
          <a:r>
            <a:rPr lang="en-US" sz="2000" b="0" i="0" dirty="0">
              <a:solidFill>
                <a:srgbClr val="248587"/>
              </a:solidFill>
              <a:effectLst/>
              <a:latin typeface="Myriad Pro" panose="020B0503030403020204" pitchFamily="34" charset="0"/>
            </a:rPr>
            <a:t> </a:t>
          </a:r>
          <a:r>
            <a:rPr lang="en-US" sz="2000" b="0" i="0" dirty="0" err="1">
              <a:solidFill>
                <a:srgbClr val="248587"/>
              </a:solidFill>
              <a:effectLst/>
              <a:latin typeface="Myriad Pro" panose="020B0503030403020204" pitchFamily="34" charset="0"/>
            </a:rPr>
            <a:t>typpioksidi</a:t>
          </a:r>
          <a:r>
            <a:rPr lang="en-US" sz="2000" b="0" i="0" dirty="0">
              <a:solidFill>
                <a:srgbClr val="248587"/>
              </a:solidFill>
              <a:effectLst/>
              <a:latin typeface="Myriad Pro" panose="020B0503030403020204" pitchFamily="34" charset="0"/>
            </a:rPr>
            <a:t> </a:t>
          </a:r>
          <a:r>
            <a:rPr lang="en-US" sz="2000" b="0" i="0" dirty="0" err="1">
              <a:solidFill>
                <a:srgbClr val="248587"/>
              </a:solidFill>
              <a:effectLst/>
              <a:latin typeface="Myriad Pro" panose="020B0503030403020204" pitchFamily="34" charset="0"/>
            </a:rPr>
            <a:t>päästöjä</a:t>
          </a:r>
          <a:endParaRPr lang="nb-NO" sz="2000" dirty="0">
            <a:solidFill>
              <a:srgbClr val="248587"/>
            </a:solidFill>
          </a:endParaRPr>
        </a:p>
      </dgm:t>
    </dgm:pt>
    <dgm:pt modelId="{7B10CDAA-83D2-4E4D-8AC0-53249FC21693}" type="parTrans" cxnId="{EEE3FCF2-AE3D-C143-8C9D-1587E5575D6C}">
      <dgm:prSet/>
      <dgm:spPr/>
      <dgm:t>
        <a:bodyPr/>
        <a:lstStyle/>
        <a:p>
          <a:endParaRPr lang="nb-NO"/>
        </a:p>
      </dgm:t>
    </dgm:pt>
    <dgm:pt modelId="{3E90FC79-D5E5-FD48-BDCE-E6B5AC9835CA}" type="sibTrans" cxnId="{EEE3FCF2-AE3D-C143-8C9D-1587E5575D6C}">
      <dgm:prSet/>
      <dgm:spPr/>
      <dgm:t>
        <a:bodyPr/>
        <a:lstStyle/>
        <a:p>
          <a:endParaRPr lang="nb-NO"/>
        </a:p>
      </dgm:t>
    </dgm:pt>
    <dgm:pt modelId="{2EFF9C33-F061-0A4D-B512-04CDF33D5C2E}">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Ilmassa oleva typpi</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lannoite</a:t>
          </a:r>
          <a:endParaRPr lang="nb-NO" sz="2000" dirty="0">
            <a:solidFill>
              <a:srgbClr val="248587"/>
            </a:solidFill>
          </a:endParaRPr>
        </a:p>
      </dgm:t>
    </dgm:pt>
    <dgm:pt modelId="{5CE57BB9-3BC5-AD4A-B0B8-C9688975CCED}" type="parTrans" cxnId="{9D600609-091F-D14B-87FE-52CE4DA1EB33}">
      <dgm:prSet/>
      <dgm:spPr/>
      <dgm:t>
        <a:bodyPr/>
        <a:lstStyle/>
        <a:p>
          <a:endParaRPr lang="nb-NO"/>
        </a:p>
      </dgm:t>
    </dgm:pt>
    <dgm:pt modelId="{0C0F3A43-BB03-C64C-BD7F-DCA6A6831C79}" type="sibTrans" cxnId="{9D600609-091F-D14B-87FE-52CE4DA1EB33}">
      <dgm:prSet/>
      <dgm:spPr/>
      <dgm:t>
        <a:bodyPr/>
        <a:lstStyle/>
        <a:p>
          <a:endParaRPr lang="nb-NO"/>
        </a:p>
      </dgm:t>
    </dgm:pt>
    <dgm:pt modelId="{BA34D182-6B75-F646-A43D-A841364A5EE9}">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Tuottaa paikallisesti lannoitetta</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vähentää kuljetustarvetta</a:t>
          </a:r>
          <a:endParaRPr lang="nb-NO" sz="2000" dirty="0">
            <a:solidFill>
              <a:srgbClr val="248587"/>
            </a:solidFill>
          </a:endParaRPr>
        </a:p>
      </dgm:t>
    </dgm:pt>
    <dgm:pt modelId="{64D06836-2B67-3642-8941-C02B9446C908}" type="parTrans" cxnId="{47A5259A-D84A-4A40-A361-1B17B56C4891}">
      <dgm:prSet/>
      <dgm:spPr/>
      <dgm:t>
        <a:bodyPr/>
        <a:lstStyle/>
        <a:p>
          <a:endParaRPr lang="nb-NO"/>
        </a:p>
      </dgm:t>
    </dgm:pt>
    <dgm:pt modelId="{BE9E7B24-5C36-4C4A-90B0-282FBFBB6C33}" type="sibTrans" cxnId="{47A5259A-D84A-4A40-A361-1B17B56C4891}">
      <dgm:prSet/>
      <dgm:spPr/>
      <dgm:t>
        <a:bodyPr/>
        <a:lstStyle/>
        <a:p>
          <a:endParaRPr lang="nb-NO"/>
        </a:p>
      </dgm:t>
    </dgm:pt>
    <dgm:pt modelId="{6C4C064F-7AA3-F94E-9251-C55BEF5937DC}" type="pres">
      <dgm:prSet presAssocID="{AF7A31EA-6767-8A4D-9530-0676EC8A197E}" presName="Name0" presStyleCnt="0">
        <dgm:presLayoutVars>
          <dgm:dir/>
          <dgm:animLvl val="lvl"/>
          <dgm:resizeHandles val="exact"/>
        </dgm:presLayoutVars>
      </dgm:prSet>
      <dgm:spPr/>
    </dgm:pt>
    <dgm:pt modelId="{11876858-9FB0-4673-91FB-32EDAC35E5B6}" type="pres">
      <dgm:prSet presAssocID="{BA34D182-6B75-F646-A43D-A841364A5EE9}" presName="boxAndChildren" presStyleCnt="0"/>
      <dgm:spPr/>
    </dgm:pt>
    <dgm:pt modelId="{7410B334-E1A8-4A1B-93F4-3A2965DDEF82}" type="pres">
      <dgm:prSet presAssocID="{BA34D182-6B75-F646-A43D-A841364A5EE9}" presName="parentTextBox" presStyleLbl="node1" presStyleIdx="0" presStyleCnt="3"/>
      <dgm:spPr/>
    </dgm:pt>
    <dgm:pt modelId="{64CF486F-7A05-1749-8564-34A8C3523E23}" type="pres">
      <dgm:prSet presAssocID="{0C0F3A43-BB03-C64C-BD7F-DCA6A6831C79}" presName="sp" presStyleCnt="0"/>
      <dgm:spPr/>
    </dgm:pt>
    <dgm:pt modelId="{8805E102-BEA6-E84A-9778-0445F2942C29}" type="pres">
      <dgm:prSet presAssocID="{2EFF9C33-F061-0A4D-B512-04CDF33D5C2E}" presName="arrowAndChildren" presStyleCnt="0"/>
      <dgm:spPr/>
    </dgm:pt>
    <dgm:pt modelId="{C402FFFB-A29E-0F45-BBE1-65CE433C811F}" type="pres">
      <dgm:prSet presAssocID="{2EFF9C33-F061-0A4D-B512-04CDF33D5C2E}" presName="parentTextArrow" presStyleLbl="node1" presStyleIdx="1" presStyleCnt="3"/>
      <dgm:spPr/>
    </dgm:pt>
    <dgm:pt modelId="{F16DE288-EAD6-DD49-84CF-D9B57DE75175}" type="pres">
      <dgm:prSet presAssocID="{3E90FC79-D5E5-FD48-BDCE-E6B5AC9835CA}" presName="sp" presStyleCnt="0"/>
      <dgm:spPr/>
    </dgm:pt>
    <dgm:pt modelId="{F21641A4-BE4E-C84A-A97B-886245F38620}" type="pres">
      <dgm:prSet presAssocID="{8BA28942-2972-1E43-A70C-F16F61AABC3A}" presName="arrowAndChildren" presStyleCnt="0"/>
      <dgm:spPr/>
    </dgm:pt>
    <dgm:pt modelId="{B681BB11-ED15-0D4C-BBB1-C2F74D347A18}" type="pres">
      <dgm:prSet presAssocID="{8BA28942-2972-1E43-A70C-F16F61AABC3A}" presName="parentTextArrow" presStyleLbl="node1" presStyleIdx="2" presStyleCnt="3"/>
      <dgm:spPr/>
    </dgm:pt>
  </dgm:ptLst>
  <dgm:cxnLst>
    <dgm:cxn modelId="{9D600609-091F-D14B-87FE-52CE4DA1EB33}" srcId="{AF7A31EA-6767-8A4D-9530-0676EC8A197E}" destId="{2EFF9C33-F061-0A4D-B512-04CDF33D5C2E}" srcOrd="1" destOrd="0" parTransId="{5CE57BB9-3BC5-AD4A-B0B8-C9688975CCED}" sibTransId="{0C0F3A43-BB03-C64C-BD7F-DCA6A6831C79}"/>
    <dgm:cxn modelId="{B588710C-D341-8D4B-A94E-2137F992E1DB}" type="presOf" srcId="{2EFF9C33-F061-0A4D-B512-04CDF33D5C2E}" destId="{C402FFFB-A29E-0F45-BBE1-65CE433C811F}" srcOrd="0" destOrd="0" presId="urn:microsoft.com/office/officeart/2005/8/layout/process4"/>
    <dgm:cxn modelId="{5CF31230-1ADE-B64A-8322-123D80BF6F05}" type="presOf" srcId="{8BA28942-2972-1E43-A70C-F16F61AABC3A}" destId="{B681BB11-ED15-0D4C-BBB1-C2F74D347A18}" srcOrd="0" destOrd="0" presId="urn:microsoft.com/office/officeart/2005/8/layout/process4"/>
    <dgm:cxn modelId="{2EF0D649-3F8B-9046-8C71-F98FE2745BD0}" type="presOf" srcId="{AF7A31EA-6767-8A4D-9530-0676EC8A197E}" destId="{6C4C064F-7AA3-F94E-9251-C55BEF5937DC}" srcOrd="0" destOrd="0" presId="urn:microsoft.com/office/officeart/2005/8/layout/process4"/>
    <dgm:cxn modelId="{D319F44A-E264-47E8-B099-B18443EFFC44}" type="presOf" srcId="{BA34D182-6B75-F646-A43D-A841364A5EE9}" destId="{7410B334-E1A8-4A1B-93F4-3A2965DDEF82}" srcOrd="0" destOrd="0" presId="urn:microsoft.com/office/officeart/2005/8/layout/process4"/>
    <dgm:cxn modelId="{47A5259A-D84A-4A40-A361-1B17B56C4891}" srcId="{AF7A31EA-6767-8A4D-9530-0676EC8A197E}" destId="{BA34D182-6B75-F646-A43D-A841364A5EE9}" srcOrd="2" destOrd="0" parTransId="{64D06836-2B67-3642-8941-C02B9446C908}" sibTransId="{BE9E7B24-5C36-4C4A-90B0-282FBFBB6C33}"/>
    <dgm:cxn modelId="{EEE3FCF2-AE3D-C143-8C9D-1587E5575D6C}" srcId="{AF7A31EA-6767-8A4D-9530-0676EC8A197E}" destId="{8BA28942-2972-1E43-A70C-F16F61AABC3A}" srcOrd="0" destOrd="0" parTransId="{7B10CDAA-83D2-4E4D-8AC0-53249FC21693}" sibTransId="{3E90FC79-D5E5-FD48-BDCE-E6B5AC9835CA}"/>
    <dgm:cxn modelId="{85CF9D39-70F9-419B-A7FC-20EAFBE1EE1D}" type="presParOf" srcId="{6C4C064F-7AA3-F94E-9251-C55BEF5937DC}" destId="{11876858-9FB0-4673-91FB-32EDAC35E5B6}" srcOrd="0" destOrd="0" presId="urn:microsoft.com/office/officeart/2005/8/layout/process4"/>
    <dgm:cxn modelId="{42BB48B6-6B9F-4F91-B20D-17182E5E740A}" type="presParOf" srcId="{11876858-9FB0-4673-91FB-32EDAC35E5B6}" destId="{7410B334-E1A8-4A1B-93F4-3A2965DDEF82}" srcOrd="0" destOrd="0" presId="urn:microsoft.com/office/officeart/2005/8/layout/process4"/>
    <dgm:cxn modelId="{767652E4-DC3C-2149-9A5A-A9C3D53417A4}" type="presParOf" srcId="{6C4C064F-7AA3-F94E-9251-C55BEF5937DC}" destId="{64CF486F-7A05-1749-8564-34A8C3523E23}" srcOrd="1" destOrd="0" presId="urn:microsoft.com/office/officeart/2005/8/layout/process4"/>
    <dgm:cxn modelId="{07ABB27C-38E7-E247-807D-E8AF7B298601}" type="presParOf" srcId="{6C4C064F-7AA3-F94E-9251-C55BEF5937DC}" destId="{8805E102-BEA6-E84A-9778-0445F2942C29}" srcOrd="2" destOrd="0" presId="urn:microsoft.com/office/officeart/2005/8/layout/process4"/>
    <dgm:cxn modelId="{6A6D60F2-FBDA-C346-A5ED-E2E92074C628}" type="presParOf" srcId="{8805E102-BEA6-E84A-9778-0445F2942C29}" destId="{C402FFFB-A29E-0F45-BBE1-65CE433C811F}" srcOrd="0" destOrd="0" presId="urn:microsoft.com/office/officeart/2005/8/layout/process4"/>
    <dgm:cxn modelId="{D3B00828-F846-D640-8ABB-F46485582FAF}" type="presParOf" srcId="{6C4C064F-7AA3-F94E-9251-C55BEF5937DC}" destId="{F16DE288-EAD6-DD49-84CF-D9B57DE75175}" srcOrd="3" destOrd="0" presId="urn:microsoft.com/office/officeart/2005/8/layout/process4"/>
    <dgm:cxn modelId="{82C21D20-BA0D-FF40-ADEB-8E235331D6C8}" type="presParOf" srcId="{6C4C064F-7AA3-F94E-9251-C55BEF5937DC}" destId="{F21641A4-BE4E-C84A-A97B-886245F38620}" srcOrd="4" destOrd="0" presId="urn:microsoft.com/office/officeart/2005/8/layout/process4"/>
    <dgm:cxn modelId="{283DA472-179A-6B42-A84C-CB724AEC0A46}" type="presParOf" srcId="{F21641A4-BE4E-C84A-A97B-886245F38620}" destId="{B681BB11-ED15-0D4C-BBB1-C2F74D347A1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6A0B5D-3681-7E4E-B422-4DC756DF54FE}"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42A4AF2A-0FE8-3540-9E9F-5B4A40C41B34}">
      <dgm:prSet custT="1"/>
      <dgm:spPr>
        <a:solidFill>
          <a:srgbClr val="007075"/>
        </a:solidFill>
      </dgm:spPr>
      <dgm:t>
        <a:bodyPr/>
        <a:lstStyle/>
        <a:p>
          <a:pPr algn="ctr">
            <a:lnSpc>
              <a:spcPct val="150000"/>
            </a:lnSpc>
          </a:pPr>
          <a:r>
            <a:rPr lang="en-US" sz="2000" dirty="0" err="1"/>
            <a:t>Fosforin</a:t>
          </a:r>
          <a:r>
            <a:rPr lang="en-US" sz="2000" dirty="0"/>
            <a:t> </a:t>
          </a:r>
          <a:r>
            <a:rPr lang="en-US" sz="2000" dirty="0" err="1"/>
            <a:t>talteenotto</a:t>
          </a:r>
          <a:r>
            <a:rPr lang="en-US" sz="2000" dirty="0"/>
            <a:t> </a:t>
          </a:r>
          <a:r>
            <a:rPr lang="en-US" sz="2000" dirty="0" err="1"/>
            <a:t>jätevedestä</a:t>
          </a:r>
          <a:endParaRPr lang="nb-NO" sz="2000" dirty="0"/>
        </a:p>
      </dgm:t>
    </dgm:pt>
    <dgm:pt modelId="{9F110A5E-8B40-8944-B5D8-0FF010BA118F}" type="parTrans" cxnId="{EBC613A2-07B7-C94D-8654-AD26351FB2FF}">
      <dgm:prSet/>
      <dgm:spPr/>
      <dgm:t>
        <a:bodyPr/>
        <a:lstStyle/>
        <a:p>
          <a:pPr algn="ctr"/>
          <a:endParaRPr lang="nb-NO"/>
        </a:p>
      </dgm:t>
    </dgm:pt>
    <dgm:pt modelId="{87416890-0CE7-0F42-A2FD-85065B690101}" type="sibTrans" cxnId="{EBC613A2-07B7-C94D-8654-AD26351FB2FF}">
      <dgm:prSet/>
      <dgm:spPr/>
      <dgm:t>
        <a:bodyPr/>
        <a:lstStyle/>
        <a:p>
          <a:pPr algn="ctr"/>
          <a:endParaRPr lang="nb-NO"/>
        </a:p>
      </dgm:t>
    </dgm:pt>
    <dgm:pt modelId="{557BB65E-7B7B-754E-88AC-EAE93D255C98}">
      <dgm:prSet custT="1"/>
      <dgm:spPr>
        <a:solidFill>
          <a:srgbClr val="007075"/>
        </a:solidFill>
      </dgm:spPr>
      <dgm:t>
        <a:bodyPr/>
        <a:lstStyle/>
        <a:p>
          <a:pPr algn="ctr">
            <a:lnSpc>
              <a:spcPct val="150000"/>
            </a:lnSpc>
          </a:pPr>
          <a:r>
            <a:rPr lang="en-US" sz="2000" dirty="0" err="1"/>
            <a:t>Jopa</a:t>
          </a:r>
          <a:r>
            <a:rPr lang="en-US" sz="2000" dirty="0"/>
            <a:t> 90% </a:t>
          </a:r>
          <a:r>
            <a:rPr lang="en-US" sz="2000" dirty="0" err="1"/>
            <a:t>fosforin</a:t>
          </a:r>
          <a:r>
            <a:rPr lang="en-US" sz="2000" dirty="0"/>
            <a:t> </a:t>
          </a:r>
          <a:r>
            <a:rPr lang="en-US" sz="2000" dirty="0" err="1"/>
            <a:t>talteenotto</a:t>
          </a:r>
          <a:endParaRPr lang="nb-NO" sz="2000" dirty="0"/>
        </a:p>
      </dgm:t>
    </dgm:pt>
    <dgm:pt modelId="{EF642EFF-957B-6649-A4B9-C191ADA77EBE}" type="parTrans" cxnId="{A1795437-F2CA-2E4F-935C-BDE15ADEF6AF}">
      <dgm:prSet/>
      <dgm:spPr/>
      <dgm:t>
        <a:bodyPr/>
        <a:lstStyle/>
        <a:p>
          <a:pPr algn="ctr"/>
          <a:endParaRPr lang="nb-NO"/>
        </a:p>
      </dgm:t>
    </dgm:pt>
    <dgm:pt modelId="{5EDE5ED4-E76D-0348-B5FD-93A1D2DE44ED}" type="sibTrans" cxnId="{A1795437-F2CA-2E4F-935C-BDE15ADEF6AF}">
      <dgm:prSet/>
      <dgm:spPr/>
      <dgm:t>
        <a:bodyPr/>
        <a:lstStyle/>
        <a:p>
          <a:pPr algn="ctr"/>
          <a:endParaRPr lang="nb-NO"/>
        </a:p>
      </dgm:t>
    </dgm:pt>
    <dgm:pt modelId="{564E080F-33D3-AE4A-A8F3-97E357F8DC68}">
      <dgm:prSet custT="1"/>
      <dgm:spPr>
        <a:solidFill>
          <a:srgbClr val="007075"/>
        </a:solidFill>
      </dgm:spPr>
      <dgm:t>
        <a:bodyPr/>
        <a:lstStyle/>
        <a:p>
          <a:pPr algn="ctr">
            <a:lnSpc>
              <a:spcPct val="100000"/>
            </a:lnSpc>
          </a:pPr>
          <a:r>
            <a:rPr lang="en-US" sz="2000" dirty="0" err="1"/>
            <a:t>Edut</a:t>
          </a:r>
          <a:r>
            <a:rPr lang="en-US" sz="2000" dirty="0"/>
            <a:t>:
</a:t>
          </a:r>
          <a:r>
            <a:rPr lang="en-US" sz="2000" dirty="0" err="1"/>
            <a:t>Jäte</a:t>
          </a:r>
          <a:r>
            <a:rPr lang="en-US" sz="2000" dirty="0"/>
            <a:t> </a:t>
          </a:r>
          <a:r>
            <a:rPr lang="en-US" sz="2000" dirty="0" err="1"/>
            <a:t>resurssiksi</a:t>
          </a:r>
          <a:r>
            <a:rPr lang="en-US" sz="2000" dirty="0"/>
            <a:t>
</a:t>
          </a:r>
          <a:r>
            <a:rPr lang="fi-FI" sz="2000" dirty="0"/>
            <a:t>Vältetään kaivostoiminnan myrkyllisiä metalleja</a:t>
          </a:r>
          <a:endParaRPr lang="nb-NO" sz="2000" dirty="0"/>
        </a:p>
      </dgm:t>
    </dgm:pt>
    <dgm:pt modelId="{566B5CE5-A213-764E-9E09-B69FF687C0E4}" type="parTrans" cxnId="{51FBB03C-CC32-9541-9684-17A9A9B2E125}">
      <dgm:prSet/>
      <dgm:spPr/>
      <dgm:t>
        <a:bodyPr/>
        <a:lstStyle/>
        <a:p>
          <a:pPr algn="ctr"/>
          <a:endParaRPr lang="nb-NO"/>
        </a:p>
      </dgm:t>
    </dgm:pt>
    <dgm:pt modelId="{F3B308DF-6BDF-9D4E-AA08-FB3925EB90B3}" type="sibTrans" cxnId="{51FBB03C-CC32-9541-9684-17A9A9B2E125}">
      <dgm:prSet/>
      <dgm:spPr/>
      <dgm:t>
        <a:bodyPr/>
        <a:lstStyle/>
        <a:p>
          <a:pPr algn="ctr"/>
          <a:endParaRPr lang="nb-NO"/>
        </a:p>
      </dgm:t>
    </dgm:pt>
    <dgm:pt modelId="{8FE4E64B-5FF2-B746-BCB1-8EA2A47834CC}" type="pres">
      <dgm:prSet presAssocID="{5F6A0B5D-3681-7E4E-B422-4DC756DF54FE}" presName="diagram" presStyleCnt="0">
        <dgm:presLayoutVars>
          <dgm:dir/>
          <dgm:resizeHandles val="exact"/>
        </dgm:presLayoutVars>
      </dgm:prSet>
      <dgm:spPr/>
    </dgm:pt>
    <dgm:pt modelId="{D4451DBE-A685-3343-BB1C-14DBA4630475}" type="pres">
      <dgm:prSet presAssocID="{42A4AF2A-0FE8-3540-9E9F-5B4A40C41B34}" presName="node" presStyleLbl="node1" presStyleIdx="0" presStyleCnt="3">
        <dgm:presLayoutVars>
          <dgm:bulletEnabled val="1"/>
        </dgm:presLayoutVars>
      </dgm:prSet>
      <dgm:spPr/>
    </dgm:pt>
    <dgm:pt modelId="{87EFB6C6-327B-4545-9FCB-8A3622663DEF}" type="pres">
      <dgm:prSet presAssocID="{87416890-0CE7-0F42-A2FD-85065B690101}" presName="sibTrans" presStyleCnt="0"/>
      <dgm:spPr/>
    </dgm:pt>
    <dgm:pt modelId="{A21F6B5E-6A63-FD4F-BB02-C15FB4990373}" type="pres">
      <dgm:prSet presAssocID="{557BB65E-7B7B-754E-88AC-EAE93D255C98}" presName="node" presStyleLbl="node1" presStyleIdx="1" presStyleCnt="3" custLinFactNeighborX="25078" custLinFactNeighborY="-336">
        <dgm:presLayoutVars>
          <dgm:bulletEnabled val="1"/>
        </dgm:presLayoutVars>
      </dgm:prSet>
      <dgm:spPr/>
    </dgm:pt>
    <dgm:pt modelId="{8E4D2F95-3685-D742-B7B2-07B8C7A6C7C1}" type="pres">
      <dgm:prSet presAssocID="{5EDE5ED4-E76D-0348-B5FD-93A1D2DE44ED}" presName="sibTrans" presStyleCnt="0"/>
      <dgm:spPr/>
    </dgm:pt>
    <dgm:pt modelId="{6541698D-2748-7A49-9816-9CE925E6E92D}" type="pres">
      <dgm:prSet presAssocID="{564E080F-33D3-AE4A-A8F3-97E357F8DC68}" presName="node" presStyleLbl="node1" presStyleIdx="2" presStyleCnt="3">
        <dgm:presLayoutVars>
          <dgm:bulletEnabled val="1"/>
        </dgm:presLayoutVars>
      </dgm:prSet>
      <dgm:spPr/>
    </dgm:pt>
  </dgm:ptLst>
  <dgm:cxnLst>
    <dgm:cxn modelId="{A1795437-F2CA-2E4F-935C-BDE15ADEF6AF}" srcId="{5F6A0B5D-3681-7E4E-B422-4DC756DF54FE}" destId="{557BB65E-7B7B-754E-88AC-EAE93D255C98}" srcOrd="1" destOrd="0" parTransId="{EF642EFF-957B-6649-A4B9-C191ADA77EBE}" sibTransId="{5EDE5ED4-E76D-0348-B5FD-93A1D2DE44ED}"/>
    <dgm:cxn modelId="{51FBB03C-CC32-9541-9684-17A9A9B2E125}" srcId="{5F6A0B5D-3681-7E4E-B422-4DC756DF54FE}" destId="{564E080F-33D3-AE4A-A8F3-97E357F8DC68}" srcOrd="2" destOrd="0" parTransId="{566B5CE5-A213-764E-9E09-B69FF687C0E4}" sibTransId="{F3B308DF-6BDF-9D4E-AA08-FB3925EB90B3}"/>
    <dgm:cxn modelId="{1607A696-7D47-2A4C-B5F9-BAB9339B817E}" type="presOf" srcId="{42A4AF2A-0FE8-3540-9E9F-5B4A40C41B34}" destId="{D4451DBE-A685-3343-BB1C-14DBA4630475}" srcOrd="0" destOrd="0" presId="urn:microsoft.com/office/officeart/2005/8/layout/default"/>
    <dgm:cxn modelId="{EBC613A2-07B7-C94D-8654-AD26351FB2FF}" srcId="{5F6A0B5D-3681-7E4E-B422-4DC756DF54FE}" destId="{42A4AF2A-0FE8-3540-9E9F-5B4A40C41B34}" srcOrd="0" destOrd="0" parTransId="{9F110A5E-8B40-8944-B5D8-0FF010BA118F}" sibTransId="{87416890-0CE7-0F42-A2FD-85065B690101}"/>
    <dgm:cxn modelId="{2C285FD1-3926-D444-A6F1-C08C83A6EDA6}" type="presOf" srcId="{5F6A0B5D-3681-7E4E-B422-4DC756DF54FE}" destId="{8FE4E64B-5FF2-B746-BCB1-8EA2A47834CC}" srcOrd="0" destOrd="0" presId="urn:microsoft.com/office/officeart/2005/8/layout/default"/>
    <dgm:cxn modelId="{9018D6DD-0147-2B42-96EE-6AAC283194F2}" type="presOf" srcId="{564E080F-33D3-AE4A-A8F3-97E357F8DC68}" destId="{6541698D-2748-7A49-9816-9CE925E6E92D}" srcOrd="0" destOrd="0" presId="urn:microsoft.com/office/officeart/2005/8/layout/default"/>
    <dgm:cxn modelId="{F15A19F8-54D7-D443-967B-33162252D82B}" type="presOf" srcId="{557BB65E-7B7B-754E-88AC-EAE93D255C98}" destId="{A21F6B5E-6A63-FD4F-BB02-C15FB4990373}" srcOrd="0" destOrd="0" presId="urn:microsoft.com/office/officeart/2005/8/layout/default"/>
    <dgm:cxn modelId="{70D9B9BC-CE13-4044-9F93-65799EE99BB7}" type="presParOf" srcId="{8FE4E64B-5FF2-B746-BCB1-8EA2A47834CC}" destId="{D4451DBE-A685-3343-BB1C-14DBA4630475}" srcOrd="0" destOrd="0" presId="urn:microsoft.com/office/officeart/2005/8/layout/default"/>
    <dgm:cxn modelId="{B1513A2A-48DD-684F-90F2-DCA17C9BBD2B}" type="presParOf" srcId="{8FE4E64B-5FF2-B746-BCB1-8EA2A47834CC}" destId="{87EFB6C6-327B-4545-9FCB-8A3622663DEF}" srcOrd="1" destOrd="0" presId="urn:microsoft.com/office/officeart/2005/8/layout/default"/>
    <dgm:cxn modelId="{8353853F-1E7B-2A4E-B0C7-F1CA351134C3}" type="presParOf" srcId="{8FE4E64B-5FF2-B746-BCB1-8EA2A47834CC}" destId="{A21F6B5E-6A63-FD4F-BB02-C15FB4990373}" srcOrd="2" destOrd="0" presId="urn:microsoft.com/office/officeart/2005/8/layout/default"/>
    <dgm:cxn modelId="{1D7FCF93-9D29-624B-9D36-548DFEE89D48}" type="presParOf" srcId="{8FE4E64B-5FF2-B746-BCB1-8EA2A47834CC}" destId="{8E4D2F95-3685-D742-B7B2-07B8C7A6C7C1}" srcOrd="3" destOrd="0" presId="urn:microsoft.com/office/officeart/2005/8/layout/default"/>
    <dgm:cxn modelId="{16BE397E-C0C3-DC4A-9605-98691184AD21}" type="presParOf" srcId="{8FE4E64B-5FF2-B746-BCB1-8EA2A47834CC}" destId="{6541698D-2748-7A49-9816-9CE925E6E92D}" srcOrd="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Lst>
  <dgm:cxnLst>
    <dgm:cxn modelId="{4F434B66-237A-AA42-9A2A-3B9681B95690}" type="presOf" srcId="{181A76D4-8EE4-4F52-B018-EC8C83488942}" destId="{855F450F-7BB0-5041-8F22-EB188A5E88F5}" srcOrd="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7075"/>
        </a:solidFill>
        <a:ln>
          <a:noFill/>
        </a:ln>
      </dgm:spPr>
      <dgm:t>
        <a:bodyPr anchor="ctr"/>
        <a:lstStyle/>
        <a:p>
          <a:pPr algn="ctr"/>
          <a:r>
            <a:rPr lang="nb-NO" sz="2800" dirty="0"/>
            <a:t>Biojalostus: Biokaasu ja biolannoitteet</a:t>
          </a:r>
          <a:endParaRPr lang="en-US" sz="3600" dirty="0"/>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A0CB55A4-AE0B-411A-B64B-2E4812D74A45}">
      <dgm:prSet custT="1"/>
      <dgm:spPr>
        <a:solidFill>
          <a:srgbClr val="007075"/>
        </a:solidFill>
        <a:ln>
          <a:noFill/>
        </a:ln>
      </dgm:spPr>
      <dgm:t>
        <a:bodyPr anchor="ctr"/>
        <a:lstStyle/>
        <a:p>
          <a:pPr algn="ctr"/>
          <a:r>
            <a:rPr lang="nb-NO" sz="2800" dirty="0"/>
            <a:t>Pyrolyysi: Biohiili, bioöljy ja synteettinen kaasu</a:t>
          </a:r>
          <a:endParaRPr lang="en-US" sz="2800" dirty="0"/>
        </a:p>
      </dgm:t>
    </dgm:pt>
    <dgm:pt modelId="{8E985F65-206D-41B9-BA61-30AC475C8D67}" type="parTrans" cxnId="{A92EA56A-BE4B-4574-8BE2-61B6DF3E32D8}">
      <dgm:prSet/>
      <dgm:spPr/>
      <dgm:t>
        <a:bodyPr/>
        <a:lstStyle/>
        <a:p>
          <a:endParaRPr lang="en-US"/>
        </a:p>
      </dgm:t>
    </dgm:pt>
    <dgm:pt modelId="{8B2D6A58-C466-4198-B4E4-B844E03BF440}" type="sibTrans" cxnId="{A92EA56A-BE4B-4574-8BE2-61B6DF3E32D8}">
      <dgm:prSet/>
      <dgm:spPr/>
      <dgm:t>
        <a:bodyPr/>
        <a:lstStyle/>
        <a:p>
          <a:endParaRPr lang="en-US"/>
        </a:p>
      </dgm:t>
    </dgm:pt>
    <dgm:pt modelId="{B2681008-639E-4FFA-907C-2E230CCAFBEF}">
      <dgm:prSet custT="1"/>
      <dgm:spPr>
        <a:solidFill>
          <a:srgbClr val="007075"/>
        </a:solidFill>
        <a:ln>
          <a:noFill/>
        </a:ln>
      </dgm:spPr>
      <dgm:t>
        <a:bodyPr anchor="ctr"/>
        <a:lstStyle/>
        <a:p>
          <a:pPr algn="ctr"/>
          <a:r>
            <a:rPr lang="en-US" sz="2800" dirty="0" err="1"/>
            <a:t>Kaasutus</a:t>
          </a:r>
          <a:endParaRPr lang="en-US" sz="2800" dirty="0"/>
        </a:p>
      </dgm:t>
    </dgm:pt>
    <dgm:pt modelId="{EEA0CDE7-949A-4ECF-B734-C0B039BE22B1}" type="parTrans" cxnId="{EF220887-90CD-4895-BFDC-4E8038DE4D41}">
      <dgm:prSet/>
      <dgm:spPr/>
      <dgm:t>
        <a:bodyPr/>
        <a:lstStyle/>
        <a:p>
          <a:endParaRPr lang="en-US"/>
        </a:p>
      </dgm:t>
    </dgm:pt>
    <dgm:pt modelId="{B2799388-9043-4597-9608-43F543955849}" type="sibTrans" cxnId="{EF220887-90CD-4895-BFDC-4E8038DE4D41}">
      <dgm:prSet/>
      <dgm:spPr/>
      <dgm:t>
        <a:bodyPr/>
        <a:lstStyle/>
        <a:p>
          <a:endParaRPr lang="en-US"/>
        </a:p>
      </dgm:t>
    </dgm:pt>
    <dgm:pt modelId="{1E516218-9519-4A69-BB09-74E824B813D3}">
      <dgm:prSet custT="1"/>
      <dgm:spPr>
        <a:solidFill>
          <a:srgbClr val="007075"/>
        </a:solidFill>
        <a:ln>
          <a:noFill/>
        </a:ln>
      </dgm:spPr>
      <dgm:t>
        <a:bodyPr anchor="ctr"/>
        <a:lstStyle/>
        <a:p>
          <a:pPr algn="ctr"/>
          <a:r>
            <a:rPr lang="nb-NO" sz="2800" dirty="0"/>
            <a:t>Proteiinien uuttaminen</a:t>
          </a:r>
          <a:endParaRPr lang="en-US" sz="3000" dirty="0"/>
        </a:p>
      </dgm:t>
    </dgm:pt>
    <dgm:pt modelId="{EBF54AFC-282D-4A93-BB29-2C612723E94C}" type="parTrans" cxnId="{6BF57737-3DAF-4CB0-B193-7FD9117770DA}">
      <dgm:prSet/>
      <dgm:spPr/>
      <dgm:t>
        <a:bodyPr/>
        <a:lstStyle/>
        <a:p>
          <a:endParaRPr lang="en-US"/>
        </a:p>
      </dgm:t>
    </dgm:pt>
    <dgm:pt modelId="{70D50F00-E287-49EE-93D1-7BE40A6BC323}" type="sibTrans" cxnId="{6BF57737-3DAF-4CB0-B193-7FD9117770DA}">
      <dgm:prSet/>
      <dgm:spPr/>
      <dgm:t>
        <a:bodyPr/>
        <a:lstStyle/>
        <a:p>
          <a:endParaRPr lang="en-US"/>
        </a:p>
      </dgm:t>
    </dgm:pt>
    <dgm:pt modelId="{13E3950D-E58C-422F-9598-7BB77A5B64C3}">
      <dgm:prSet custT="1"/>
      <dgm:spPr>
        <a:solidFill>
          <a:srgbClr val="007075"/>
        </a:solidFill>
        <a:ln>
          <a:noFill/>
        </a:ln>
      </dgm:spPr>
      <dgm:t>
        <a:bodyPr anchor="ctr"/>
        <a:lstStyle/>
        <a:p>
          <a:pPr algn="ctr"/>
          <a:r>
            <a:rPr lang="nb-NO" sz="2800" dirty="0"/>
            <a:t>Struviitti uutto &amp; Helppo louhinta</a:t>
          </a:r>
          <a:endParaRPr lang="en-US" sz="2800" dirty="0"/>
        </a:p>
      </dgm:t>
    </dgm:pt>
    <dgm:pt modelId="{B92CF1AD-3EE1-4CC0-90BB-D2494C1048AE}" type="parTrans" cxnId="{226E649A-8597-4D2C-A84F-C1AFF4C92764}">
      <dgm:prSet/>
      <dgm:spPr/>
      <dgm:t>
        <a:bodyPr/>
        <a:lstStyle/>
        <a:p>
          <a:endParaRPr lang="en-US"/>
        </a:p>
      </dgm:t>
    </dgm:pt>
    <dgm:pt modelId="{EC512579-2EB6-4FBD-AD30-3B22B0421D42}" type="sibTrans" cxnId="{226E649A-8597-4D2C-A84F-C1AFF4C92764}">
      <dgm:prSet/>
      <dgm:spPr/>
      <dgm:t>
        <a:bodyPr/>
        <a:lstStyle/>
        <a:p>
          <a:endParaRPr lang="en-US"/>
        </a:p>
      </dgm:t>
    </dgm:pt>
    <dgm:pt modelId="{F3F3FAE1-0F83-4F6F-A1C2-090619E78D03}">
      <dgm:prSet custT="1"/>
      <dgm:spPr>
        <a:solidFill>
          <a:srgbClr val="007075"/>
        </a:solidFill>
        <a:ln>
          <a:noFill/>
        </a:ln>
      </dgm:spPr>
      <dgm:t>
        <a:bodyPr anchor="ctr"/>
        <a:lstStyle/>
        <a:p>
          <a:pPr algn="ctr"/>
          <a:r>
            <a:rPr lang="nb-NO" sz="2800" dirty="0"/>
            <a:t>N2applied</a:t>
          </a:r>
          <a:endParaRPr lang="en-US" sz="2800" dirty="0"/>
        </a:p>
      </dgm:t>
    </dgm:pt>
    <dgm:pt modelId="{7DFBF02B-D657-416B-9A4C-01DFC53DD5E7}" type="parTrans" cxnId="{DF933EA9-B2EE-4119-8EFC-DC905E29FF2A}">
      <dgm:prSet/>
      <dgm:spPr/>
      <dgm:t>
        <a:bodyPr/>
        <a:lstStyle/>
        <a:p>
          <a:endParaRPr lang="en-US"/>
        </a:p>
      </dgm:t>
    </dgm:pt>
    <dgm:pt modelId="{88B9DAC9-1902-4D01-AB9A-9F34A2C59BA6}" type="sibTrans" cxnId="{DF933EA9-B2EE-4119-8EFC-DC905E29FF2A}">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6">
        <dgm:presLayoutVars>
          <dgm:bulletEnabled val="1"/>
        </dgm:presLayoutVars>
      </dgm:prSet>
      <dgm:spPr/>
    </dgm:pt>
    <dgm:pt modelId="{8AF18431-A874-3846-A3BC-7E8748B8D7C0}" type="pres">
      <dgm:prSet presAssocID="{52F2D7D0-C75B-4124-B1AC-8D87381A5792}" presName="sibTrans" presStyleCnt="0"/>
      <dgm:spPr/>
    </dgm:pt>
    <dgm:pt modelId="{B80AE3FA-5F9F-B347-9128-256605F466D1}" type="pres">
      <dgm:prSet presAssocID="{A0CB55A4-AE0B-411A-B64B-2E4812D74A45}" presName="node" presStyleLbl="node1" presStyleIdx="1" presStyleCnt="6">
        <dgm:presLayoutVars>
          <dgm:bulletEnabled val="1"/>
        </dgm:presLayoutVars>
      </dgm:prSet>
      <dgm:spPr/>
    </dgm:pt>
    <dgm:pt modelId="{7EBB8519-524F-6B40-B8BA-D93DC3FFA025}" type="pres">
      <dgm:prSet presAssocID="{8B2D6A58-C466-4198-B4E4-B844E03BF440}" presName="sibTrans" presStyleCnt="0"/>
      <dgm:spPr/>
    </dgm:pt>
    <dgm:pt modelId="{AE231D71-EDA6-D244-A685-1815F0DE94D9}" type="pres">
      <dgm:prSet presAssocID="{B2681008-639E-4FFA-907C-2E230CCAFBEF}" presName="node" presStyleLbl="node1" presStyleIdx="2" presStyleCnt="6">
        <dgm:presLayoutVars>
          <dgm:bulletEnabled val="1"/>
        </dgm:presLayoutVars>
      </dgm:prSet>
      <dgm:spPr/>
    </dgm:pt>
    <dgm:pt modelId="{C2D88758-61A5-894F-9A29-D0925184EB34}" type="pres">
      <dgm:prSet presAssocID="{B2799388-9043-4597-9608-43F543955849}" presName="sibTrans" presStyleCnt="0"/>
      <dgm:spPr/>
    </dgm:pt>
    <dgm:pt modelId="{2BC5D87E-EBD8-FD44-80A3-934120406385}" type="pres">
      <dgm:prSet presAssocID="{1E516218-9519-4A69-BB09-74E824B813D3}" presName="node" presStyleLbl="node1" presStyleIdx="3" presStyleCnt="6">
        <dgm:presLayoutVars>
          <dgm:bulletEnabled val="1"/>
        </dgm:presLayoutVars>
      </dgm:prSet>
      <dgm:spPr/>
    </dgm:pt>
    <dgm:pt modelId="{1A1B5BFB-EA9A-EE44-8C94-2CA0B577E485}" type="pres">
      <dgm:prSet presAssocID="{70D50F00-E287-49EE-93D1-7BE40A6BC323}" presName="sibTrans" presStyleCnt="0"/>
      <dgm:spPr/>
    </dgm:pt>
    <dgm:pt modelId="{0607AAA8-30AB-8141-9572-876D4EC98023}" type="pres">
      <dgm:prSet presAssocID="{13E3950D-E58C-422F-9598-7BB77A5B64C3}" presName="node" presStyleLbl="node1" presStyleIdx="4" presStyleCnt="6">
        <dgm:presLayoutVars>
          <dgm:bulletEnabled val="1"/>
        </dgm:presLayoutVars>
      </dgm:prSet>
      <dgm:spPr/>
    </dgm:pt>
    <dgm:pt modelId="{E3F20385-8949-4642-BD7C-1BBFD724FA63}" type="pres">
      <dgm:prSet presAssocID="{EC512579-2EB6-4FBD-AD30-3B22B0421D42}" presName="sibTrans" presStyleCnt="0"/>
      <dgm:spPr/>
    </dgm:pt>
    <dgm:pt modelId="{7AFC2F43-492B-6C48-8FBC-C8AFDA274E4D}" type="pres">
      <dgm:prSet presAssocID="{F3F3FAE1-0F83-4F6F-A1C2-090619E78D03}" presName="node" presStyleLbl="node1" presStyleIdx="5" presStyleCnt="6">
        <dgm:presLayoutVars>
          <dgm:bulletEnabled val="1"/>
        </dgm:presLayoutVars>
      </dgm:prSet>
      <dgm:spPr/>
    </dgm:pt>
  </dgm:ptLst>
  <dgm:cxnLst>
    <dgm:cxn modelId="{EABF1006-24E8-8F47-B7B9-A57A9151ED1B}" type="presOf" srcId="{F3F3FAE1-0F83-4F6F-A1C2-090619E78D03}" destId="{7AFC2F43-492B-6C48-8FBC-C8AFDA274E4D}" srcOrd="0" destOrd="0" presId="urn:microsoft.com/office/officeart/2005/8/layout/default"/>
    <dgm:cxn modelId="{6BF57737-3DAF-4CB0-B193-7FD9117770DA}" srcId="{181A76D4-8EE4-4F52-B018-EC8C83488942}" destId="{1E516218-9519-4A69-BB09-74E824B813D3}" srcOrd="3" destOrd="0" parTransId="{EBF54AFC-282D-4A93-BB29-2C612723E94C}" sibTransId="{70D50F00-E287-49EE-93D1-7BE40A6BC323}"/>
    <dgm:cxn modelId="{4F434B66-237A-AA42-9A2A-3B9681B95690}" type="presOf" srcId="{181A76D4-8EE4-4F52-B018-EC8C83488942}" destId="{855F450F-7BB0-5041-8F22-EB188A5E88F5}" srcOrd="0" destOrd="0" presId="urn:microsoft.com/office/officeart/2005/8/layout/default"/>
    <dgm:cxn modelId="{25A55A68-97A5-164B-94D3-28A438AB385F}" type="presOf" srcId="{13E3950D-E58C-422F-9598-7BB77A5B64C3}" destId="{0607AAA8-30AB-8141-9572-876D4EC98023}" srcOrd="0" destOrd="0" presId="urn:microsoft.com/office/officeart/2005/8/layout/default"/>
    <dgm:cxn modelId="{A92EA56A-BE4B-4574-8BE2-61B6DF3E32D8}" srcId="{181A76D4-8EE4-4F52-B018-EC8C83488942}" destId="{A0CB55A4-AE0B-411A-B64B-2E4812D74A45}" srcOrd="1" destOrd="0" parTransId="{8E985F65-206D-41B9-BA61-30AC475C8D67}" sibTransId="{8B2D6A58-C466-4198-B4E4-B844E03BF440}"/>
    <dgm:cxn modelId="{642AC454-10F8-4057-A185-0F61BAA4140C}" srcId="{181A76D4-8EE4-4F52-B018-EC8C83488942}" destId="{5A453367-0056-432B-9896-0FE25FDC8115}" srcOrd="0" destOrd="0" parTransId="{CCC2A55B-7670-40FD-BB20-FA1EB950BA06}" sibTransId="{52F2D7D0-C75B-4124-B1AC-8D87381A5792}"/>
    <dgm:cxn modelId="{EF220887-90CD-4895-BFDC-4E8038DE4D41}" srcId="{181A76D4-8EE4-4F52-B018-EC8C83488942}" destId="{B2681008-639E-4FFA-907C-2E230CCAFBEF}" srcOrd="2" destOrd="0" parTransId="{EEA0CDE7-949A-4ECF-B734-C0B039BE22B1}" sibTransId="{B2799388-9043-4597-9608-43F543955849}"/>
    <dgm:cxn modelId="{D85FE68F-EB20-DE45-A97A-602C653CAB3B}" type="presOf" srcId="{5A453367-0056-432B-9896-0FE25FDC8115}" destId="{79079866-B355-5244-9425-EDB8B06C8B3A}" srcOrd="0" destOrd="0" presId="urn:microsoft.com/office/officeart/2005/8/layout/default"/>
    <dgm:cxn modelId="{5B1C1594-FCE2-F04E-883F-F3E683EB2495}" type="presOf" srcId="{B2681008-639E-4FFA-907C-2E230CCAFBEF}" destId="{AE231D71-EDA6-D244-A685-1815F0DE94D9}" srcOrd="0" destOrd="0" presId="urn:microsoft.com/office/officeart/2005/8/layout/default"/>
    <dgm:cxn modelId="{226E649A-8597-4D2C-A84F-C1AFF4C92764}" srcId="{181A76D4-8EE4-4F52-B018-EC8C83488942}" destId="{13E3950D-E58C-422F-9598-7BB77A5B64C3}" srcOrd="4" destOrd="0" parTransId="{B92CF1AD-3EE1-4CC0-90BB-D2494C1048AE}" sibTransId="{EC512579-2EB6-4FBD-AD30-3B22B0421D42}"/>
    <dgm:cxn modelId="{734CC69E-1730-1540-A4C7-E83A80E399D7}" type="presOf" srcId="{A0CB55A4-AE0B-411A-B64B-2E4812D74A45}" destId="{B80AE3FA-5F9F-B347-9128-256605F466D1}" srcOrd="0" destOrd="0" presId="urn:microsoft.com/office/officeart/2005/8/layout/default"/>
    <dgm:cxn modelId="{DF933EA9-B2EE-4119-8EFC-DC905E29FF2A}" srcId="{181A76D4-8EE4-4F52-B018-EC8C83488942}" destId="{F3F3FAE1-0F83-4F6F-A1C2-090619E78D03}" srcOrd="5" destOrd="0" parTransId="{7DFBF02B-D657-416B-9A4C-01DFC53DD5E7}" sibTransId="{88B9DAC9-1902-4D01-AB9A-9F34A2C59BA6}"/>
    <dgm:cxn modelId="{1737D4AC-00EB-B24A-A5E7-689D0E5B1B4E}" type="presOf" srcId="{1E516218-9519-4A69-BB09-74E824B813D3}" destId="{2BC5D87E-EBD8-FD44-80A3-934120406385}"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 modelId="{CE3849C1-0809-0842-9509-88C9DD9E281B}" type="presParOf" srcId="{855F450F-7BB0-5041-8F22-EB188A5E88F5}" destId="{8AF18431-A874-3846-A3BC-7E8748B8D7C0}" srcOrd="1" destOrd="0" presId="urn:microsoft.com/office/officeart/2005/8/layout/default"/>
    <dgm:cxn modelId="{9069E265-CBBE-044F-91F6-0F76CD163723}" type="presParOf" srcId="{855F450F-7BB0-5041-8F22-EB188A5E88F5}" destId="{B80AE3FA-5F9F-B347-9128-256605F466D1}" srcOrd="2" destOrd="0" presId="urn:microsoft.com/office/officeart/2005/8/layout/default"/>
    <dgm:cxn modelId="{B573CFAD-21C3-F940-B89B-CDAE541E6699}" type="presParOf" srcId="{855F450F-7BB0-5041-8F22-EB188A5E88F5}" destId="{7EBB8519-524F-6B40-B8BA-D93DC3FFA025}" srcOrd="3" destOrd="0" presId="urn:microsoft.com/office/officeart/2005/8/layout/default"/>
    <dgm:cxn modelId="{C1BA7B5A-DB34-B14D-B6AB-8056F7060072}" type="presParOf" srcId="{855F450F-7BB0-5041-8F22-EB188A5E88F5}" destId="{AE231D71-EDA6-D244-A685-1815F0DE94D9}" srcOrd="4" destOrd="0" presId="urn:microsoft.com/office/officeart/2005/8/layout/default"/>
    <dgm:cxn modelId="{7D4FCDE3-4D9D-A447-9E18-75CCFCA0D29D}" type="presParOf" srcId="{855F450F-7BB0-5041-8F22-EB188A5E88F5}" destId="{C2D88758-61A5-894F-9A29-D0925184EB34}" srcOrd="5" destOrd="0" presId="urn:microsoft.com/office/officeart/2005/8/layout/default"/>
    <dgm:cxn modelId="{5300F6D4-3B21-F74C-823C-794718D02FBE}" type="presParOf" srcId="{855F450F-7BB0-5041-8F22-EB188A5E88F5}" destId="{2BC5D87E-EBD8-FD44-80A3-934120406385}" srcOrd="6" destOrd="0" presId="urn:microsoft.com/office/officeart/2005/8/layout/default"/>
    <dgm:cxn modelId="{129C499F-29A3-4B48-8320-5FF1EEB423D2}" type="presParOf" srcId="{855F450F-7BB0-5041-8F22-EB188A5E88F5}" destId="{1A1B5BFB-EA9A-EE44-8C94-2CA0B577E485}" srcOrd="7" destOrd="0" presId="urn:microsoft.com/office/officeart/2005/8/layout/default"/>
    <dgm:cxn modelId="{C459DF13-AA64-4142-8BBB-810CED3E2318}" type="presParOf" srcId="{855F450F-7BB0-5041-8F22-EB188A5E88F5}" destId="{0607AAA8-30AB-8141-9572-876D4EC98023}" srcOrd="8" destOrd="0" presId="urn:microsoft.com/office/officeart/2005/8/layout/default"/>
    <dgm:cxn modelId="{A5C78A9E-2561-E444-92E2-13BBC29DF3F9}" type="presParOf" srcId="{855F450F-7BB0-5041-8F22-EB188A5E88F5}" destId="{E3F20385-8949-4642-BD7C-1BBFD724FA63}" srcOrd="9" destOrd="0" presId="urn:microsoft.com/office/officeart/2005/8/layout/default"/>
    <dgm:cxn modelId="{AACEE3FD-E0A5-AC43-8857-BDC74D3B1325}" type="presParOf" srcId="{855F450F-7BB0-5041-8F22-EB188A5E88F5}" destId="{7AFC2F43-492B-6C48-8FBC-C8AFDA274E4D}" srcOrd="1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B36D8-84EA-A049-BA62-D52793DFB4D0}"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0601CF74-D8E7-A543-B799-F63E6AB77FF3}">
      <dgm:prSet/>
      <dgm:spPr>
        <a:solidFill>
          <a:srgbClr val="007075"/>
        </a:solidFill>
        <a:ln>
          <a:noFill/>
        </a:ln>
      </dgm:spPr>
      <dgm:t>
        <a:bodyPr/>
        <a:lstStyle/>
        <a:p>
          <a:pPr algn="ctr">
            <a:lnSpc>
              <a:spcPct val="150000"/>
            </a:lnSpc>
          </a:pPr>
          <a:r>
            <a:rPr lang="fi-FI" dirty="0">
              <a:latin typeface="Myriad Pro" panose="020B0503030403020204" pitchFamily="34" charset="0"/>
            </a:rPr>
            <a:t>Ilmastohyöty: Myönteiset ilmastovaikutukset</a:t>
          </a:r>
          <a:endParaRPr lang="nb-NO" dirty="0">
            <a:latin typeface="Myriad Pro" panose="020B0503030403020204" pitchFamily="34" charset="0"/>
          </a:endParaRPr>
        </a:p>
      </dgm:t>
    </dgm:pt>
    <dgm:pt modelId="{11F72C89-E6D2-6240-B76F-57E91BF65638}" type="parTrans" cxnId="{0C31374A-826F-974F-AB62-5D98ED2AE04A}">
      <dgm:prSet/>
      <dgm:spPr/>
      <dgm:t>
        <a:bodyPr/>
        <a:lstStyle/>
        <a:p>
          <a:pPr algn="ctr"/>
          <a:endParaRPr lang="nb-NO"/>
        </a:p>
      </dgm:t>
    </dgm:pt>
    <dgm:pt modelId="{F6C9A0BC-FB70-F249-B138-C40A1D77D42F}" type="sibTrans" cxnId="{0C31374A-826F-974F-AB62-5D98ED2AE04A}">
      <dgm:prSet/>
      <dgm:spPr/>
      <dgm:t>
        <a:bodyPr/>
        <a:lstStyle/>
        <a:p>
          <a:pPr algn="ctr"/>
          <a:endParaRPr lang="nb-NO"/>
        </a:p>
      </dgm:t>
    </dgm:pt>
    <dgm:pt modelId="{B26DFC8F-D6AE-814D-9014-7C62CD39D881}">
      <dgm:prSet/>
      <dgm:spPr>
        <a:solidFill>
          <a:srgbClr val="007075"/>
        </a:solidFill>
        <a:ln>
          <a:noFill/>
        </a:ln>
      </dgm:spPr>
      <dgm:t>
        <a:bodyPr/>
        <a:lstStyle/>
        <a:p>
          <a:pPr algn="ctr">
            <a:lnSpc>
              <a:spcPct val="150000"/>
            </a:lnSpc>
          </a:pPr>
          <a:r>
            <a:rPr lang="en-US" dirty="0">
              <a:latin typeface="Myriad Pro" panose="020B0503030403020204" pitchFamily="34" charset="0"/>
            </a:rPr>
            <a:t>100% - </a:t>
          </a:r>
          <a:r>
            <a:rPr lang="en-US" dirty="0" err="1">
              <a:latin typeface="Myriad Pro" panose="020B0503030403020204" pitchFamily="34" charset="0"/>
            </a:rPr>
            <a:t>Mitä</a:t>
          </a:r>
          <a:r>
            <a:rPr lang="en-US" dirty="0">
              <a:latin typeface="Myriad Pro" panose="020B0503030403020204" pitchFamily="34" charset="0"/>
            </a:rPr>
            <a:t> se </a:t>
          </a:r>
          <a:r>
            <a:rPr lang="en-US" dirty="0" err="1">
              <a:latin typeface="Myriad Pro" panose="020B0503030403020204" pitchFamily="34" charset="0"/>
            </a:rPr>
            <a:t>tarkoittaa</a:t>
          </a:r>
          <a:r>
            <a:rPr lang="en-US" dirty="0">
              <a:latin typeface="Myriad Pro" panose="020B0503030403020204" pitchFamily="34" charset="0"/>
            </a:rPr>
            <a:t>?</a:t>
          </a:r>
          <a:endParaRPr lang="nb-NO" dirty="0">
            <a:latin typeface="Myriad Pro" panose="020B0503030403020204" pitchFamily="34" charset="0"/>
          </a:endParaRPr>
        </a:p>
      </dgm:t>
    </dgm:pt>
    <dgm:pt modelId="{37B309B1-4F0E-7545-B894-8C4A63FEB0BC}" type="parTrans" cxnId="{5494AEA0-33D0-CA43-9529-A9EF3DA47FB4}">
      <dgm:prSet/>
      <dgm:spPr/>
      <dgm:t>
        <a:bodyPr/>
        <a:lstStyle/>
        <a:p>
          <a:pPr algn="ctr"/>
          <a:endParaRPr lang="nb-NO"/>
        </a:p>
      </dgm:t>
    </dgm:pt>
    <dgm:pt modelId="{BE01B670-2AC3-8A47-A7E8-DDD9794B98FC}" type="sibTrans" cxnId="{5494AEA0-33D0-CA43-9529-A9EF3DA47FB4}">
      <dgm:prSet/>
      <dgm:spPr/>
      <dgm:t>
        <a:bodyPr/>
        <a:lstStyle/>
        <a:p>
          <a:pPr algn="ctr"/>
          <a:endParaRPr lang="nb-NO"/>
        </a:p>
      </dgm:t>
    </dgm:pt>
    <dgm:pt modelId="{D172478E-47DC-9146-8BD1-F132410662D0}">
      <dgm:prSet/>
      <dgm:spPr>
        <a:solidFill>
          <a:srgbClr val="007075"/>
        </a:solidFill>
        <a:ln>
          <a:noFill/>
        </a:ln>
      </dgm:spPr>
      <dgm:t>
        <a:bodyPr/>
        <a:lstStyle/>
        <a:p>
          <a:pPr algn="ctr">
            <a:lnSpc>
              <a:spcPct val="150000"/>
            </a:lnSpc>
          </a:pPr>
          <a:r>
            <a:rPr lang="sv-SE" dirty="0" err="1">
              <a:latin typeface="Myriad Pro" panose="020B0503030403020204" pitchFamily="34" charset="0"/>
            </a:rPr>
            <a:t>Ympäristölliset</a:t>
          </a:r>
          <a:r>
            <a:rPr lang="sv-SE" dirty="0">
              <a:latin typeface="Myriad Pro" panose="020B0503030403020204" pitchFamily="34" charset="0"/>
            </a:rPr>
            <a:t> </a:t>
          </a:r>
          <a:r>
            <a:rPr lang="sv-SE" dirty="0" err="1">
              <a:latin typeface="Myriad Pro" panose="020B0503030403020204" pitchFamily="34" charset="0"/>
            </a:rPr>
            <a:t>ilmastohyödyt</a:t>
          </a:r>
          <a:endParaRPr lang="nb-NO" dirty="0">
            <a:latin typeface="Myriad Pro" panose="020B0503030403020204" pitchFamily="34" charset="0"/>
          </a:endParaRPr>
        </a:p>
      </dgm:t>
    </dgm:pt>
    <dgm:pt modelId="{B5884F67-2561-EE4B-8906-DE6D8A1C5F60}" type="parTrans" cxnId="{813747D0-EF04-784B-BDFB-3EE64868D9C9}">
      <dgm:prSet/>
      <dgm:spPr/>
      <dgm:t>
        <a:bodyPr/>
        <a:lstStyle/>
        <a:p>
          <a:pPr algn="ctr"/>
          <a:endParaRPr lang="nb-NO"/>
        </a:p>
      </dgm:t>
    </dgm:pt>
    <dgm:pt modelId="{EF7D3BA3-434B-B84B-B8D2-7BBBB85604BB}" type="sibTrans" cxnId="{813747D0-EF04-784B-BDFB-3EE64868D9C9}">
      <dgm:prSet/>
      <dgm:spPr/>
      <dgm:t>
        <a:bodyPr/>
        <a:lstStyle/>
        <a:p>
          <a:pPr algn="ctr"/>
          <a:endParaRPr lang="nb-NO"/>
        </a:p>
      </dgm:t>
    </dgm:pt>
    <dgm:pt modelId="{DCD9C862-54BC-A740-9C3F-CE0C255C9B99}">
      <dgm:prSet/>
      <dgm:spPr>
        <a:solidFill>
          <a:srgbClr val="007075"/>
        </a:solidFill>
        <a:ln>
          <a:noFill/>
        </a:ln>
      </dgm:spPr>
      <dgm:t>
        <a:bodyPr/>
        <a:lstStyle/>
        <a:p>
          <a:pPr algn="ctr">
            <a:lnSpc>
              <a:spcPct val="150000"/>
            </a:lnSpc>
          </a:pPr>
          <a:r>
            <a:rPr lang="nb-NO" dirty="0">
              <a:latin typeface="Myriad Pro" panose="020B0503030403020204" pitchFamily="34" charset="0"/>
            </a:rPr>
            <a:t>Sosiaaliset ilmastohyödyt</a:t>
          </a:r>
        </a:p>
      </dgm:t>
    </dgm:pt>
    <dgm:pt modelId="{75162F80-2810-8344-A8F1-C9DAAE7CBC3E}" type="parTrans" cxnId="{671C715B-1230-A94B-9AFE-0AE7C500E113}">
      <dgm:prSet/>
      <dgm:spPr/>
      <dgm:t>
        <a:bodyPr/>
        <a:lstStyle/>
        <a:p>
          <a:pPr algn="ctr"/>
          <a:endParaRPr lang="nb-NO"/>
        </a:p>
      </dgm:t>
    </dgm:pt>
    <dgm:pt modelId="{8693F7D5-5CF3-8541-818C-B97A4FD1B8C1}" type="sibTrans" cxnId="{671C715B-1230-A94B-9AFE-0AE7C500E113}">
      <dgm:prSet/>
      <dgm:spPr/>
      <dgm:t>
        <a:bodyPr/>
        <a:lstStyle/>
        <a:p>
          <a:pPr algn="ctr"/>
          <a:endParaRPr lang="nb-NO"/>
        </a:p>
      </dgm:t>
    </dgm:pt>
    <dgm:pt modelId="{D7A73AAB-F36A-EB4F-8038-5BFCF140781D}">
      <dgm:prSet/>
      <dgm:spPr>
        <a:solidFill>
          <a:srgbClr val="007075"/>
        </a:solidFill>
        <a:ln>
          <a:noFill/>
        </a:ln>
      </dgm:spPr>
      <dgm:t>
        <a:bodyPr/>
        <a:lstStyle/>
        <a:p>
          <a:pPr algn="ctr">
            <a:lnSpc>
              <a:spcPct val="150000"/>
            </a:lnSpc>
          </a:pPr>
          <a:r>
            <a:rPr lang="nb-NO" dirty="0">
              <a:latin typeface="Myriad Pro" panose="020B0503030403020204" pitchFamily="34" charset="0"/>
            </a:rPr>
            <a:t>Taloudelliset ilmastohyödyt</a:t>
          </a:r>
        </a:p>
      </dgm:t>
    </dgm:pt>
    <dgm:pt modelId="{3050F79D-CFF9-1D43-99E4-675A1D3CAA9C}" type="parTrans" cxnId="{1CBA8C2A-8008-CF4A-B63F-CDB646177F47}">
      <dgm:prSet/>
      <dgm:spPr/>
      <dgm:t>
        <a:bodyPr/>
        <a:lstStyle/>
        <a:p>
          <a:pPr algn="ctr"/>
          <a:endParaRPr lang="nb-NO"/>
        </a:p>
      </dgm:t>
    </dgm:pt>
    <dgm:pt modelId="{E357E22F-07E7-2148-A9F5-AE24B615C086}" type="sibTrans" cxnId="{1CBA8C2A-8008-CF4A-B63F-CDB646177F47}">
      <dgm:prSet/>
      <dgm:spPr/>
      <dgm:t>
        <a:bodyPr/>
        <a:lstStyle/>
        <a:p>
          <a:pPr algn="ctr"/>
          <a:endParaRPr lang="nb-NO"/>
        </a:p>
      </dgm:t>
    </dgm:pt>
    <dgm:pt modelId="{CF93D225-BBD5-7543-8083-D18908BCFB51}" type="pres">
      <dgm:prSet presAssocID="{3BBB36D8-84EA-A049-BA62-D52793DFB4D0}" presName="diagram" presStyleCnt="0">
        <dgm:presLayoutVars>
          <dgm:dir/>
          <dgm:resizeHandles val="exact"/>
        </dgm:presLayoutVars>
      </dgm:prSet>
      <dgm:spPr/>
    </dgm:pt>
    <dgm:pt modelId="{B23BA799-9843-E748-88E7-9CAD9AED2576}" type="pres">
      <dgm:prSet presAssocID="{0601CF74-D8E7-A543-B799-F63E6AB77FF3}" presName="node" presStyleLbl="node1" presStyleIdx="0" presStyleCnt="5">
        <dgm:presLayoutVars>
          <dgm:bulletEnabled val="1"/>
        </dgm:presLayoutVars>
      </dgm:prSet>
      <dgm:spPr/>
    </dgm:pt>
    <dgm:pt modelId="{16C4C2DB-66E9-324A-B1F8-FC0FE8641D82}" type="pres">
      <dgm:prSet presAssocID="{F6C9A0BC-FB70-F249-B138-C40A1D77D42F}" presName="sibTrans" presStyleCnt="0"/>
      <dgm:spPr/>
    </dgm:pt>
    <dgm:pt modelId="{B9E41E96-C7E0-444E-9958-790DAC664822}" type="pres">
      <dgm:prSet presAssocID="{B26DFC8F-D6AE-814D-9014-7C62CD39D881}" presName="node" presStyleLbl="node1" presStyleIdx="1" presStyleCnt="5">
        <dgm:presLayoutVars>
          <dgm:bulletEnabled val="1"/>
        </dgm:presLayoutVars>
      </dgm:prSet>
      <dgm:spPr/>
    </dgm:pt>
    <dgm:pt modelId="{5830D2CA-DC14-1740-9FAA-3EFE86CF7A3D}" type="pres">
      <dgm:prSet presAssocID="{BE01B670-2AC3-8A47-A7E8-DDD9794B98FC}" presName="sibTrans" presStyleCnt="0"/>
      <dgm:spPr/>
    </dgm:pt>
    <dgm:pt modelId="{9D63870F-1732-6C48-B286-AC3D625C3DB1}" type="pres">
      <dgm:prSet presAssocID="{D172478E-47DC-9146-8BD1-F132410662D0}" presName="node" presStyleLbl="node1" presStyleIdx="2" presStyleCnt="5">
        <dgm:presLayoutVars>
          <dgm:bulletEnabled val="1"/>
        </dgm:presLayoutVars>
      </dgm:prSet>
      <dgm:spPr/>
    </dgm:pt>
    <dgm:pt modelId="{223F622C-393D-424C-BE0B-4A8B100500F5}" type="pres">
      <dgm:prSet presAssocID="{EF7D3BA3-434B-B84B-B8D2-7BBBB85604BB}" presName="sibTrans" presStyleCnt="0"/>
      <dgm:spPr/>
    </dgm:pt>
    <dgm:pt modelId="{3762C9F7-4AF2-7C48-AD7C-99AE3F887DBF}" type="pres">
      <dgm:prSet presAssocID="{DCD9C862-54BC-A740-9C3F-CE0C255C9B99}" presName="node" presStyleLbl="node1" presStyleIdx="3" presStyleCnt="5">
        <dgm:presLayoutVars>
          <dgm:bulletEnabled val="1"/>
        </dgm:presLayoutVars>
      </dgm:prSet>
      <dgm:spPr/>
    </dgm:pt>
    <dgm:pt modelId="{76C64D03-F368-C744-BD55-5241DAF03547}" type="pres">
      <dgm:prSet presAssocID="{8693F7D5-5CF3-8541-818C-B97A4FD1B8C1}" presName="sibTrans" presStyleCnt="0"/>
      <dgm:spPr/>
    </dgm:pt>
    <dgm:pt modelId="{1710B9F6-3EC1-C144-9DBE-B3C4375C13D4}" type="pres">
      <dgm:prSet presAssocID="{D7A73AAB-F36A-EB4F-8038-5BFCF140781D}" presName="node" presStyleLbl="node1" presStyleIdx="4" presStyleCnt="5">
        <dgm:presLayoutVars>
          <dgm:bulletEnabled val="1"/>
        </dgm:presLayoutVars>
      </dgm:prSet>
      <dgm:spPr/>
    </dgm:pt>
  </dgm:ptLst>
  <dgm:cxnLst>
    <dgm:cxn modelId="{306E8E10-B81E-6D4E-8ADE-F8AAB88AE3DF}" type="presOf" srcId="{D7A73AAB-F36A-EB4F-8038-5BFCF140781D}" destId="{1710B9F6-3EC1-C144-9DBE-B3C4375C13D4}" srcOrd="0" destOrd="0" presId="urn:microsoft.com/office/officeart/2005/8/layout/default"/>
    <dgm:cxn modelId="{1CBA8C2A-8008-CF4A-B63F-CDB646177F47}" srcId="{3BBB36D8-84EA-A049-BA62-D52793DFB4D0}" destId="{D7A73AAB-F36A-EB4F-8038-5BFCF140781D}" srcOrd="4" destOrd="0" parTransId="{3050F79D-CFF9-1D43-99E4-675A1D3CAA9C}" sibTransId="{E357E22F-07E7-2148-A9F5-AE24B615C086}"/>
    <dgm:cxn modelId="{4049B03C-F39A-4D45-ADF6-CEE52728345D}" type="presOf" srcId="{0601CF74-D8E7-A543-B799-F63E6AB77FF3}" destId="{B23BA799-9843-E748-88E7-9CAD9AED2576}" srcOrd="0" destOrd="0" presId="urn:microsoft.com/office/officeart/2005/8/layout/default"/>
    <dgm:cxn modelId="{671C715B-1230-A94B-9AFE-0AE7C500E113}" srcId="{3BBB36D8-84EA-A049-BA62-D52793DFB4D0}" destId="{DCD9C862-54BC-A740-9C3F-CE0C255C9B99}" srcOrd="3" destOrd="0" parTransId="{75162F80-2810-8344-A8F1-C9DAAE7CBC3E}" sibTransId="{8693F7D5-5CF3-8541-818C-B97A4FD1B8C1}"/>
    <dgm:cxn modelId="{0C31374A-826F-974F-AB62-5D98ED2AE04A}" srcId="{3BBB36D8-84EA-A049-BA62-D52793DFB4D0}" destId="{0601CF74-D8E7-A543-B799-F63E6AB77FF3}" srcOrd="0" destOrd="0" parTransId="{11F72C89-E6D2-6240-B76F-57E91BF65638}" sibTransId="{F6C9A0BC-FB70-F249-B138-C40A1D77D42F}"/>
    <dgm:cxn modelId="{1632BD57-9C5C-DA48-99CA-AFFC10802102}" type="presOf" srcId="{D172478E-47DC-9146-8BD1-F132410662D0}" destId="{9D63870F-1732-6C48-B286-AC3D625C3DB1}" srcOrd="0" destOrd="0" presId="urn:microsoft.com/office/officeart/2005/8/layout/default"/>
    <dgm:cxn modelId="{E626218C-1C9C-3440-BBE4-892C558EBD6F}" type="presOf" srcId="{DCD9C862-54BC-A740-9C3F-CE0C255C9B99}" destId="{3762C9F7-4AF2-7C48-AD7C-99AE3F887DBF}" srcOrd="0" destOrd="0" presId="urn:microsoft.com/office/officeart/2005/8/layout/default"/>
    <dgm:cxn modelId="{5494AEA0-33D0-CA43-9529-A9EF3DA47FB4}" srcId="{3BBB36D8-84EA-A049-BA62-D52793DFB4D0}" destId="{B26DFC8F-D6AE-814D-9014-7C62CD39D881}" srcOrd="1" destOrd="0" parTransId="{37B309B1-4F0E-7545-B894-8C4A63FEB0BC}" sibTransId="{BE01B670-2AC3-8A47-A7E8-DDD9794B98FC}"/>
    <dgm:cxn modelId="{813747D0-EF04-784B-BDFB-3EE64868D9C9}" srcId="{3BBB36D8-84EA-A049-BA62-D52793DFB4D0}" destId="{D172478E-47DC-9146-8BD1-F132410662D0}" srcOrd="2" destOrd="0" parTransId="{B5884F67-2561-EE4B-8906-DE6D8A1C5F60}" sibTransId="{EF7D3BA3-434B-B84B-B8D2-7BBBB85604BB}"/>
    <dgm:cxn modelId="{D41DEDF2-B623-2F4B-B9C7-AB8D59F1F90C}" type="presOf" srcId="{3BBB36D8-84EA-A049-BA62-D52793DFB4D0}" destId="{CF93D225-BBD5-7543-8083-D18908BCFB51}" srcOrd="0" destOrd="0" presId="urn:microsoft.com/office/officeart/2005/8/layout/default"/>
    <dgm:cxn modelId="{5BF90EFB-901B-2841-B8DF-8C69179A8E2F}" type="presOf" srcId="{B26DFC8F-D6AE-814D-9014-7C62CD39D881}" destId="{B9E41E96-C7E0-444E-9958-790DAC664822}" srcOrd="0" destOrd="0" presId="urn:microsoft.com/office/officeart/2005/8/layout/default"/>
    <dgm:cxn modelId="{E184CF7D-3116-6B45-99E5-B819BEF1AC62}" type="presParOf" srcId="{CF93D225-BBD5-7543-8083-D18908BCFB51}" destId="{B23BA799-9843-E748-88E7-9CAD9AED2576}" srcOrd="0" destOrd="0" presId="urn:microsoft.com/office/officeart/2005/8/layout/default"/>
    <dgm:cxn modelId="{86C58B26-CF13-0341-9093-43F6A6CB6B05}" type="presParOf" srcId="{CF93D225-BBD5-7543-8083-D18908BCFB51}" destId="{16C4C2DB-66E9-324A-B1F8-FC0FE8641D82}" srcOrd="1" destOrd="0" presId="urn:microsoft.com/office/officeart/2005/8/layout/default"/>
    <dgm:cxn modelId="{EE5BE7E4-91DD-4842-B72B-76609538E804}" type="presParOf" srcId="{CF93D225-BBD5-7543-8083-D18908BCFB51}" destId="{B9E41E96-C7E0-444E-9958-790DAC664822}" srcOrd="2" destOrd="0" presId="urn:microsoft.com/office/officeart/2005/8/layout/default"/>
    <dgm:cxn modelId="{F33FE5B7-0C02-2F48-91F7-688830B34D1E}" type="presParOf" srcId="{CF93D225-BBD5-7543-8083-D18908BCFB51}" destId="{5830D2CA-DC14-1740-9FAA-3EFE86CF7A3D}" srcOrd="3" destOrd="0" presId="urn:microsoft.com/office/officeart/2005/8/layout/default"/>
    <dgm:cxn modelId="{C321F26C-CC8A-654F-8666-0A7E07833EC6}" type="presParOf" srcId="{CF93D225-BBD5-7543-8083-D18908BCFB51}" destId="{9D63870F-1732-6C48-B286-AC3D625C3DB1}" srcOrd="4" destOrd="0" presId="urn:microsoft.com/office/officeart/2005/8/layout/default"/>
    <dgm:cxn modelId="{21721D9B-2DCC-8D49-97EE-5C58CBE4D432}" type="presParOf" srcId="{CF93D225-BBD5-7543-8083-D18908BCFB51}" destId="{223F622C-393D-424C-BE0B-4A8B100500F5}" srcOrd="5" destOrd="0" presId="urn:microsoft.com/office/officeart/2005/8/layout/default"/>
    <dgm:cxn modelId="{84CD1D6F-1502-7047-B1BF-9F83BBA057A4}" type="presParOf" srcId="{CF93D225-BBD5-7543-8083-D18908BCFB51}" destId="{3762C9F7-4AF2-7C48-AD7C-99AE3F887DBF}" srcOrd="6" destOrd="0" presId="urn:microsoft.com/office/officeart/2005/8/layout/default"/>
    <dgm:cxn modelId="{3E2CECE7-A72C-5246-A11D-05CFD97C0085}" type="presParOf" srcId="{CF93D225-BBD5-7543-8083-D18908BCFB51}" destId="{76C64D03-F368-C744-BD55-5241DAF03547}" srcOrd="7" destOrd="0" presId="urn:microsoft.com/office/officeart/2005/8/layout/default"/>
    <dgm:cxn modelId="{849224FA-5912-E241-97EC-27CD176458A0}" type="presParOf" srcId="{CF93D225-BBD5-7543-8083-D18908BCFB51}" destId="{1710B9F6-3EC1-C144-9DBE-B3C4375C13D4}" srcOrd="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91F1F-69FB-7544-BF9C-67CBE30E1A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A417BC6D-5706-F44D-96F7-1FAC2AD3838E}">
      <dgm:prSet/>
      <dgm:spPr>
        <a:solidFill>
          <a:srgbClr val="007075"/>
        </a:solidFill>
      </dgm:spPr>
      <dgm:t>
        <a:bodyPr/>
        <a:lstStyle/>
        <a:p>
          <a:pPr algn="ctr"/>
          <a:r>
            <a:rPr lang="fi-FI" dirty="0"/>
            <a:t>Biokaasun hyöty fossiilisten energiamuotojen korvaamisessa</a:t>
          </a:r>
          <a:endParaRPr lang="nb-NO" dirty="0"/>
        </a:p>
      </dgm:t>
    </dgm:pt>
    <dgm:pt modelId="{A9CC663A-7F58-B244-BA3B-BA2C7BB749A9}" type="parTrans" cxnId="{6E4C691E-4FD7-C04B-8221-9B5866C2C630}">
      <dgm:prSet/>
      <dgm:spPr/>
      <dgm:t>
        <a:bodyPr/>
        <a:lstStyle/>
        <a:p>
          <a:endParaRPr lang="nb-NO"/>
        </a:p>
      </dgm:t>
    </dgm:pt>
    <dgm:pt modelId="{4264DD8E-CE1A-A849-8F63-8888D13E8793}" type="sibTrans" cxnId="{6E4C691E-4FD7-C04B-8221-9B5866C2C630}">
      <dgm:prSet/>
      <dgm:spPr/>
      <dgm:t>
        <a:bodyPr/>
        <a:lstStyle/>
        <a:p>
          <a:endParaRPr lang="nb-NO"/>
        </a:p>
      </dgm:t>
    </dgm:pt>
    <dgm:pt modelId="{8E5BAD38-77E0-A243-975A-C329298672F4}">
      <dgm:prSet/>
      <dgm:spPr>
        <a:solidFill>
          <a:srgbClr val="007075"/>
        </a:solidFill>
      </dgm:spPr>
      <dgm:t>
        <a:bodyPr/>
        <a:lstStyle/>
        <a:p>
          <a:pPr algn="ctr"/>
          <a:r>
            <a:rPr lang="en-US" dirty="0" err="1"/>
            <a:t>Biokaasun</a:t>
          </a:r>
          <a:r>
            <a:rPr lang="en-US" dirty="0"/>
            <a:t> </a:t>
          </a:r>
          <a:r>
            <a:rPr lang="en-US" dirty="0" err="1"/>
            <a:t>jalostuksessa</a:t>
          </a:r>
          <a:r>
            <a:rPr lang="en-US" dirty="0"/>
            <a:t> </a:t>
          </a:r>
          <a:r>
            <a:rPr lang="en-US" dirty="0" err="1"/>
            <a:t>syntyvä</a:t>
          </a:r>
          <a:r>
            <a:rPr lang="en-US" dirty="0"/>
            <a:t> </a:t>
          </a:r>
          <a:r>
            <a:rPr lang="en-US" dirty="0" err="1"/>
            <a:t>hiilidioksidi</a:t>
          </a:r>
          <a:r>
            <a:rPr lang="en-US" dirty="0"/>
            <a:t> </a:t>
          </a:r>
          <a:r>
            <a:rPr lang="en-US" dirty="0" err="1"/>
            <a:t>korvaa</a:t>
          </a:r>
          <a:r>
            <a:rPr lang="en-US" dirty="0"/>
            <a:t> </a:t>
          </a:r>
          <a:r>
            <a:rPr lang="en-US" dirty="0" err="1"/>
            <a:t>fossiilisista</a:t>
          </a:r>
          <a:r>
            <a:rPr lang="en-US" dirty="0"/>
            <a:t> </a:t>
          </a:r>
          <a:r>
            <a:rPr lang="en-US" dirty="0" err="1"/>
            <a:t>hiilidioksidia</a:t>
          </a:r>
          <a:endParaRPr lang="nb-NO" dirty="0"/>
        </a:p>
      </dgm:t>
    </dgm:pt>
    <dgm:pt modelId="{F36596AC-9570-2540-AD0F-2CEDC685ED6A}" type="parTrans" cxnId="{9B4258D5-E098-AE4C-B894-CBCE4BCA8E9E}">
      <dgm:prSet/>
      <dgm:spPr/>
      <dgm:t>
        <a:bodyPr/>
        <a:lstStyle/>
        <a:p>
          <a:endParaRPr lang="nb-NO"/>
        </a:p>
      </dgm:t>
    </dgm:pt>
    <dgm:pt modelId="{A2713BB3-0AFD-CA4A-A821-CF21A7712FCC}" type="sibTrans" cxnId="{9B4258D5-E098-AE4C-B894-CBCE4BCA8E9E}">
      <dgm:prSet/>
      <dgm:spPr/>
      <dgm:t>
        <a:bodyPr/>
        <a:lstStyle/>
        <a:p>
          <a:endParaRPr lang="nb-NO"/>
        </a:p>
      </dgm:t>
    </dgm:pt>
    <dgm:pt modelId="{5F843EEF-FB58-9F44-AA25-C83206DA5BCA}">
      <dgm:prSet/>
      <dgm:spPr>
        <a:solidFill>
          <a:srgbClr val="007075"/>
        </a:solidFill>
      </dgm:spPr>
      <dgm:t>
        <a:bodyPr/>
        <a:lstStyle/>
        <a:p>
          <a:pPr algn="ctr"/>
          <a:r>
            <a:rPr lang="en-US" dirty="0" err="1"/>
            <a:t>Mineraalilannoitteiden</a:t>
          </a:r>
          <a:r>
            <a:rPr lang="en-US" dirty="0"/>
            <a:t> </a:t>
          </a:r>
          <a:r>
            <a:rPr lang="en-US" dirty="0" err="1"/>
            <a:t>korvaaminen</a:t>
          </a:r>
          <a:r>
            <a:rPr lang="en-US" dirty="0"/>
            <a:t> </a:t>
          </a:r>
          <a:r>
            <a:rPr lang="en-US" dirty="0" err="1"/>
            <a:t>mädätteellä</a:t>
          </a:r>
          <a:endParaRPr lang="nb-NO" dirty="0"/>
        </a:p>
      </dgm:t>
    </dgm:pt>
    <dgm:pt modelId="{2F5725F9-B884-7442-8344-4CE2E293CD11}" type="parTrans" cxnId="{79CE6443-547B-AE4D-8926-84C274E558B3}">
      <dgm:prSet/>
      <dgm:spPr/>
      <dgm:t>
        <a:bodyPr/>
        <a:lstStyle/>
        <a:p>
          <a:endParaRPr lang="nb-NO"/>
        </a:p>
      </dgm:t>
    </dgm:pt>
    <dgm:pt modelId="{3757AFB7-01D9-E44D-9721-7BAFD83BDE9C}" type="sibTrans" cxnId="{79CE6443-547B-AE4D-8926-84C274E558B3}">
      <dgm:prSet/>
      <dgm:spPr/>
      <dgm:t>
        <a:bodyPr/>
        <a:lstStyle/>
        <a:p>
          <a:endParaRPr lang="nb-NO"/>
        </a:p>
      </dgm:t>
    </dgm:pt>
    <dgm:pt modelId="{6769B8CD-112C-664C-B685-FA7D8874D58E}">
      <dgm:prSet/>
      <dgm:spPr>
        <a:solidFill>
          <a:srgbClr val="007075"/>
        </a:solidFill>
      </dgm:spPr>
      <dgm:t>
        <a:bodyPr/>
        <a:lstStyle/>
        <a:p>
          <a:pPr algn="ctr"/>
          <a:r>
            <a:rPr lang="en-US" dirty="0" err="1"/>
            <a:t>Jätteet</a:t>
          </a:r>
          <a:r>
            <a:rPr lang="en-US" dirty="0"/>
            <a:t> ja </a:t>
          </a:r>
          <a:r>
            <a:rPr lang="en-US" dirty="0" err="1"/>
            <a:t>lannoitteet</a:t>
          </a:r>
          <a:r>
            <a:rPr lang="en-US" dirty="0"/>
            <a:t> </a:t>
          </a:r>
          <a:r>
            <a:rPr lang="en-US" dirty="0" err="1"/>
            <a:t>käsitellään</a:t>
          </a:r>
          <a:r>
            <a:rPr lang="en-US" dirty="0"/>
            <a:t> </a:t>
          </a:r>
          <a:r>
            <a:rPr lang="en-US" dirty="0" err="1"/>
            <a:t>biokaasulaitoksessa</a:t>
          </a:r>
          <a:r>
            <a:rPr lang="en-US" dirty="0"/>
            <a:t>, </a:t>
          </a:r>
          <a:r>
            <a:rPr lang="en-US" dirty="0" err="1"/>
            <a:t>joiden</a:t>
          </a:r>
          <a:r>
            <a:rPr lang="en-US" dirty="0"/>
            <a:t> </a:t>
          </a:r>
          <a:r>
            <a:rPr lang="en-US" dirty="0" err="1"/>
            <a:t>ilmastovaikutukset</a:t>
          </a:r>
          <a:r>
            <a:rPr lang="en-US" dirty="0"/>
            <a:t> </a:t>
          </a:r>
          <a:r>
            <a:rPr lang="en-US" dirty="0" err="1"/>
            <a:t>ovat</a:t>
          </a:r>
          <a:r>
            <a:rPr lang="en-US" dirty="0"/>
            <a:t> </a:t>
          </a:r>
          <a:r>
            <a:rPr lang="en-US" dirty="0" err="1"/>
            <a:t>vähäisemmät</a:t>
          </a:r>
          <a:r>
            <a:rPr lang="en-US" dirty="0"/>
            <a:t> </a:t>
          </a:r>
          <a:r>
            <a:rPr lang="en-US" dirty="0" err="1"/>
            <a:t>kuin</a:t>
          </a:r>
          <a:r>
            <a:rPr lang="en-US" dirty="0"/>
            <a:t> </a:t>
          </a:r>
          <a:r>
            <a:rPr lang="en-US" dirty="0" err="1"/>
            <a:t>vaihtoehtoisten</a:t>
          </a:r>
          <a:r>
            <a:rPr lang="en-US" dirty="0"/>
            <a:t> </a:t>
          </a:r>
          <a:r>
            <a:rPr lang="en-US" dirty="0" err="1"/>
            <a:t>käsittelytapojen</a:t>
          </a:r>
          <a:endParaRPr lang="nb-NO" dirty="0"/>
        </a:p>
      </dgm:t>
    </dgm:pt>
    <dgm:pt modelId="{E018671C-CAE1-3442-9DBE-93C6B645FCA7}" type="parTrans" cxnId="{4F3B4C18-9784-0C4A-94F7-CF7465317066}">
      <dgm:prSet/>
      <dgm:spPr/>
      <dgm:t>
        <a:bodyPr/>
        <a:lstStyle/>
        <a:p>
          <a:endParaRPr lang="nb-NO"/>
        </a:p>
      </dgm:t>
    </dgm:pt>
    <dgm:pt modelId="{F371D155-297F-6744-932C-D21903165FAD}" type="sibTrans" cxnId="{4F3B4C18-9784-0C4A-94F7-CF7465317066}">
      <dgm:prSet/>
      <dgm:spPr/>
      <dgm:t>
        <a:bodyPr/>
        <a:lstStyle/>
        <a:p>
          <a:endParaRPr lang="nb-NO"/>
        </a:p>
      </dgm:t>
    </dgm:pt>
    <dgm:pt modelId="{70DFE098-22AC-BD47-9076-3D39A68EE0DF}" type="pres">
      <dgm:prSet presAssocID="{2D291F1F-69FB-7544-BF9C-67CBE30E1A67}" presName="linear" presStyleCnt="0">
        <dgm:presLayoutVars>
          <dgm:animLvl val="lvl"/>
          <dgm:resizeHandles val="exact"/>
        </dgm:presLayoutVars>
      </dgm:prSet>
      <dgm:spPr/>
    </dgm:pt>
    <dgm:pt modelId="{12C7A4DC-D8E4-2448-ACC6-F2919428168C}" type="pres">
      <dgm:prSet presAssocID="{A417BC6D-5706-F44D-96F7-1FAC2AD3838E}" presName="parentText" presStyleLbl="node1" presStyleIdx="0" presStyleCnt="4">
        <dgm:presLayoutVars>
          <dgm:chMax val="0"/>
          <dgm:bulletEnabled val="1"/>
        </dgm:presLayoutVars>
      </dgm:prSet>
      <dgm:spPr/>
    </dgm:pt>
    <dgm:pt modelId="{3D8DA42D-8722-CB4F-8618-319C7C83D5DF}" type="pres">
      <dgm:prSet presAssocID="{4264DD8E-CE1A-A849-8F63-8888D13E8793}" presName="spacer" presStyleCnt="0"/>
      <dgm:spPr/>
    </dgm:pt>
    <dgm:pt modelId="{A481776C-631A-FA4B-9425-3699B7D2F935}" type="pres">
      <dgm:prSet presAssocID="{8E5BAD38-77E0-A243-975A-C329298672F4}" presName="parentText" presStyleLbl="node1" presStyleIdx="1" presStyleCnt="4">
        <dgm:presLayoutVars>
          <dgm:chMax val="0"/>
          <dgm:bulletEnabled val="1"/>
        </dgm:presLayoutVars>
      </dgm:prSet>
      <dgm:spPr/>
    </dgm:pt>
    <dgm:pt modelId="{E640E5AA-4909-9A4E-B0C4-28460C01A3E3}" type="pres">
      <dgm:prSet presAssocID="{A2713BB3-0AFD-CA4A-A821-CF21A7712FCC}" presName="spacer" presStyleCnt="0"/>
      <dgm:spPr/>
    </dgm:pt>
    <dgm:pt modelId="{E03F7BA0-D9A5-474B-B980-E7C6B8A2DDF5}" type="pres">
      <dgm:prSet presAssocID="{5F843EEF-FB58-9F44-AA25-C83206DA5BCA}" presName="parentText" presStyleLbl="node1" presStyleIdx="2" presStyleCnt="4">
        <dgm:presLayoutVars>
          <dgm:chMax val="0"/>
          <dgm:bulletEnabled val="1"/>
        </dgm:presLayoutVars>
      </dgm:prSet>
      <dgm:spPr/>
    </dgm:pt>
    <dgm:pt modelId="{6FED4772-0D14-624E-B1F2-81F5075F1C7F}" type="pres">
      <dgm:prSet presAssocID="{3757AFB7-01D9-E44D-9721-7BAFD83BDE9C}" presName="spacer" presStyleCnt="0"/>
      <dgm:spPr/>
    </dgm:pt>
    <dgm:pt modelId="{4994656C-719B-714C-805B-DB22D35E776C}" type="pres">
      <dgm:prSet presAssocID="{6769B8CD-112C-664C-B685-FA7D8874D58E}" presName="parentText" presStyleLbl="node1" presStyleIdx="3" presStyleCnt="4">
        <dgm:presLayoutVars>
          <dgm:chMax val="0"/>
          <dgm:bulletEnabled val="1"/>
        </dgm:presLayoutVars>
      </dgm:prSet>
      <dgm:spPr/>
    </dgm:pt>
  </dgm:ptLst>
  <dgm:cxnLst>
    <dgm:cxn modelId="{4F3B4C18-9784-0C4A-94F7-CF7465317066}" srcId="{2D291F1F-69FB-7544-BF9C-67CBE30E1A67}" destId="{6769B8CD-112C-664C-B685-FA7D8874D58E}" srcOrd="3" destOrd="0" parTransId="{E018671C-CAE1-3442-9DBE-93C6B645FCA7}" sibTransId="{F371D155-297F-6744-932C-D21903165FAD}"/>
    <dgm:cxn modelId="{6E4C691E-4FD7-C04B-8221-9B5866C2C630}" srcId="{2D291F1F-69FB-7544-BF9C-67CBE30E1A67}" destId="{A417BC6D-5706-F44D-96F7-1FAC2AD3838E}" srcOrd="0" destOrd="0" parTransId="{A9CC663A-7F58-B244-BA3B-BA2C7BB749A9}" sibTransId="{4264DD8E-CE1A-A849-8F63-8888D13E8793}"/>
    <dgm:cxn modelId="{EFFA353F-0EAA-2E45-B416-E7C90C0A1F0C}" type="presOf" srcId="{5F843EEF-FB58-9F44-AA25-C83206DA5BCA}" destId="{E03F7BA0-D9A5-474B-B980-E7C6B8A2DDF5}" srcOrd="0" destOrd="0" presId="urn:microsoft.com/office/officeart/2005/8/layout/vList2"/>
    <dgm:cxn modelId="{79CE6443-547B-AE4D-8926-84C274E558B3}" srcId="{2D291F1F-69FB-7544-BF9C-67CBE30E1A67}" destId="{5F843EEF-FB58-9F44-AA25-C83206DA5BCA}" srcOrd="2" destOrd="0" parTransId="{2F5725F9-B884-7442-8344-4CE2E293CD11}" sibTransId="{3757AFB7-01D9-E44D-9721-7BAFD83BDE9C}"/>
    <dgm:cxn modelId="{06717D67-DD65-BF4A-A692-AAD153476D98}" type="presOf" srcId="{8E5BAD38-77E0-A243-975A-C329298672F4}" destId="{A481776C-631A-FA4B-9425-3699B7D2F935}" srcOrd="0" destOrd="0" presId="urn:microsoft.com/office/officeart/2005/8/layout/vList2"/>
    <dgm:cxn modelId="{559E1DBC-3553-E24F-840F-AF8E895268A8}" type="presOf" srcId="{A417BC6D-5706-F44D-96F7-1FAC2AD3838E}" destId="{12C7A4DC-D8E4-2448-ACC6-F2919428168C}" srcOrd="0" destOrd="0" presId="urn:microsoft.com/office/officeart/2005/8/layout/vList2"/>
    <dgm:cxn modelId="{D32C76CF-527D-864D-B3F7-B43B159941CB}" type="presOf" srcId="{6769B8CD-112C-664C-B685-FA7D8874D58E}" destId="{4994656C-719B-714C-805B-DB22D35E776C}" srcOrd="0" destOrd="0" presId="urn:microsoft.com/office/officeart/2005/8/layout/vList2"/>
    <dgm:cxn modelId="{9B4258D5-E098-AE4C-B894-CBCE4BCA8E9E}" srcId="{2D291F1F-69FB-7544-BF9C-67CBE30E1A67}" destId="{8E5BAD38-77E0-A243-975A-C329298672F4}" srcOrd="1" destOrd="0" parTransId="{F36596AC-9570-2540-AD0F-2CEDC685ED6A}" sibTransId="{A2713BB3-0AFD-CA4A-A821-CF21A7712FCC}"/>
    <dgm:cxn modelId="{6B4CC6DC-C6AD-234D-9379-B62D4E143C3C}" type="presOf" srcId="{2D291F1F-69FB-7544-BF9C-67CBE30E1A67}" destId="{70DFE098-22AC-BD47-9076-3D39A68EE0DF}" srcOrd="0" destOrd="0" presId="urn:microsoft.com/office/officeart/2005/8/layout/vList2"/>
    <dgm:cxn modelId="{FF31113D-3C18-2F4C-A9C4-981F26B00C2B}" type="presParOf" srcId="{70DFE098-22AC-BD47-9076-3D39A68EE0DF}" destId="{12C7A4DC-D8E4-2448-ACC6-F2919428168C}" srcOrd="0" destOrd="0" presId="urn:microsoft.com/office/officeart/2005/8/layout/vList2"/>
    <dgm:cxn modelId="{902E1E66-27E1-3847-8462-48A3FBA1C1A3}" type="presParOf" srcId="{70DFE098-22AC-BD47-9076-3D39A68EE0DF}" destId="{3D8DA42D-8722-CB4F-8618-319C7C83D5DF}" srcOrd="1" destOrd="0" presId="urn:microsoft.com/office/officeart/2005/8/layout/vList2"/>
    <dgm:cxn modelId="{D964B8A9-EF2A-4C45-9F53-6A0182B69557}" type="presParOf" srcId="{70DFE098-22AC-BD47-9076-3D39A68EE0DF}" destId="{A481776C-631A-FA4B-9425-3699B7D2F935}" srcOrd="2" destOrd="0" presId="urn:microsoft.com/office/officeart/2005/8/layout/vList2"/>
    <dgm:cxn modelId="{903CBDFA-4A8A-8045-9990-9A47D229F944}" type="presParOf" srcId="{70DFE098-22AC-BD47-9076-3D39A68EE0DF}" destId="{E640E5AA-4909-9A4E-B0C4-28460C01A3E3}" srcOrd="3" destOrd="0" presId="urn:microsoft.com/office/officeart/2005/8/layout/vList2"/>
    <dgm:cxn modelId="{315DA7F5-D592-B94A-9ACC-14A7D6701003}" type="presParOf" srcId="{70DFE098-22AC-BD47-9076-3D39A68EE0DF}" destId="{E03F7BA0-D9A5-474B-B980-E7C6B8A2DDF5}" srcOrd="4" destOrd="0" presId="urn:microsoft.com/office/officeart/2005/8/layout/vList2"/>
    <dgm:cxn modelId="{47FCDE28-D48D-544A-880C-C08130065581}" type="presParOf" srcId="{70DFE098-22AC-BD47-9076-3D39A68EE0DF}" destId="{6FED4772-0D14-624E-B1F2-81F5075F1C7F}" srcOrd="5" destOrd="0" presId="urn:microsoft.com/office/officeart/2005/8/layout/vList2"/>
    <dgm:cxn modelId="{DBF47567-BDF6-4A43-A1F6-791A5331153E}" type="presParOf" srcId="{70DFE098-22AC-BD47-9076-3D39A68EE0DF}" destId="{4994656C-719B-714C-805B-DB22D35E77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Biomassasta arvotuotteisiin</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Prosessi: Kuumentaminen ilman happea 500-600C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dirty="0"/>
            <a:t>Tuotteet: Biohiili, biokaasu ja bioöljy</a:t>
          </a:r>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ScaleX="106642"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ScaleX="109206"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ScaleX="110206"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45691" y="0"/>
          <a:ext cx="10154898" cy="3820120"/>
        </a:xfrm>
        <a:prstGeom prst="rect">
          <a:avLst/>
        </a:prstGeom>
        <a:solidFill>
          <a:srgbClr val="0099A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Biomassalla</a:t>
          </a:r>
          <a:r>
            <a:rPr lang="en-US" sz="2800" kern="1200" dirty="0"/>
            <a:t> </a:t>
          </a:r>
          <a:r>
            <a:rPr lang="en-US" sz="2800" kern="1200" dirty="0" err="1"/>
            <a:t>tarkoitetaan</a:t>
          </a:r>
          <a:r>
            <a:rPr lang="en-US" sz="2800" kern="1200" dirty="0"/>
            <a:t> </a:t>
          </a:r>
          <a:r>
            <a:rPr lang="en-US" sz="2800" kern="1200" dirty="0" err="1"/>
            <a:t>orgaanista</a:t>
          </a:r>
          <a:r>
            <a:rPr lang="en-US" sz="2800" kern="1200" dirty="0"/>
            <a:t> </a:t>
          </a:r>
          <a:r>
            <a:rPr lang="en-US" sz="2800" kern="1200" dirty="0" err="1"/>
            <a:t>materiaalia</a:t>
          </a:r>
          <a:r>
            <a:rPr lang="en-US" sz="2800" kern="1200" dirty="0"/>
            <a:t>, </a:t>
          </a:r>
          <a:r>
            <a:rPr lang="en-US" sz="2800" kern="1200" dirty="0" err="1"/>
            <a:t>ts</a:t>
          </a:r>
          <a:r>
            <a:rPr lang="en-US" sz="2800" kern="1200" dirty="0"/>
            <a:t>. </a:t>
          </a:r>
          <a:r>
            <a:rPr lang="en-US" sz="2800" kern="1200" dirty="0" err="1"/>
            <a:t>Kasveja</a:t>
          </a:r>
          <a:r>
            <a:rPr lang="en-US" sz="2800" kern="1200" dirty="0"/>
            <a:t>, </a:t>
          </a:r>
          <a:r>
            <a:rPr lang="en-US" sz="2800" kern="1200" dirty="0" err="1"/>
            <a:t>eläimiä</a:t>
          </a:r>
          <a:r>
            <a:rPr lang="en-US" sz="2800" kern="1200" dirty="0"/>
            <a:t> tai </a:t>
          </a:r>
          <a:r>
            <a:rPr lang="en-US" sz="2800" kern="1200" dirty="0" err="1"/>
            <a:t>mikrobeja</a:t>
          </a:r>
          <a:r>
            <a:rPr lang="en-US" sz="2800" kern="1200" dirty="0"/>
            <a:t>, </a:t>
          </a:r>
          <a:r>
            <a:rPr lang="en-US" sz="2800" kern="1200" dirty="0" err="1"/>
            <a:t>sekä</a:t>
          </a:r>
          <a:r>
            <a:rPr lang="en-US" sz="2800" kern="1200" dirty="0"/>
            <a:t> </a:t>
          </a:r>
          <a:r>
            <a:rPr lang="en-US" sz="2800" kern="1200" dirty="0" err="1"/>
            <a:t>niiden</a:t>
          </a:r>
          <a:r>
            <a:rPr lang="en-US" sz="2800" kern="1200" dirty="0"/>
            <a:t> </a:t>
          </a:r>
          <a:r>
            <a:rPr lang="en-US" sz="2800" kern="1200" dirty="0" err="1"/>
            <a:t>tuottamia</a:t>
          </a:r>
          <a:r>
            <a:rPr lang="en-US" sz="2800" kern="1200" dirty="0"/>
            <a:t> </a:t>
          </a:r>
          <a:r>
            <a:rPr lang="en-US" sz="2800" kern="1200" dirty="0" err="1"/>
            <a:t>jäteitä</a:t>
          </a:r>
          <a:r>
            <a:rPr lang="en-US" sz="2800" kern="1200" dirty="0"/>
            <a:t>.</a:t>
          </a: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err="1"/>
            <a:t>Tähän</a:t>
          </a:r>
          <a:r>
            <a:rPr lang="en-US" sz="2800" kern="1200" dirty="0"/>
            <a:t> </a:t>
          </a:r>
          <a:r>
            <a:rPr lang="en-US" sz="2800" kern="1200" dirty="0" err="1"/>
            <a:t>sisältyy</a:t>
          </a:r>
          <a:r>
            <a:rPr lang="en-US" sz="2800" kern="1200" dirty="0"/>
            <a:t> </a:t>
          </a:r>
          <a:r>
            <a:rPr lang="en-US" sz="2800" kern="1200" dirty="0" err="1"/>
            <a:t>siis</a:t>
          </a:r>
          <a:r>
            <a:rPr lang="en-US" sz="2800" kern="1200" dirty="0"/>
            <a:t> </a:t>
          </a:r>
          <a:r>
            <a:rPr lang="en-US" sz="2800" kern="1200" dirty="0" err="1"/>
            <a:t>kaikki</a:t>
          </a:r>
          <a:r>
            <a:rPr lang="en-US" sz="2800" kern="1200" dirty="0"/>
            <a:t> </a:t>
          </a:r>
          <a:r>
            <a:rPr lang="en-US" sz="2800" kern="1200" dirty="0" err="1"/>
            <a:t>puista</a:t>
          </a:r>
          <a:r>
            <a:rPr lang="en-US" sz="2800" kern="1200" dirty="0"/>
            <a:t> ja </a:t>
          </a:r>
          <a:r>
            <a:rPr lang="en-US" sz="2800" kern="1200" dirty="0" err="1"/>
            <a:t>ruokakasveista</a:t>
          </a:r>
          <a:r>
            <a:rPr lang="en-US" sz="2800" kern="1200" dirty="0"/>
            <a:t> </a:t>
          </a:r>
          <a:r>
            <a:rPr lang="en-US" sz="2800" kern="1200" dirty="0" err="1"/>
            <a:t>eläimiin</a:t>
          </a:r>
          <a:r>
            <a:rPr lang="en-US" sz="2800" kern="1200" dirty="0"/>
            <a:t> ja </a:t>
          </a:r>
          <a:r>
            <a:rPr lang="en-US" sz="2800" kern="1200" dirty="0" err="1"/>
            <a:t>mikrobiallisiin</a:t>
          </a:r>
          <a:r>
            <a:rPr lang="en-US" sz="2800" kern="1200" dirty="0"/>
            <a:t> </a:t>
          </a:r>
          <a:r>
            <a:rPr lang="en-US" sz="2800" kern="1200" dirty="0" err="1"/>
            <a:t>massoihin</a:t>
          </a:r>
          <a:r>
            <a:rPr lang="en-US" sz="2800" kern="1200" dirty="0"/>
            <a:t>. </a:t>
          </a:r>
          <a:r>
            <a:rPr lang="en-US" sz="2800" kern="1200" dirty="0" err="1"/>
            <a:t>Biomassa</a:t>
          </a:r>
          <a:r>
            <a:rPr lang="en-US" sz="2800" kern="1200" dirty="0"/>
            <a:t> on </a:t>
          </a:r>
          <a:r>
            <a:rPr lang="en-US" sz="2800" kern="1200" dirty="0" err="1"/>
            <a:t>erittäin</a:t>
          </a:r>
          <a:r>
            <a:rPr lang="en-US" sz="2800" kern="1200" dirty="0"/>
            <a:t> </a:t>
          </a:r>
          <a:r>
            <a:rPr lang="en-US" sz="2800" kern="1200" dirty="0" err="1"/>
            <a:t>tärkeä</a:t>
          </a:r>
          <a:r>
            <a:rPr lang="en-US" sz="2800" kern="1200" dirty="0"/>
            <a:t> </a:t>
          </a:r>
          <a:r>
            <a:rPr lang="en-US" sz="2800" kern="1200" dirty="0" err="1"/>
            <a:t>resurssi</a:t>
          </a:r>
          <a:r>
            <a:rPr lang="en-US" sz="2800" kern="1200" dirty="0"/>
            <a:t> </a:t>
          </a:r>
          <a:r>
            <a:rPr lang="en-US" sz="2800" kern="1200" dirty="0" err="1"/>
            <a:t>ihmisille</a:t>
          </a:r>
          <a:r>
            <a:rPr lang="en-US" sz="2800" kern="1200" dirty="0"/>
            <a:t>, </a:t>
          </a:r>
          <a:r>
            <a:rPr lang="en-US" sz="2800" kern="1200" dirty="0" err="1"/>
            <a:t>sillä</a:t>
          </a:r>
          <a:r>
            <a:rPr lang="en-US" sz="2800" kern="1200" dirty="0"/>
            <a:t> </a:t>
          </a:r>
          <a:r>
            <a:rPr lang="en-US" sz="2800" kern="1200" dirty="0" err="1"/>
            <a:t>sitä</a:t>
          </a:r>
          <a:r>
            <a:rPr lang="en-US" sz="2800" kern="1200" dirty="0"/>
            <a:t> </a:t>
          </a:r>
          <a:r>
            <a:rPr lang="en-US" sz="2800" kern="1200" dirty="0" err="1"/>
            <a:t>voidaan</a:t>
          </a:r>
          <a:r>
            <a:rPr lang="en-US" sz="2800" kern="1200" dirty="0"/>
            <a:t> </a:t>
          </a:r>
          <a:r>
            <a:rPr lang="en-US" sz="2800" kern="1200" dirty="0" err="1"/>
            <a:t>käyttää</a:t>
          </a:r>
          <a:r>
            <a:rPr lang="en-US" sz="2800" kern="1200" dirty="0"/>
            <a:t> </a:t>
          </a:r>
          <a:r>
            <a:rPr lang="en-US" sz="2800" kern="1200" dirty="0" err="1"/>
            <a:t>energiana</a:t>
          </a:r>
          <a:r>
            <a:rPr lang="en-US" sz="2800" kern="1200" dirty="0"/>
            <a:t>, </a:t>
          </a:r>
          <a:r>
            <a:rPr lang="en-US" sz="2800" kern="1200" dirty="0" err="1"/>
            <a:t>ruokana</a:t>
          </a:r>
          <a:r>
            <a:rPr lang="en-US" sz="2800" kern="1200" dirty="0"/>
            <a:t>, </a:t>
          </a:r>
          <a:r>
            <a:rPr lang="en-US" sz="2800" kern="1200" dirty="0" err="1"/>
            <a:t>kuituina</a:t>
          </a:r>
          <a:r>
            <a:rPr lang="en-US" sz="2800" kern="1200" dirty="0"/>
            <a:t> ja </a:t>
          </a:r>
          <a:r>
            <a:rPr lang="en-US" sz="2800" kern="1200" dirty="0" err="1"/>
            <a:t>kemikaaleina</a:t>
          </a:r>
          <a:r>
            <a:rPr lang="en-US" sz="2800" kern="1200" dirty="0"/>
            <a:t>.</a:t>
          </a:r>
        </a:p>
      </dsp:txBody>
      <dsp:txXfrm>
        <a:off x="45691" y="0"/>
        <a:ext cx="10154898" cy="3820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nb-NO" sz="1300" kern="1200" noProof="0" dirty="0"/>
            <a:t>Vanha teknologia</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sv-SE" sz="1300" kern="1200" noProof="0" dirty="0" err="1"/>
            <a:t>Polttoaine</a:t>
          </a:r>
          <a:r>
            <a:rPr lang="sv-SE" sz="1300" kern="1200" noProof="0" dirty="0"/>
            <a:t> </a:t>
          </a:r>
          <a:r>
            <a:rPr lang="sv-SE" sz="1300" kern="1200" noProof="0" dirty="0" err="1"/>
            <a:t>kaasuksi</a:t>
          </a:r>
          <a:endParaRPr lang="nb-NO" sz="1300" kern="1200" noProof="0" dirty="0"/>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nb-NO" sz="1300" kern="1200" noProof="0" dirty="0"/>
            <a:t>Kuumennetaan 800 – 1000C</a:t>
          </a: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sv-SE" sz="1300" kern="1200" noProof="0" dirty="0" err="1"/>
            <a:t>Tuottaa</a:t>
          </a:r>
          <a:r>
            <a:rPr lang="sv-SE" sz="1300" kern="1200" noProof="0" dirty="0"/>
            <a:t> </a:t>
          </a:r>
          <a:r>
            <a:rPr lang="sv-SE" sz="1300" kern="1200" noProof="0" dirty="0" err="1"/>
            <a:t>synteesikaasua</a:t>
          </a:r>
          <a:endParaRPr lang="nb-NO" sz="1300" kern="1200" noProof="0" dirty="0"/>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nb-NO" sz="1300" kern="1200" noProof="0" dirty="0"/>
            <a:t>Useita materiaaleja voidaan kaasuttaa</a:t>
          </a:r>
        </a:p>
      </dsp:txBody>
      <dsp:txXfrm>
        <a:off x="2474769" y="1182988"/>
        <a:ext cx="1499860" cy="899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fi-FI" sz="1300" kern="1200" noProof="0" dirty="0">
              <a:solidFill>
                <a:srgbClr val="248587"/>
              </a:solidFill>
            </a:rPr>
            <a:t>Vanha teknologia</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fi-FI" sz="1300" kern="1200" noProof="0" dirty="0">
              <a:solidFill>
                <a:srgbClr val="248587"/>
              </a:solidFill>
            </a:rPr>
            <a:t>Polttoaine kaasuksi</a:t>
          </a: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fi-FI" sz="1300" kern="1200" noProof="0" dirty="0">
              <a:solidFill>
                <a:srgbClr val="248587"/>
              </a:solidFill>
            </a:rPr>
            <a:t>Kuumennetaan 800 – 1000C</a:t>
          </a: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fi-FI" sz="1300" kern="1200" noProof="0" dirty="0">
              <a:solidFill>
                <a:srgbClr val="248587"/>
              </a:solidFill>
            </a:rPr>
            <a:t>Tuottaa synteesikaasua</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fi-FI" sz="1300" kern="1200" noProof="0" dirty="0">
              <a:solidFill>
                <a:srgbClr val="248587"/>
              </a:solidFill>
            </a:rPr>
            <a:t>Useita materiaaleja voidaan kaasuttaa</a:t>
          </a:r>
        </a:p>
      </dsp:txBody>
      <dsp:txXfrm>
        <a:off x="2474769" y="1182988"/>
        <a:ext cx="1499860" cy="8999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50000"/>
            </a:lnSpc>
            <a:spcBef>
              <a:spcPct val="0"/>
            </a:spcBef>
            <a:spcAft>
              <a:spcPct val="35000"/>
            </a:spcAft>
            <a:buNone/>
          </a:pPr>
          <a:r>
            <a:rPr lang="fi-FI" sz="1100" kern="1200" noProof="0" dirty="0">
              <a:solidFill>
                <a:srgbClr val="248587"/>
              </a:solidFill>
            </a:rPr>
            <a:t>Vanha teknologia</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50000"/>
            </a:lnSpc>
            <a:spcBef>
              <a:spcPct val="0"/>
            </a:spcBef>
            <a:spcAft>
              <a:spcPct val="35000"/>
            </a:spcAft>
            <a:buNone/>
          </a:pPr>
          <a:r>
            <a:rPr lang="fi-FI" sz="1100" kern="1200" noProof="0" dirty="0">
              <a:solidFill>
                <a:srgbClr val="248587"/>
              </a:solidFill>
            </a:rPr>
            <a:t>Polttoaine kaasuksi</a:t>
          </a: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50000"/>
            </a:lnSpc>
            <a:spcBef>
              <a:spcPct val="0"/>
            </a:spcBef>
            <a:spcAft>
              <a:spcPct val="35000"/>
            </a:spcAft>
            <a:buNone/>
          </a:pPr>
          <a:r>
            <a:rPr lang="fi-FI" sz="1100" kern="1200" noProof="0" dirty="0">
              <a:solidFill>
                <a:srgbClr val="248587"/>
              </a:solidFill>
            </a:rPr>
            <a:t>Kuumennetaan 800 – 1000C</a:t>
          </a:r>
        </a:p>
        <a:p>
          <a:pPr marL="0" lvl="0" indent="0" algn="ctr" defTabSz="488950">
            <a:lnSpc>
              <a:spcPct val="150000"/>
            </a:lnSpc>
            <a:spcBef>
              <a:spcPct val="0"/>
            </a:spcBef>
            <a:spcAft>
              <a:spcPct val="35000"/>
            </a:spcAft>
            <a:buNone/>
          </a:pPr>
          <a:endParaRPr lang="nb-NO" sz="1100" kern="1200" noProof="0" dirty="0">
            <a:solidFill>
              <a:srgbClr val="248587"/>
            </a:solidFill>
          </a:endParaRP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50000"/>
            </a:lnSpc>
            <a:spcBef>
              <a:spcPct val="0"/>
            </a:spcBef>
            <a:spcAft>
              <a:spcPct val="35000"/>
            </a:spcAft>
            <a:buNone/>
          </a:pPr>
          <a:r>
            <a:rPr lang="fi-FI" sz="1100" kern="1200" noProof="0" dirty="0">
              <a:solidFill>
                <a:srgbClr val="248587"/>
              </a:solidFill>
            </a:rPr>
            <a:t>Tuottaa synteesikaasua</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50000"/>
            </a:lnSpc>
            <a:spcBef>
              <a:spcPct val="0"/>
            </a:spcBef>
            <a:spcAft>
              <a:spcPct val="35000"/>
            </a:spcAft>
            <a:buNone/>
          </a:pPr>
          <a:r>
            <a:rPr lang="fi-FI" sz="1100" kern="1200" noProof="0" dirty="0">
              <a:solidFill>
                <a:srgbClr val="248587"/>
              </a:solidFill>
            </a:rPr>
            <a:t>Useita materiaaleja voidaan kaasuttaa</a:t>
          </a:r>
        </a:p>
        <a:p>
          <a:pPr marL="0" lvl="0" indent="0" algn="ctr" defTabSz="488950">
            <a:lnSpc>
              <a:spcPct val="150000"/>
            </a:lnSpc>
            <a:spcBef>
              <a:spcPct val="0"/>
            </a:spcBef>
            <a:spcAft>
              <a:spcPct val="35000"/>
            </a:spcAft>
            <a:buNone/>
          </a:pPr>
          <a:endParaRPr lang="nb-NO" sz="1100" kern="1200" noProof="0" dirty="0">
            <a:solidFill>
              <a:srgbClr val="248587"/>
            </a:solidFill>
          </a:endParaRPr>
        </a:p>
      </dsp:txBody>
      <dsp:txXfrm>
        <a:off x="2474769" y="1182988"/>
        <a:ext cx="1499860" cy="8999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AD19F-68AC-FD47-9B73-2D2D1AB7241E}">
      <dsp:nvSpPr>
        <dsp:cNvPr id="0" name=""/>
        <dsp:cNvSpPr/>
      </dsp:nvSpPr>
      <dsp:spPr>
        <a:xfrm>
          <a:off x="1351395"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b="0" i="0" kern="1200" dirty="0"/>
            <a:t>Raaka-aineet</a:t>
          </a:r>
        </a:p>
        <a:p>
          <a:pPr marL="0" lvl="0" indent="0" algn="ctr" defTabSz="1244600">
            <a:lnSpc>
              <a:spcPct val="90000"/>
            </a:lnSpc>
            <a:spcBef>
              <a:spcPct val="0"/>
            </a:spcBef>
            <a:spcAft>
              <a:spcPct val="35000"/>
            </a:spcAft>
            <a:buNone/>
          </a:pPr>
          <a:r>
            <a:rPr lang="nb-NO" sz="2000" b="0" i="0" kern="1200" dirty="0"/>
            <a:t>Ruoho, biojäte, yms.</a:t>
          </a:r>
          <a:endParaRPr lang="nb-NO" sz="2000" kern="1200" dirty="0"/>
        </a:p>
      </dsp:txBody>
      <dsp:txXfrm>
        <a:off x="1351395" y="1767"/>
        <a:ext cx="3536130" cy="2121678"/>
      </dsp:txXfrm>
    </dsp:sp>
    <dsp:sp modelId="{0C6F1E6E-4AF4-7E40-BFCB-BEA7A3B298AA}">
      <dsp:nvSpPr>
        <dsp:cNvPr id="0" name=""/>
        <dsp:cNvSpPr/>
      </dsp:nvSpPr>
      <dsp:spPr>
        <a:xfrm>
          <a:off x="5241139"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b="0" i="0" kern="1200" dirty="0"/>
            <a:t>Prosessi</a:t>
          </a:r>
        </a:p>
        <a:p>
          <a:pPr marL="0" lvl="0" indent="0" algn="ctr" defTabSz="1244600">
            <a:lnSpc>
              <a:spcPct val="90000"/>
            </a:lnSpc>
            <a:spcBef>
              <a:spcPct val="0"/>
            </a:spcBef>
            <a:spcAft>
              <a:spcPct val="35000"/>
            </a:spcAft>
            <a:buNone/>
          </a:pPr>
          <a:r>
            <a:rPr lang="sv-SE" sz="2000" b="0" i="0" kern="1200" dirty="0"/>
            <a:t>Terminen </a:t>
          </a:r>
          <a:r>
            <a:rPr lang="sv-SE" sz="2000" b="0" i="0" kern="1200" dirty="0" err="1"/>
            <a:t>hydrolyysi</a:t>
          </a:r>
          <a:endParaRPr lang="nb-NO" sz="2000" kern="1200" dirty="0"/>
        </a:p>
      </dsp:txBody>
      <dsp:txXfrm>
        <a:off x="5241139" y="1767"/>
        <a:ext cx="3536130" cy="2121678"/>
      </dsp:txXfrm>
    </dsp:sp>
    <dsp:sp modelId="{12083EB9-4CDC-E345-BFAA-91362DDE2DD4}">
      <dsp:nvSpPr>
        <dsp:cNvPr id="0" name=""/>
        <dsp:cNvSpPr/>
      </dsp:nvSpPr>
      <dsp:spPr>
        <a:xfrm>
          <a:off x="1351395" y="2477059"/>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nb-NO" sz="2800" b="0" i="0" kern="1200" dirty="0"/>
            <a:t>Proteiinin uutto</a:t>
          </a:r>
          <a:br>
            <a:rPr lang="nb-NO" sz="2300" b="0" i="0" kern="1200" dirty="0"/>
          </a:br>
          <a:r>
            <a:rPr lang="fi-FI" sz="2000" b="0" i="0" kern="1200" dirty="0"/>
            <a:t>Lämmitys, puristus, nesteuutto</a:t>
          </a:r>
          <a:endParaRPr lang="nb-NO" sz="2300" kern="1200" dirty="0"/>
        </a:p>
      </dsp:txBody>
      <dsp:txXfrm>
        <a:off x="1351395" y="2477059"/>
        <a:ext cx="3536130" cy="2121678"/>
      </dsp:txXfrm>
    </dsp:sp>
    <dsp:sp modelId="{21A4CB1D-5D74-CB47-8F6C-089CF75D371B}">
      <dsp:nvSpPr>
        <dsp:cNvPr id="0" name=""/>
        <dsp:cNvSpPr/>
      </dsp:nvSpPr>
      <dsp:spPr>
        <a:xfrm>
          <a:off x="5219886" y="2445170"/>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b="0" i="0" kern="1200" dirty="0"/>
            <a:t>Käyttö</a:t>
          </a:r>
        </a:p>
        <a:p>
          <a:pPr marL="0" lvl="0" indent="0" algn="ctr" defTabSz="1244600">
            <a:lnSpc>
              <a:spcPct val="90000"/>
            </a:lnSpc>
            <a:spcBef>
              <a:spcPct val="0"/>
            </a:spcBef>
            <a:spcAft>
              <a:spcPct val="35000"/>
            </a:spcAft>
            <a:buNone/>
          </a:pPr>
          <a:r>
            <a:rPr lang="en-US" sz="2000" b="0" i="0" kern="1200" dirty="0" err="1"/>
            <a:t>Proteiinineste</a:t>
          </a:r>
          <a:r>
            <a:rPr lang="en-US" sz="2000" b="0" i="0" kern="1200" dirty="0"/>
            <a:t>
</a:t>
          </a:r>
          <a:r>
            <a:rPr lang="en-US" sz="2000" b="0" i="0" kern="1200" dirty="0" err="1"/>
            <a:t>Jälkituote</a:t>
          </a:r>
          <a:endParaRPr lang="nb-NO" sz="2400" kern="1200" dirty="0"/>
        </a:p>
      </dsp:txBody>
      <dsp:txXfrm>
        <a:off x="5219886" y="2445170"/>
        <a:ext cx="3536130" cy="2121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0B334-E1A8-4A1B-93F4-3A2965DDEF82}">
      <dsp:nvSpPr>
        <dsp:cNvPr id="0" name=""/>
        <dsp:cNvSpPr/>
      </dsp:nvSpPr>
      <dsp:spPr>
        <a:xfrm>
          <a:off x="0" y="4274804"/>
          <a:ext cx="4304981" cy="1403086"/>
        </a:xfrm>
        <a:prstGeom prst="rec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Tuottaa paikallisesti lannoitetta</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vähentää kuljetustarvetta</a:t>
          </a:r>
          <a:endParaRPr lang="nb-NO" sz="2000" kern="1200" dirty="0">
            <a:solidFill>
              <a:srgbClr val="248587"/>
            </a:solidFill>
          </a:endParaRPr>
        </a:p>
      </dsp:txBody>
      <dsp:txXfrm>
        <a:off x="0" y="4274804"/>
        <a:ext cx="4304981" cy="1403086"/>
      </dsp:txXfrm>
    </dsp:sp>
    <dsp:sp modelId="{C402FFFB-A29E-0F45-BBE1-65CE433C811F}">
      <dsp:nvSpPr>
        <dsp:cNvPr id="0" name=""/>
        <dsp:cNvSpPr/>
      </dsp:nvSpPr>
      <dsp:spPr>
        <a:xfrm rot="10800000">
          <a:off x="0" y="2137904"/>
          <a:ext cx="4304981" cy="2157946"/>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Ilmassa oleva typpi</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lannoite</a:t>
          </a:r>
          <a:endParaRPr lang="nb-NO" sz="2000" kern="1200" dirty="0">
            <a:solidFill>
              <a:srgbClr val="248587"/>
            </a:solidFill>
          </a:endParaRPr>
        </a:p>
      </dsp:txBody>
      <dsp:txXfrm rot="10800000">
        <a:off x="0" y="2137904"/>
        <a:ext cx="4304981" cy="1402169"/>
      </dsp:txXfrm>
    </dsp:sp>
    <dsp:sp modelId="{B681BB11-ED15-0D4C-BBB1-C2F74D347A18}">
      <dsp:nvSpPr>
        <dsp:cNvPr id="0" name=""/>
        <dsp:cNvSpPr/>
      </dsp:nvSpPr>
      <dsp:spPr>
        <a:xfrm rot="10800000">
          <a:off x="0" y="1003"/>
          <a:ext cx="4304981" cy="2157946"/>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i="0" kern="1200" dirty="0">
              <a:solidFill>
                <a:srgbClr val="248587"/>
              </a:solidFill>
              <a:effectLst/>
              <a:latin typeface="Myriad Pro" panose="020B0503030403020204" pitchFamily="34" charset="0"/>
            </a:rPr>
            <a:t>N2Applied </a:t>
          </a:r>
          <a:r>
            <a:rPr lang="en-US" sz="2000" b="0" i="0" kern="1200" dirty="0" err="1">
              <a:solidFill>
                <a:srgbClr val="248587"/>
              </a:solidFill>
              <a:effectLst/>
              <a:latin typeface="Myriad Pro" panose="020B0503030403020204" pitchFamily="34" charset="0"/>
            </a:rPr>
            <a:t>teknologia</a:t>
          </a:r>
          <a:r>
            <a:rPr lang="en-US" sz="2000" b="0" i="0" kern="1200" dirty="0">
              <a:solidFill>
                <a:srgbClr val="248587"/>
              </a:solidFill>
              <a:effectLst/>
              <a:latin typeface="Myriad Pro" panose="020B0503030403020204" pitchFamily="34" charset="0"/>
            </a:rPr>
            <a:t> </a:t>
          </a:r>
          <a:r>
            <a:rPr lang="en-US" sz="2000" b="0" i="0" kern="1200" dirty="0" err="1">
              <a:solidFill>
                <a:srgbClr val="248587"/>
              </a:solidFill>
              <a:effectLst/>
              <a:latin typeface="Myriad Pro" panose="020B0503030403020204" pitchFamily="34" charset="0"/>
            </a:rPr>
            <a:t>vähentää</a:t>
          </a:r>
          <a:r>
            <a:rPr lang="en-US" sz="2000" b="0" i="0" kern="1200" dirty="0">
              <a:solidFill>
                <a:srgbClr val="248587"/>
              </a:solidFill>
              <a:effectLst/>
              <a:latin typeface="Myriad Pro" panose="020B0503030403020204" pitchFamily="34" charset="0"/>
            </a:rPr>
            <a:t> </a:t>
          </a:r>
          <a:r>
            <a:rPr lang="en-US" sz="2000" b="0" i="0" kern="1200" dirty="0" err="1">
              <a:solidFill>
                <a:srgbClr val="248587"/>
              </a:solidFill>
              <a:effectLst/>
              <a:latin typeface="Myriad Pro" panose="020B0503030403020204" pitchFamily="34" charset="0"/>
            </a:rPr>
            <a:t>typpioksidi</a:t>
          </a:r>
          <a:r>
            <a:rPr lang="en-US" sz="2000" b="0" i="0" kern="1200" dirty="0">
              <a:solidFill>
                <a:srgbClr val="248587"/>
              </a:solidFill>
              <a:effectLst/>
              <a:latin typeface="Myriad Pro" panose="020B0503030403020204" pitchFamily="34" charset="0"/>
            </a:rPr>
            <a:t> </a:t>
          </a:r>
          <a:r>
            <a:rPr lang="en-US" sz="2000" b="0" i="0" kern="1200" dirty="0" err="1">
              <a:solidFill>
                <a:srgbClr val="248587"/>
              </a:solidFill>
              <a:effectLst/>
              <a:latin typeface="Myriad Pro" panose="020B0503030403020204" pitchFamily="34" charset="0"/>
            </a:rPr>
            <a:t>päästöjä</a:t>
          </a:r>
          <a:endParaRPr lang="nb-NO" sz="2000" kern="1200" dirty="0">
            <a:solidFill>
              <a:srgbClr val="248587"/>
            </a:solidFill>
          </a:endParaRPr>
        </a:p>
      </dsp:txBody>
      <dsp:txXfrm rot="10800000">
        <a:off x="0" y="1003"/>
        <a:ext cx="4304981" cy="14021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1DBE-A685-3343-BB1C-14DBA4630475}">
      <dsp:nvSpPr>
        <dsp:cNvPr id="0" name=""/>
        <dsp:cNvSpPr/>
      </dsp:nvSpPr>
      <dsp:spPr>
        <a:xfrm>
          <a:off x="1512367" y="149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err="1"/>
            <a:t>Fosforin</a:t>
          </a:r>
          <a:r>
            <a:rPr lang="en-US" sz="2000" kern="1200" dirty="0"/>
            <a:t> </a:t>
          </a:r>
          <a:r>
            <a:rPr lang="en-US" sz="2000" kern="1200" dirty="0" err="1"/>
            <a:t>talteenotto</a:t>
          </a:r>
          <a:r>
            <a:rPr lang="en-US" sz="2000" kern="1200" dirty="0"/>
            <a:t> </a:t>
          </a:r>
          <a:r>
            <a:rPr lang="en-US" sz="2000" kern="1200" dirty="0" err="1"/>
            <a:t>jätevedestä</a:t>
          </a:r>
          <a:endParaRPr lang="nb-NO" sz="2000" kern="1200" dirty="0"/>
        </a:p>
      </dsp:txBody>
      <dsp:txXfrm>
        <a:off x="1512367" y="1497"/>
        <a:ext cx="2891842" cy="1735105"/>
      </dsp:txXfrm>
    </dsp:sp>
    <dsp:sp modelId="{A21F6B5E-6A63-FD4F-BB02-C15FB4990373}">
      <dsp:nvSpPr>
        <dsp:cNvPr id="0" name=""/>
        <dsp:cNvSpPr/>
      </dsp:nvSpPr>
      <dsp:spPr>
        <a:xfrm>
          <a:off x="2237583" y="201995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err="1"/>
            <a:t>Jopa</a:t>
          </a:r>
          <a:r>
            <a:rPr lang="en-US" sz="2000" kern="1200" dirty="0"/>
            <a:t> 90% </a:t>
          </a:r>
          <a:r>
            <a:rPr lang="en-US" sz="2000" kern="1200" dirty="0" err="1"/>
            <a:t>fosforin</a:t>
          </a:r>
          <a:r>
            <a:rPr lang="en-US" sz="2000" kern="1200" dirty="0"/>
            <a:t> </a:t>
          </a:r>
          <a:r>
            <a:rPr lang="en-US" sz="2000" kern="1200" dirty="0" err="1"/>
            <a:t>talteenotto</a:t>
          </a:r>
          <a:endParaRPr lang="nb-NO" sz="2000" kern="1200" dirty="0"/>
        </a:p>
      </dsp:txBody>
      <dsp:txXfrm>
        <a:off x="2237583" y="2019957"/>
        <a:ext cx="2891842" cy="1735105"/>
      </dsp:txXfrm>
    </dsp:sp>
    <dsp:sp modelId="{6541698D-2748-7A49-9816-9CE925E6E92D}">
      <dsp:nvSpPr>
        <dsp:cNvPr id="0" name=""/>
        <dsp:cNvSpPr/>
      </dsp:nvSpPr>
      <dsp:spPr>
        <a:xfrm>
          <a:off x="1512367" y="405007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err="1"/>
            <a:t>Edut</a:t>
          </a:r>
          <a:r>
            <a:rPr lang="en-US" sz="2000" kern="1200" dirty="0"/>
            <a:t>:
</a:t>
          </a:r>
          <a:r>
            <a:rPr lang="en-US" sz="2000" kern="1200" dirty="0" err="1"/>
            <a:t>Jäte</a:t>
          </a:r>
          <a:r>
            <a:rPr lang="en-US" sz="2000" kern="1200" dirty="0"/>
            <a:t> </a:t>
          </a:r>
          <a:r>
            <a:rPr lang="en-US" sz="2000" kern="1200" dirty="0" err="1"/>
            <a:t>resurssiksi</a:t>
          </a:r>
          <a:r>
            <a:rPr lang="en-US" sz="2000" kern="1200" dirty="0"/>
            <a:t>
</a:t>
          </a:r>
          <a:r>
            <a:rPr lang="fi-FI" sz="2000" kern="1200" dirty="0"/>
            <a:t>Vältetään kaivostoiminnan myrkyllisiä metalleja</a:t>
          </a:r>
          <a:endParaRPr lang="nb-NO" sz="2000" kern="1200" dirty="0"/>
        </a:p>
      </dsp:txBody>
      <dsp:txXfrm>
        <a:off x="1512367" y="4050077"/>
        <a:ext cx="2891842" cy="1735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0"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Biojalostus: Biokaasu ja biolannoitteet</a:t>
          </a:r>
          <a:endParaRPr lang="en-US" sz="3600" kern="1200" dirty="0"/>
        </a:p>
      </dsp:txBody>
      <dsp:txXfrm>
        <a:off x="0" y="39687"/>
        <a:ext cx="3286125" cy="1971675"/>
      </dsp:txXfrm>
    </dsp:sp>
    <dsp:sp modelId="{B80AE3FA-5F9F-B347-9128-256605F466D1}">
      <dsp:nvSpPr>
        <dsp:cNvPr id="0" name=""/>
        <dsp:cNvSpPr/>
      </dsp:nvSpPr>
      <dsp:spPr>
        <a:xfrm>
          <a:off x="3614737"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Pyrolyysi: Biohiili, bioöljy ja synteettinen kaasu</a:t>
          </a:r>
          <a:endParaRPr lang="en-US" sz="2800" kern="1200" dirty="0"/>
        </a:p>
      </dsp:txBody>
      <dsp:txXfrm>
        <a:off x="3614737" y="39687"/>
        <a:ext cx="3286125" cy="1971675"/>
      </dsp:txXfrm>
    </dsp:sp>
    <dsp:sp modelId="{AE231D71-EDA6-D244-A685-1815F0DE94D9}">
      <dsp:nvSpPr>
        <dsp:cNvPr id="0" name=""/>
        <dsp:cNvSpPr/>
      </dsp:nvSpPr>
      <dsp:spPr>
        <a:xfrm>
          <a:off x="7229475"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Kaasutus</a:t>
          </a:r>
          <a:endParaRPr lang="en-US" sz="2800" kern="1200" dirty="0"/>
        </a:p>
      </dsp:txBody>
      <dsp:txXfrm>
        <a:off x="7229475" y="39687"/>
        <a:ext cx="3286125" cy="1971675"/>
      </dsp:txXfrm>
    </dsp:sp>
    <dsp:sp modelId="{2BC5D87E-EBD8-FD44-80A3-934120406385}">
      <dsp:nvSpPr>
        <dsp:cNvPr id="0" name=""/>
        <dsp:cNvSpPr/>
      </dsp:nvSpPr>
      <dsp:spPr>
        <a:xfrm>
          <a:off x="0"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Proteiinien uuttaminen</a:t>
          </a:r>
          <a:endParaRPr lang="en-US" sz="3000" kern="1200" dirty="0"/>
        </a:p>
      </dsp:txBody>
      <dsp:txXfrm>
        <a:off x="0" y="2339975"/>
        <a:ext cx="3286125" cy="1971675"/>
      </dsp:txXfrm>
    </dsp:sp>
    <dsp:sp modelId="{0607AAA8-30AB-8141-9572-876D4EC98023}">
      <dsp:nvSpPr>
        <dsp:cNvPr id="0" name=""/>
        <dsp:cNvSpPr/>
      </dsp:nvSpPr>
      <dsp:spPr>
        <a:xfrm>
          <a:off x="3614737"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Struviitti uutto &amp; Helppo louhinta</a:t>
          </a:r>
          <a:endParaRPr lang="en-US" sz="2800" kern="1200" dirty="0"/>
        </a:p>
      </dsp:txBody>
      <dsp:txXfrm>
        <a:off x="3614737" y="2339975"/>
        <a:ext cx="3286125" cy="1971675"/>
      </dsp:txXfrm>
    </dsp:sp>
    <dsp:sp modelId="{7AFC2F43-492B-6C48-8FBC-C8AFDA274E4D}">
      <dsp:nvSpPr>
        <dsp:cNvPr id="0" name=""/>
        <dsp:cNvSpPr/>
      </dsp:nvSpPr>
      <dsp:spPr>
        <a:xfrm>
          <a:off x="7229475"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N2applied</a:t>
          </a:r>
          <a:endParaRPr lang="en-US" sz="2800" kern="1200" dirty="0"/>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A799-9843-E748-88E7-9CAD9AED2576}">
      <dsp:nvSpPr>
        <dsp:cNvPr id="0" name=""/>
        <dsp:cNvSpPr/>
      </dsp:nvSpPr>
      <dsp:spPr>
        <a:xfrm>
          <a:off x="0"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fi-FI" sz="1800" kern="1200" dirty="0">
              <a:latin typeface="Myriad Pro" panose="020B0503030403020204" pitchFamily="34" charset="0"/>
            </a:rPr>
            <a:t>Ilmastohyöty: Myönteiset ilmastovaikutukset</a:t>
          </a:r>
          <a:endParaRPr lang="nb-NO" sz="1800" kern="1200" dirty="0">
            <a:latin typeface="Myriad Pro" panose="020B0503030403020204" pitchFamily="34" charset="0"/>
          </a:endParaRPr>
        </a:p>
      </dsp:txBody>
      <dsp:txXfrm>
        <a:off x="0" y="204443"/>
        <a:ext cx="2526486" cy="1515892"/>
      </dsp:txXfrm>
    </dsp:sp>
    <dsp:sp modelId="{B9E41E96-C7E0-444E-9958-790DAC664822}">
      <dsp:nvSpPr>
        <dsp:cNvPr id="0" name=""/>
        <dsp:cNvSpPr/>
      </dsp:nvSpPr>
      <dsp:spPr>
        <a:xfrm>
          <a:off x="2779135"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Myriad Pro" panose="020B0503030403020204" pitchFamily="34" charset="0"/>
            </a:rPr>
            <a:t>100% - </a:t>
          </a:r>
          <a:r>
            <a:rPr lang="en-US" sz="1800" kern="1200" dirty="0" err="1">
              <a:latin typeface="Myriad Pro" panose="020B0503030403020204" pitchFamily="34" charset="0"/>
            </a:rPr>
            <a:t>Mitä</a:t>
          </a:r>
          <a:r>
            <a:rPr lang="en-US" sz="1800" kern="1200" dirty="0">
              <a:latin typeface="Myriad Pro" panose="020B0503030403020204" pitchFamily="34" charset="0"/>
            </a:rPr>
            <a:t> se </a:t>
          </a:r>
          <a:r>
            <a:rPr lang="en-US" sz="1800" kern="1200" dirty="0" err="1">
              <a:latin typeface="Myriad Pro" panose="020B0503030403020204" pitchFamily="34" charset="0"/>
            </a:rPr>
            <a:t>tarkoittaa</a:t>
          </a:r>
          <a:r>
            <a:rPr lang="en-US" sz="1800" kern="1200" dirty="0">
              <a:latin typeface="Myriad Pro" panose="020B0503030403020204" pitchFamily="34" charset="0"/>
            </a:rPr>
            <a:t>?</a:t>
          </a:r>
          <a:endParaRPr lang="nb-NO" sz="1800" kern="1200" dirty="0">
            <a:latin typeface="Myriad Pro" panose="020B0503030403020204" pitchFamily="34" charset="0"/>
          </a:endParaRPr>
        </a:p>
      </dsp:txBody>
      <dsp:txXfrm>
        <a:off x="2779135" y="204443"/>
        <a:ext cx="2526486" cy="1515892"/>
      </dsp:txXfrm>
    </dsp:sp>
    <dsp:sp modelId="{9D63870F-1732-6C48-B286-AC3D625C3DB1}">
      <dsp:nvSpPr>
        <dsp:cNvPr id="0" name=""/>
        <dsp:cNvSpPr/>
      </dsp:nvSpPr>
      <dsp:spPr>
        <a:xfrm>
          <a:off x="5558271"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sv-SE" sz="1800" kern="1200" dirty="0" err="1">
              <a:latin typeface="Myriad Pro" panose="020B0503030403020204" pitchFamily="34" charset="0"/>
            </a:rPr>
            <a:t>Ympäristölliset</a:t>
          </a:r>
          <a:r>
            <a:rPr lang="sv-SE" sz="1800" kern="1200" dirty="0">
              <a:latin typeface="Myriad Pro" panose="020B0503030403020204" pitchFamily="34" charset="0"/>
            </a:rPr>
            <a:t> </a:t>
          </a:r>
          <a:r>
            <a:rPr lang="sv-SE" sz="1800" kern="1200" dirty="0" err="1">
              <a:latin typeface="Myriad Pro" panose="020B0503030403020204" pitchFamily="34" charset="0"/>
            </a:rPr>
            <a:t>ilmastohyödyt</a:t>
          </a:r>
          <a:endParaRPr lang="nb-NO" sz="1800" kern="1200" dirty="0">
            <a:latin typeface="Myriad Pro" panose="020B0503030403020204" pitchFamily="34" charset="0"/>
          </a:endParaRPr>
        </a:p>
      </dsp:txBody>
      <dsp:txXfrm>
        <a:off x="5558271" y="204443"/>
        <a:ext cx="2526486" cy="1515892"/>
      </dsp:txXfrm>
    </dsp:sp>
    <dsp:sp modelId="{3762C9F7-4AF2-7C48-AD7C-99AE3F887DBF}">
      <dsp:nvSpPr>
        <dsp:cNvPr id="0" name=""/>
        <dsp:cNvSpPr/>
      </dsp:nvSpPr>
      <dsp:spPr>
        <a:xfrm>
          <a:off x="1389567"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nb-NO" sz="1800" kern="1200" dirty="0">
              <a:latin typeface="Myriad Pro" panose="020B0503030403020204" pitchFamily="34" charset="0"/>
            </a:rPr>
            <a:t>Sosiaaliset ilmastohyödyt</a:t>
          </a:r>
        </a:p>
      </dsp:txBody>
      <dsp:txXfrm>
        <a:off x="1389567" y="1972983"/>
        <a:ext cx="2526486" cy="1515892"/>
      </dsp:txXfrm>
    </dsp:sp>
    <dsp:sp modelId="{1710B9F6-3EC1-C144-9DBE-B3C4375C13D4}">
      <dsp:nvSpPr>
        <dsp:cNvPr id="0" name=""/>
        <dsp:cNvSpPr/>
      </dsp:nvSpPr>
      <dsp:spPr>
        <a:xfrm>
          <a:off x="4168703"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nb-NO" sz="1800" kern="1200" dirty="0">
              <a:latin typeface="Myriad Pro" panose="020B0503030403020204" pitchFamily="34" charset="0"/>
            </a:rPr>
            <a:t>Taloudelliset ilmastohyödyt</a:t>
          </a:r>
        </a:p>
      </dsp:txBody>
      <dsp:txXfrm>
        <a:off x="4168703" y="1972983"/>
        <a:ext cx="2526486" cy="1515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A4DC-D8E4-2448-ACC6-F2919428168C}">
      <dsp:nvSpPr>
        <dsp:cNvPr id="0" name=""/>
        <dsp:cNvSpPr/>
      </dsp:nvSpPr>
      <dsp:spPr>
        <a:xfrm>
          <a:off x="0" y="111319"/>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Biokaasun hyöty fossiilisten energiamuotojen korvaamisessa</a:t>
          </a:r>
          <a:endParaRPr lang="nb-NO" sz="1800" kern="1200" dirty="0"/>
        </a:p>
      </dsp:txBody>
      <dsp:txXfrm>
        <a:off x="62979" y="174298"/>
        <a:ext cx="3734400" cy="1164172"/>
      </dsp:txXfrm>
    </dsp:sp>
    <dsp:sp modelId="{A481776C-631A-FA4B-9425-3699B7D2F935}">
      <dsp:nvSpPr>
        <dsp:cNvPr id="0" name=""/>
        <dsp:cNvSpPr/>
      </dsp:nvSpPr>
      <dsp:spPr>
        <a:xfrm>
          <a:off x="0" y="1453289"/>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Biokaasun</a:t>
          </a:r>
          <a:r>
            <a:rPr lang="en-US" sz="1800" kern="1200" dirty="0"/>
            <a:t> </a:t>
          </a:r>
          <a:r>
            <a:rPr lang="en-US" sz="1800" kern="1200" dirty="0" err="1"/>
            <a:t>jalostuksessa</a:t>
          </a:r>
          <a:r>
            <a:rPr lang="en-US" sz="1800" kern="1200" dirty="0"/>
            <a:t> </a:t>
          </a:r>
          <a:r>
            <a:rPr lang="en-US" sz="1800" kern="1200" dirty="0" err="1"/>
            <a:t>syntyvä</a:t>
          </a:r>
          <a:r>
            <a:rPr lang="en-US" sz="1800" kern="1200" dirty="0"/>
            <a:t> </a:t>
          </a:r>
          <a:r>
            <a:rPr lang="en-US" sz="1800" kern="1200" dirty="0" err="1"/>
            <a:t>hiilidioksidi</a:t>
          </a:r>
          <a:r>
            <a:rPr lang="en-US" sz="1800" kern="1200" dirty="0"/>
            <a:t> </a:t>
          </a:r>
          <a:r>
            <a:rPr lang="en-US" sz="1800" kern="1200" dirty="0" err="1"/>
            <a:t>korvaa</a:t>
          </a:r>
          <a:r>
            <a:rPr lang="en-US" sz="1800" kern="1200" dirty="0"/>
            <a:t> </a:t>
          </a:r>
          <a:r>
            <a:rPr lang="en-US" sz="1800" kern="1200" dirty="0" err="1"/>
            <a:t>fossiilisista</a:t>
          </a:r>
          <a:r>
            <a:rPr lang="en-US" sz="1800" kern="1200" dirty="0"/>
            <a:t> </a:t>
          </a:r>
          <a:r>
            <a:rPr lang="en-US" sz="1800" kern="1200" dirty="0" err="1"/>
            <a:t>hiilidioksidia</a:t>
          </a:r>
          <a:endParaRPr lang="nb-NO" sz="1800" kern="1200" dirty="0"/>
        </a:p>
      </dsp:txBody>
      <dsp:txXfrm>
        <a:off x="62979" y="1516268"/>
        <a:ext cx="3734400" cy="1164172"/>
      </dsp:txXfrm>
    </dsp:sp>
    <dsp:sp modelId="{E03F7BA0-D9A5-474B-B980-E7C6B8A2DDF5}">
      <dsp:nvSpPr>
        <dsp:cNvPr id="0" name=""/>
        <dsp:cNvSpPr/>
      </dsp:nvSpPr>
      <dsp:spPr>
        <a:xfrm>
          <a:off x="0" y="2795260"/>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Mineraalilannoitteiden</a:t>
          </a:r>
          <a:r>
            <a:rPr lang="en-US" sz="1800" kern="1200" dirty="0"/>
            <a:t> </a:t>
          </a:r>
          <a:r>
            <a:rPr lang="en-US" sz="1800" kern="1200" dirty="0" err="1"/>
            <a:t>korvaaminen</a:t>
          </a:r>
          <a:r>
            <a:rPr lang="en-US" sz="1800" kern="1200" dirty="0"/>
            <a:t> </a:t>
          </a:r>
          <a:r>
            <a:rPr lang="en-US" sz="1800" kern="1200" dirty="0" err="1"/>
            <a:t>mädätteellä</a:t>
          </a:r>
          <a:endParaRPr lang="nb-NO" sz="1800" kern="1200" dirty="0"/>
        </a:p>
      </dsp:txBody>
      <dsp:txXfrm>
        <a:off x="62979" y="2858239"/>
        <a:ext cx="3734400" cy="1164172"/>
      </dsp:txXfrm>
    </dsp:sp>
    <dsp:sp modelId="{4994656C-719B-714C-805B-DB22D35E776C}">
      <dsp:nvSpPr>
        <dsp:cNvPr id="0" name=""/>
        <dsp:cNvSpPr/>
      </dsp:nvSpPr>
      <dsp:spPr>
        <a:xfrm>
          <a:off x="0" y="4137231"/>
          <a:ext cx="3860358" cy="1290130"/>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Jätteet</a:t>
          </a:r>
          <a:r>
            <a:rPr lang="en-US" sz="1800" kern="1200" dirty="0"/>
            <a:t> ja </a:t>
          </a:r>
          <a:r>
            <a:rPr lang="en-US" sz="1800" kern="1200" dirty="0" err="1"/>
            <a:t>lannoitteet</a:t>
          </a:r>
          <a:r>
            <a:rPr lang="en-US" sz="1800" kern="1200" dirty="0"/>
            <a:t> </a:t>
          </a:r>
          <a:r>
            <a:rPr lang="en-US" sz="1800" kern="1200" dirty="0" err="1"/>
            <a:t>käsitellään</a:t>
          </a:r>
          <a:r>
            <a:rPr lang="en-US" sz="1800" kern="1200" dirty="0"/>
            <a:t> </a:t>
          </a:r>
          <a:r>
            <a:rPr lang="en-US" sz="1800" kern="1200" dirty="0" err="1"/>
            <a:t>biokaasulaitoksessa</a:t>
          </a:r>
          <a:r>
            <a:rPr lang="en-US" sz="1800" kern="1200" dirty="0"/>
            <a:t>, </a:t>
          </a:r>
          <a:r>
            <a:rPr lang="en-US" sz="1800" kern="1200" dirty="0" err="1"/>
            <a:t>joiden</a:t>
          </a:r>
          <a:r>
            <a:rPr lang="en-US" sz="1800" kern="1200" dirty="0"/>
            <a:t> </a:t>
          </a:r>
          <a:r>
            <a:rPr lang="en-US" sz="1800" kern="1200" dirty="0" err="1"/>
            <a:t>ilmastovaikutukset</a:t>
          </a:r>
          <a:r>
            <a:rPr lang="en-US" sz="1800" kern="1200" dirty="0"/>
            <a:t> </a:t>
          </a:r>
          <a:r>
            <a:rPr lang="en-US" sz="1800" kern="1200" dirty="0" err="1"/>
            <a:t>ovat</a:t>
          </a:r>
          <a:r>
            <a:rPr lang="en-US" sz="1800" kern="1200" dirty="0"/>
            <a:t> </a:t>
          </a:r>
          <a:r>
            <a:rPr lang="en-US" sz="1800" kern="1200" dirty="0" err="1"/>
            <a:t>vähäisemmät</a:t>
          </a:r>
          <a:r>
            <a:rPr lang="en-US" sz="1800" kern="1200" dirty="0"/>
            <a:t> </a:t>
          </a:r>
          <a:r>
            <a:rPr lang="en-US" sz="1800" kern="1200" dirty="0" err="1"/>
            <a:t>kuin</a:t>
          </a:r>
          <a:r>
            <a:rPr lang="en-US" sz="1800" kern="1200" dirty="0"/>
            <a:t> </a:t>
          </a:r>
          <a:r>
            <a:rPr lang="en-US" sz="1800" kern="1200" dirty="0" err="1"/>
            <a:t>vaihtoehtoisten</a:t>
          </a:r>
          <a:r>
            <a:rPr lang="en-US" sz="1800" kern="1200" dirty="0"/>
            <a:t> </a:t>
          </a:r>
          <a:r>
            <a:rPr lang="en-US" sz="1800" kern="1200" dirty="0" err="1"/>
            <a:t>käsittelytapojen</a:t>
          </a:r>
          <a:endParaRPr lang="nb-NO" sz="1800" kern="1200" dirty="0"/>
        </a:p>
      </dsp:txBody>
      <dsp:txXfrm>
        <a:off x="62979" y="4200210"/>
        <a:ext cx="3734400" cy="1164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72196" y="0"/>
          <a:ext cx="4163589" cy="1561707"/>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Biomassasta arvotuotteisiin</a:t>
          </a:r>
        </a:p>
      </dsp:txBody>
      <dsp:txXfrm>
        <a:off x="853050" y="0"/>
        <a:ext cx="2601882" cy="1561707"/>
      </dsp:txXfrm>
    </dsp:sp>
    <dsp:sp modelId="{23A686D0-31A9-6640-8EFF-916E0720391C}">
      <dsp:nvSpPr>
        <dsp:cNvPr id="0" name=""/>
        <dsp:cNvSpPr/>
      </dsp:nvSpPr>
      <dsp:spPr>
        <a:xfrm>
          <a:off x="72196" y="1789015"/>
          <a:ext cx="4263695" cy="1561707"/>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Prosessi: Kuumentaminen ilman happea 500-600C</a:t>
          </a:r>
          <a:endParaRPr lang="nb-NO" sz="2000" b="0" kern="1200" dirty="0">
            <a:solidFill>
              <a:schemeClr val="bg1"/>
            </a:solidFill>
          </a:endParaRPr>
        </a:p>
      </dsp:txBody>
      <dsp:txXfrm>
        <a:off x="853050" y="1789015"/>
        <a:ext cx="2701988" cy="1561707"/>
      </dsp:txXfrm>
    </dsp:sp>
    <dsp:sp modelId="{061B61F4-6BC5-CA41-B2C3-E8A827D76334}">
      <dsp:nvSpPr>
        <dsp:cNvPr id="0" name=""/>
        <dsp:cNvSpPr/>
      </dsp:nvSpPr>
      <dsp:spPr>
        <a:xfrm>
          <a:off x="52675" y="3562600"/>
          <a:ext cx="4302737" cy="1561707"/>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Tuotteet: Biohiili, biokaasu ja bioöljy</a:t>
          </a:r>
        </a:p>
      </dsp:txBody>
      <dsp:txXfrm>
        <a:off x="833529" y="3562600"/>
        <a:ext cx="2741030" cy="1561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BE402B9A-257E-E94F-AD28-CC0106B2229D}" type="datetimeFigureOut">
              <a:rPr lang="nb-NO" smtClean="0"/>
              <a:pPr/>
              <a:t>28.04.2025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DAFCC5-7A41-034A-8D69-FDBE64A38FE4}" type="slidenum">
              <a:rPr lang="nb-NO" smtClean="0"/>
              <a:pPr/>
              <a:t>‹#›</a:t>
            </a:fld>
            <a:endParaRPr lang="nb-NO" dirty="0"/>
          </a:p>
        </p:txBody>
      </p:sp>
    </p:spTree>
    <p:extLst>
      <p:ext uri="{BB962C8B-B14F-4D97-AF65-F5344CB8AC3E}">
        <p14:creationId xmlns:p14="http://schemas.microsoft.com/office/powerpoint/2010/main" val="322577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a:lvl2pPr marL="457200" algn="l" defTabSz="914400" rtl="0" eaLnBrk="1" latinLnBrk="0" hangingPunct="1">
      <a:defRPr sz="1200" b="0" i="0" kern="1200">
        <a:solidFill>
          <a:schemeClr val="tx1"/>
        </a:solidFill>
        <a:latin typeface="Myriad Pro" panose="020B0503030403020204" pitchFamily="34" charset="0"/>
        <a:ea typeface="+mn-ea"/>
        <a:cs typeface="+mn-cs"/>
      </a:defRPr>
    </a:lvl2pPr>
    <a:lvl3pPr marL="914400" algn="l" defTabSz="914400" rtl="0" eaLnBrk="1" latinLnBrk="0" hangingPunct="1">
      <a:defRPr sz="1200" b="0" i="0" kern="1200">
        <a:solidFill>
          <a:schemeClr val="tx1"/>
        </a:solidFill>
        <a:latin typeface="Myriad Pro" panose="020B0503030403020204" pitchFamily="34" charset="0"/>
        <a:ea typeface="+mn-ea"/>
        <a:cs typeface="+mn-cs"/>
      </a:defRPr>
    </a:lvl3pPr>
    <a:lvl4pPr marL="1371600" algn="l" defTabSz="914400" rtl="0" eaLnBrk="1" latinLnBrk="0" hangingPunct="1">
      <a:defRPr sz="1200" b="0" i="0" kern="1200">
        <a:solidFill>
          <a:schemeClr val="tx1"/>
        </a:solidFill>
        <a:latin typeface="Myriad Pro" panose="020B0503030403020204" pitchFamily="34" charset="0"/>
        <a:ea typeface="+mn-ea"/>
        <a:cs typeface="+mn-cs"/>
      </a:defRPr>
    </a:lvl4pPr>
    <a:lvl5pPr marL="1828800" algn="l" defTabSz="914400" rtl="0" eaLnBrk="1" latinLnBrk="0" hangingPunct="1">
      <a:defRPr sz="1200" b="0" i="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a:t>
            </a:fld>
            <a:endParaRPr lang="nb-NO"/>
          </a:p>
        </p:txBody>
      </p:sp>
    </p:spTree>
    <p:extLst>
      <p:ext uri="{BB962C8B-B14F-4D97-AF65-F5344CB8AC3E}">
        <p14:creationId xmlns:p14="http://schemas.microsoft.com/office/powerpoint/2010/main" val="295184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10</a:t>
            </a:fld>
            <a:endParaRPr lang="nb-NO"/>
          </a:p>
        </p:txBody>
      </p:sp>
    </p:spTree>
    <p:extLst>
      <p:ext uri="{BB962C8B-B14F-4D97-AF65-F5344CB8AC3E}">
        <p14:creationId xmlns:p14="http://schemas.microsoft.com/office/powerpoint/2010/main" val="305772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fi-FI" dirty="0"/>
              <a:t>Biokaasu: Energiaratkaisu jätteistä, lannoitteista ja ruokajätteestä</a:t>
            </a:r>
          </a:p>
          <a:p>
            <a:r>
              <a:rPr lang="fi-FI" dirty="0"/>
              <a:t>Orgaaninen materiaali mädätetään/</a:t>
            </a:r>
            <a:r>
              <a:rPr lang="fi-FI" dirty="0" err="1"/>
              <a:t>hajoitetaan</a:t>
            </a:r>
            <a:r>
              <a:rPr lang="fi-FI" dirty="0"/>
              <a:t> suljetuissa säiliöissä ilman ilmaa mikro-organismien avulla.</a:t>
            </a:r>
          </a:p>
          <a:p>
            <a:r>
              <a:rPr lang="fi-FI" dirty="0"/>
              <a:t>Biokaasun tuotanto: Metaani, hiilidioksidi ja vesihöyry.</a:t>
            </a:r>
          </a:p>
          <a:p>
            <a:r>
              <a:rPr lang="fi-FI" dirty="0"/>
              <a:t>Vaarallisten aineiden kierrätys: Metaani ja hiilidioksidi otetaan talteen</a:t>
            </a:r>
          </a:p>
          <a:p>
            <a:r>
              <a:rPr lang="fi-FI" dirty="0"/>
              <a:t>Sovellukset: Lämpöenergia, ajoneuvojen polttoaine, sähkö</a:t>
            </a:r>
          </a:p>
          <a:p>
            <a:r>
              <a:rPr lang="fi-FI" dirty="0"/>
              <a:t>Tärkeä rooli jätehuollossa: 76 % syntypaikkalajitellusta ruokajätteestä biokaasuksi (2020).</a:t>
            </a:r>
          </a:p>
          <a:p>
            <a:r>
              <a:rPr lang="fi-FI" dirty="0"/>
              <a:t>Käyttö Oslon kaltaisissa kaupungeissa: Biokaasulla toimivat bussit vähentävät jätettä ja korvaavat fossiilisia polttoaineita.</a:t>
            </a:r>
          </a:p>
          <a:p>
            <a:endParaRPr lang="fi-FI" dirty="0"/>
          </a:p>
          <a:p>
            <a:r>
              <a:rPr lang="fi-FI" dirty="0"/>
              <a:t>Biokaasun tuotannosta saadaan bonustuote: biolannoite.</a:t>
            </a:r>
          </a:p>
          <a:p>
            <a:r>
              <a:rPr lang="fi-FI" dirty="0"/>
              <a:t>Biolannoite: Ravinteikas lannoite, jossa on </a:t>
            </a:r>
            <a:r>
              <a:rPr lang="fi-FI" dirty="0" err="1"/>
              <a:t>hiiltä.Soveltuu</a:t>
            </a:r>
            <a:r>
              <a:rPr lang="fi-FI" dirty="0"/>
              <a:t> elintarviketuotantoon ja hiilen keräämiseen maaperään.</a:t>
            </a:r>
          </a:p>
          <a:p>
            <a:r>
              <a:rPr lang="fi-FI" dirty="0"/>
              <a:t>Hiili on tärkeää maaperän laadun kannalta, ravinteiden lähde mikro-organismeille.</a:t>
            </a:r>
          </a:p>
          <a:p>
            <a:r>
              <a:rPr lang="fi-FI" dirty="0"/>
              <a:t>Edistää kosteutta ja parantaa maaperän rakennetta</a:t>
            </a:r>
          </a:p>
          <a:p>
            <a:r>
              <a:rPr lang="fi-FI" dirty="0"/>
              <a:t>Nestemäinen koostumus muistuttaa ohutta karjanlantaa.</a:t>
            </a:r>
          </a:p>
          <a:p>
            <a:r>
              <a:rPr lang="fi-FI" dirty="0"/>
              <a:t>Voidaan käyttää samoilla laitteilla kuin ohutta karjanlantaa.</a:t>
            </a:r>
          </a:p>
          <a:p>
            <a:r>
              <a:rPr lang="fi-FI" dirty="0"/>
              <a:t>Ympäristöystävällinen vaihtoehto keinolannoitteille ilman haitallisia </a:t>
            </a:r>
            <a:r>
              <a:rPr lang="fi-FI" dirty="0" err="1"/>
              <a:t>kemikaaleja.Ylläpitää</a:t>
            </a:r>
            <a:r>
              <a:rPr lang="fi-FI" dirty="0"/>
              <a:t> maaperän terveyttä</a:t>
            </a:r>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11</a:t>
            </a:fld>
            <a:endParaRPr lang="nb-NO"/>
          </a:p>
        </p:txBody>
      </p:sp>
    </p:spTree>
    <p:extLst>
      <p:ext uri="{BB962C8B-B14F-4D97-AF65-F5344CB8AC3E}">
        <p14:creationId xmlns:p14="http://schemas.microsoft.com/office/powerpoint/2010/main" val="114333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fi-FI" dirty="0"/>
              <a:t>Biokaasu: Energiaratkaisu jätteistä, lannoitteista ja ruokajätteestä</a:t>
            </a:r>
          </a:p>
          <a:p>
            <a:r>
              <a:rPr lang="fi-FI" dirty="0"/>
              <a:t>Orgaaninen materiaali mädätetään/</a:t>
            </a:r>
            <a:r>
              <a:rPr lang="fi-FI" dirty="0" err="1"/>
              <a:t>hajoitetaan</a:t>
            </a:r>
            <a:r>
              <a:rPr lang="fi-FI" dirty="0"/>
              <a:t> suljetuissa säiliöissä ilman ilmaa mikro-organismien avulla.</a:t>
            </a:r>
          </a:p>
          <a:p>
            <a:r>
              <a:rPr lang="fi-FI" dirty="0"/>
              <a:t>Biokaasun tuotanto: Metaani, hiilidioksidi ja vesihöyry.</a:t>
            </a:r>
          </a:p>
          <a:p>
            <a:r>
              <a:rPr lang="fi-FI" dirty="0"/>
              <a:t>Vaarallisten aineiden kierrätys: Metaani ja hiilidioksidi otetaan talteen</a:t>
            </a:r>
          </a:p>
          <a:p>
            <a:r>
              <a:rPr lang="fi-FI" dirty="0"/>
              <a:t>Sovellukset: Lämpöenergia, ajoneuvojen polttoaine, sähkö</a:t>
            </a:r>
          </a:p>
          <a:p>
            <a:r>
              <a:rPr lang="fi-FI" dirty="0"/>
              <a:t>Tärkeä rooli jätehuollossa: 76 % syntypaikkalajitellusta ruokajätteestä biokaasuksi (2020).</a:t>
            </a:r>
          </a:p>
          <a:p>
            <a:r>
              <a:rPr lang="fi-FI" dirty="0"/>
              <a:t>Käyttö Oslon kaltaisissa kaupungeissa: Biokaasulla toimivat bussit vähentävät jätettä ja korvaavat fossiilisia polttoaineita.</a:t>
            </a:r>
          </a:p>
          <a:p>
            <a:endParaRPr lang="fi-FI" dirty="0"/>
          </a:p>
          <a:p>
            <a:r>
              <a:rPr lang="fi-FI" dirty="0"/>
              <a:t>Biokaasun tuotannosta saadaan bonustuote: biolannoite.</a:t>
            </a:r>
          </a:p>
          <a:p>
            <a:r>
              <a:rPr lang="fi-FI" dirty="0"/>
              <a:t>Biolannoite: Ravinteikas lannoite, jossa on </a:t>
            </a:r>
            <a:r>
              <a:rPr lang="fi-FI" dirty="0" err="1"/>
              <a:t>hiiltä.Soveltuu</a:t>
            </a:r>
            <a:r>
              <a:rPr lang="fi-FI" dirty="0"/>
              <a:t> elintarviketuotantoon ja hiilen keräämiseen maaperään.</a:t>
            </a:r>
          </a:p>
          <a:p>
            <a:r>
              <a:rPr lang="fi-FI" dirty="0"/>
              <a:t>Hiili on tärkeää maaperän laadun kannalta, ravinteiden lähde mikro-organismeille.</a:t>
            </a:r>
          </a:p>
          <a:p>
            <a:r>
              <a:rPr lang="fi-FI" dirty="0"/>
              <a:t>Edistää kosteutta ja parantaa maaperän rakennetta</a:t>
            </a:r>
          </a:p>
          <a:p>
            <a:r>
              <a:rPr lang="fi-FI" dirty="0"/>
              <a:t>Nestemäinen koostumus muistuttaa ohutta karjanlantaa.</a:t>
            </a:r>
          </a:p>
          <a:p>
            <a:r>
              <a:rPr lang="fi-FI" dirty="0"/>
              <a:t>Voidaan käyttää samoilla laitteilla kuin ohutta karjanlantaa.</a:t>
            </a:r>
          </a:p>
          <a:p>
            <a:r>
              <a:rPr lang="fi-FI" dirty="0"/>
              <a:t>Ympäristöystävällinen vaihtoehto keinolannoitteille ilman haitallisia </a:t>
            </a:r>
            <a:r>
              <a:rPr lang="fi-FI" dirty="0" err="1"/>
              <a:t>kemikaaleja.Ylläpitää</a:t>
            </a:r>
            <a:r>
              <a:rPr lang="fi-FI" dirty="0"/>
              <a:t> maaperän terveyttä</a:t>
            </a:r>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12</a:t>
            </a:fld>
            <a:endParaRPr lang="nb-NO"/>
          </a:p>
        </p:txBody>
      </p:sp>
    </p:spTree>
    <p:extLst>
      <p:ext uri="{BB962C8B-B14F-4D97-AF65-F5344CB8AC3E}">
        <p14:creationId xmlns:p14="http://schemas.microsoft.com/office/powerpoint/2010/main" val="1349852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13</a:t>
            </a:fld>
            <a:endParaRPr lang="nb-NO"/>
          </a:p>
        </p:txBody>
      </p:sp>
    </p:spTree>
    <p:extLst>
      <p:ext uri="{BB962C8B-B14F-4D97-AF65-F5344CB8AC3E}">
        <p14:creationId xmlns:p14="http://schemas.microsoft.com/office/powerpoint/2010/main" val="263482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14</a:t>
            </a:fld>
            <a:endParaRPr lang="nb-NO"/>
          </a:p>
        </p:txBody>
      </p:sp>
    </p:spTree>
    <p:extLst>
      <p:ext uri="{BB962C8B-B14F-4D97-AF65-F5344CB8AC3E}">
        <p14:creationId xmlns:p14="http://schemas.microsoft.com/office/powerpoint/2010/main" val="256807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17</a:t>
            </a:fld>
            <a:endParaRPr lang="nb-NO"/>
          </a:p>
        </p:txBody>
      </p:sp>
    </p:spTree>
    <p:extLst>
      <p:ext uri="{BB962C8B-B14F-4D97-AF65-F5344CB8AC3E}">
        <p14:creationId xmlns:p14="http://schemas.microsoft.com/office/powerpoint/2010/main" val="415926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18</a:t>
            </a:fld>
            <a:endParaRPr lang="nb-NO"/>
          </a:p>
        </p:txBody>
      </p:sp>
    </p:spTree>
    <p:extLst>
      <p:ext uri="{BB962C8B-B14F-4D97-AF65-F5344CB8AC3E}">
        <p14:creationId xmlns:p14="http://schemas.microsoft.com/office/powerpoint/2010/main" val="293796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19</a:t>
            </a:fld>
            <a:endParaRPr lang="nb-NO"/>
          </a:p>
        </p:txBody>
      </p:sp>
    </p:spTree>
    <p:extLst>
      <p:ext uri="{BB962C8B-B14F-4D97-AF65-F5344CB8AC3E}">
        <p14:creationId xmlns:p14="http://schemas.microsoft.com/office/powerpoint/2010/main" val="108403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20</a:t>
            </a:fld>
            <a:endParaRPr lang="nb-NO"/>
          </a:p>
        </p:txBody>
      </p:sp>
    </p:spTree>
    <p:extLst>
      <p:ext uri="{BB962C8B-B14F-4D97-AF65-F5344CB8AC3E}">
        <p14:creationId xmlns:p14="http://schemas.microsoft.com/office/powerpoint/2010/main" val="2849346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21</a:t>
            </a:fld>
            <a:endParaRPr lang="nb-NO"/>
          </a:p>
        </p:txBody>
      </p:sp>
    </p:spTree>
    <p:extLst>
      <p:ext uri="{BB962C8B-B14F-4D97-AF65-F5344CB8AC3E}">
        <p14:creationId xmlns:p14="http://schemas.microsoft.com/office/powerpoint/2010/main" val="27937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a:t>
            </a:fld>
            <a:endParaRPr lang="nb-NO"/>
          </a:p>
        </p:txBody>
      </p:sp>
    </p:spTree>
    <p:extLst>
      <p:ext uri="{BB962C8B-B14F-4D97-AF65-F5344CB8AC3E}">
        <p14:creationId xmlns:p14="http://schemas.microsoft.com/office/powerpoint/2010/main" val="227787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22</a:t>
            </a:fld>
            <a:endParaRPr lang="nb-NO"/>
          </a:p>
        </p:txBody>
      </p:sp>
    </p:spTree>
    <p:extLst>
      <p:ext uri="{BB962C8B-B14F-4D97-AF65-F5344CB8AC3E}">
        <p14:creationId xmlns:p14="http://schemas.microsoft.com/office/powerpoint/2010/main" val="2849152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23</a:t>
            </a:fld>
            <a:endParaRPr lang="nb-NO"/>
          </a:p>
        </p:txBody>
      </p:sp>
    </p:spTree>
    <p:extLst>
      <p:ext uri="{BB962C8B-B14F-4D97-AF65-F5344CB8AC3E}">
        <p14:creationId xmlns:p14="http://schemas.microsoft.com/office/powerpoint/2010/main" val="264975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24</a:t>
            </a:fld>
            <a:endParaRPr lang="nb-NO"/>
          </a:p>
        </p:txBody>
      </p:sp>
    </p:spTree>
    <p:extLst>
      <p:ext uri="{BB962C8B-B14F-4D97-AF65-F5344CB8AC3E}">
        <p14:creationId xmlns:p14="http://schemas.microsoft.com/office/powerpoint/2010/main" val="1385284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25</a:t>
            </a:fld>
            <a:endParaRPr lang="nb-NO"/>
          </a:p>
        </p:txBody>
      </p:sp>
    </p:spTree>
    <p:extLst>
      <p:ext uri="{BB962C8B-B14F-4D97-AF65-F5344CB8AC3E}">
        <p14:creationId xmlns:p14="http://schemas.microsoft.com/office/powerpoint/2010/main" val="390767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26</a:t>
            </a:fld>
            <a:endParaRPr lang="nb-NO"/>
          </a:p>
        </p:txBody>
      </p:sp>
    </p:spTree>
    <p:extLst>
      <p:ext uri="{BB962C8B-B14F-4D97-AF65-F5344CB8AC3E}">
        <p14:creationId xmlns:p14="http://schemas.microsoft.com/office/powerpoint/2010/main" val="4146701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BDAFCC5-7A41-034A-8D69-FDBE64A38FE4}" type="slidenum">
              <a:rPr lang="nb-NO" smtClean="0"/>
              <a:pPr/>
              <a:t>28</a:t>
            </a:fld>
            <a:endParaRPr lang="nb-NO" dirty="0"/>
          </a:p>
        </p:txBody>
      </p:sp>
    </p:spTree>
    <p:extLst>
      <p:ext uri="{BB962C8B-B14F-4D97-AF65-F5344CB8AC3E}">
        <p14:creationId xmlns:p14="http://schemas.microsoft.com/office/powerpoint/2010/main" val="84025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29</a:t>
            </a:fld>
            <a:endParaRPr lang="nb-NO"/>
          </a:p>
        </p:txBody>
      </p:sp>
    </p:spTree>
    <p:extLst>
      <p:ext uri="{BB962C8B-B14F-4D97-AF65-F5344CB8AC3E}">
        <p14:creationId xmlns:p14="http://schemas.microsoft.com/office/powerpoint/2010/main" val="1815497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30</a:t>
            </a:fld>
            <a:endParaRPr lang="nb-NO"/>
          </a:p>
        </p:txBody>
      </p:sp>
    </p:spTree>
    <p:extLst>
      <p:ext uri="{BB962C8B-B14F-4D97-AF65-F5344CB8AC3E}">
        <p14:creationId xmlns:p14="http://schemas.microsoft.com/office/powerpoint/2010/main" val="3251562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31</a:t>
            </a:fld>
            <a:endParaRPr lang="nb-NO"/>
          </a:p>
        </p:txBody>
      </p:sp>
    </p:spTree>
    <p:extLst>
      <p:ext uri="{BB962C8B-B14F-4D97-AF65-F5344CB8AC3E}">
        <p14:creationId xmlns:p14="http://schemas.microsoft.com/office/powerpoint/2010/main" val="970139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32</a:t>
            </a:fld>
            <a:endParaRPr lang="nb-NO"/>
          </a:p>
        </p:txBody>
      </p:sp>
    </p:spTree>
    <p:extLst>
      <p:ext uri="{BB962C8B-B14F-4D97-AF65-F5344CB8AC3E}">
        <p14:creationId xmlns:p14="http://schemas.microsoft.com/office/powerpoint/2010/main" val="311623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Biotalous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talousmalli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missä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käytettävy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materiaali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kemikaali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energia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peräisin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uusiutuvista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biopohjaisista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raaka-aineista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Kiertotaloudessa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resurssit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pysyvät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talouden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kierrossa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mukana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eivätkä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päädy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kierron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ulkopuolelle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jätteeksi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Kirjoita</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keskelle</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talulua</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Biotalous</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Ohjeista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oppilaita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keksimään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erillaisia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konsepteja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prosesseja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toimintoja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jotka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liittyvät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biotalouteen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Kirjoita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oppilaiden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vastauksia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termin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ympärille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muodostaen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sanapilven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ympärille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Linkissä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video,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joka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selittää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termiä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oppilaille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voidaan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käyttää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alkuun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tutustuttamaan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luokalle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pyöriessä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voit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yliviivata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oppilaiden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keksimiä</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sanoja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taululla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ilmenevät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videossa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Saitko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viivattua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ainakin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sanaa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taululta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sv-SE" sz="1800" dirty="0">
              <a:effectLst/>
              <a:latin typeface="Times New Roman" panose="02020603050405020304" pitchFamily="18"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a:t>
            </a:fld>
            <a:endParaRPr lang="nb-NO"/>
          </a:p>
        </p:txBody>
      </p:sp>
    </p:spTree>
    <p:extLst>
      <p:ext uri="{BB962C8B-B14F-4D97-AF65-F5344CB8AC3E}">
        <p14:creationId xmlns:p14="http://schemas.microsoft.com/office/powerpoint/2010/main" val="2458477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33</a:t>
            </a:fld>
            <a:endParaRPr lang="nb-NO"/>
          </a:p>
        </p:txBody>
      </p:sp>
    </p:spTree>
    <p:extLst>
      <p:ext uri="{BB962C8B-B14F-4D97-AF65-F5344CB8AC3E}">
        <p14:creationId xmlns:p14="http://schemas.microsoft.com/office/powerpoint/2010/main" val="2320566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34</a:t>
            </a:fld>
            <a:endParaRPr lang="nb-NO"/>
          </a:p>
        </p:txBody>
      </p:sp>
    </p:spTree>
    <p:extLst>
      <p:ext uri="{BB962C8B-B14F-4D97-AF65-F5344CB8AC3E}">
        <p14:creationId xmlns:p14="http://schemas.microsoft.com/office/powerpoint/2010/main" val="249455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4</a:t>
            </a:fld>
            <a:endParaRPr lang="nb-NO"/>
          </a:p>
        </p:txBody>
      </p:sp>
    </p:spTree>
    <p:extLst>
      <p:ext uri="{BB962C8B-B14F-4D97-AF65-F5344CB8AC3E}">
        <p14:creationId xmlns:p14="http://schemas.microsoft.com/office/powerpoint/2010/main" val="5125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5</a:t>
            </a:fld>
            <a:endParaRPr lang="nb-NO"/>
          </a:p>
        </p:txBody>
      </p:sp>
    </p:spTree>
    <p:extLst>
      <p:ext uri="{BB962C8B-B14F-4D97-AF65-F5344CB8AC3E}">
        <p14:creationId xmlns:p14="http://schemas.microsoft.com/office/powerpoint/2010/main" val="68557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6</a:t>
            </a:fld>
            <a:endParaRPr lang="nb-NO"/>
          </a:p>
        </p:txBody>
      </p:sp>
    </p:spTree>
    <p:extLst>
      <p:ext uri="{BB962C8B-B14F-4D97-AF65-F5344CB8AC3E}">
        <p14:creationId xmlns:p14="http://schemas.microsoft.com/office/powerpoint/2010/main" val="307631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7</a:t>
            </a:fld>
            <a:endParaRPr lang="nb-NO"/>
          </a:p>
        </p:txBody>
      </p:sp>
    </p:spTree>
    <p:extLst>
      <p:ext uri="{BB962C8B-B14F-4D97-AF65-F5344CB8AC3E}">
        <p14:creationId xmlns:p14="http://schemas.microsoft.com/office/powerpoint/2010/main" val="398692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8</a:t>
            </a:fld>
            <a:endParaRPr lang="nb-NO"/>
          </a:p>
        </p:txBody>
      </p:sp>
    </p:spTree>
    <p:extLst>
      <p:ext uri="{BB962C8B-B14F-4D97-AF65-F5344CB8AC3E}">
        <p14:creationId xmlns:p14="http://schemas.microsoft.com/office/powerpoint/2010/main" val="229774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9</a:t>
            </a:fld>
            <a:endParaRPr lang="nb-NO"/>
          </a:p>
        </p:txBody>
      </p:sp>
    </p:spTree>
    <p:extLst>
      <p:ext uri="{BB962C8B-B14F-4D97-AF65-F5344CB8AC3E}">
        <p14:creationId xmlns:p14="http://schemas.microsoft.com/office/powerpoint/2010/main" val="193423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158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0986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693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17559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33515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130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AB91CBD-B5C5-7245-9DAB-17046A5BEFC2}" type="datetimeFigureOut">
              <a:rPr lang="nb-NO" smtClean="0"/>
              <a:t>28.04.2025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6226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AB91CBD-B5C5-7245-9DAB-17046A5BEFC2}" type="datetimeFigureOut">
              <a:rPr lang="nb-NO" smtClean="0"/>
              <a:t>28.04.2025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76214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91CBD-B5C5-7245-9DAB-17046A5BEFC2}" type="datetimeFigureOut">
              <a:rPr lang="nb-NO" smtClean="0"/>
              <a:t>28.04.2025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08992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70105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429356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91CBD-B5C5-7245-9DAB-17046A5BEFC2}" type="datetimeFigureOut">
              <a:rPr lang="nb-NO" smtClean="0"/>
              <a:pPr/>
              <a:t>28.04.2025</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03C74-64F3-A24F-92F2-7A557834A3AF}" type="slidenum">
              <a:rPr lang="nb-NO" smtClean="0"/>
              <a:pPr/>
              <a:t>‹#›</a:t>
            </a:fld>
            <a:endParaRPr lang="nb-NO" dirty="0"/>
          </a:p>
        </p:txBody>
      </p:sp>
    </p:spTree>
    <p:extLst>
      <p:ext uri="{BB962C8B-B14F-4D97-AF65-F5344CB8AC3E}">
        <p14:creationId xmlns:p14="http://schemas.microsoft.com/office/powerpoint/2010/main" val="2465997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24.png"/><Relationship Id="rId5" Type="http://schemas.openxmlformats.org/officeDocument/2006/relationships/diagramQuickStyle" Target="../diagrams/quickStyle6.xml"/><Relationship Id="rId10" Type="http://schemas.openxmlformats.org/officeDocument/2006/relationships/image" Target="../media/image23.png"/><Relationship Id="rId4" Type="http://schemas.openxmlformats.org/officeDocument/2006/relationships/diagramLayout" Target="../diagrams/layout6.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24.png"/><Relationship Id="rId5" Type="http://schemas.openxmlformats.org/officeDocument/2006/relationships/diagramQuickStyle" Target="../diagrams/quickStyle7.xml"/><Relationship Id="rId10" Type="http://schemas.openxmlformats.org/officeDocument/2006/relationships/image" Target="../media/image23.png"/><Relationship Id="rId4" Type="http://schemas.openxmlformats.org/officeDocument/2006/relationships/diagramLayout" Target="../diagrams/layout7.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24.png"/><Relationship Id="rId5" Type="http://schemas.openxmlformats.org/officeDocument/2006/relationships/diagramQuickStyle" Target="../diagrams/quickStyle8.xml"/><Relationship Id="rId10" Type="http://schemas.openxmlformats.org/officeDocument/2006/relationships/image" Target="../media/image23.png"/><Relationship Id="rId4" Type="http://schemas.openxmlformats.org/officeDocument/2006/relationships/diagramLayout" Target="../diagrams/layout8.xml"/><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24.png"/><Relationship Id="rId5" Type="http://schemas.openxmlformats.org/officeDocument/2006/relationships/diagramQuickStyle" Target="../diagrams/quickStyle9.xm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diagramLayout" Target="../diagrams/layout9.xml"/><Relationship Id="rId9" Type="http://schemas.openxmlformats.org/officeDocument/2006/relationships/image" Target="../media/image22.png"/><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1.png"/><Relationship Id="rId7" Type="http://schemas.openxmlformats.org/officeDocument/2006/relationships/diagramQuickStyle" Target="../diagrams/quickStyle10.xml"/><Relationship Id="rId12"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image" Target="../media/image33.png"/><Relationship Id="rId5" Type="http://schemas.openxmlformats.org/officeDocument/2006/relationships/diagramData" Target="../diagrams/data10.xml"/><Relationship Id="rId10" Type="http://schemas.openxmlformats.org/officeDocument/2006/relationships/image" Target="../media/image24.png"/><Relationship Id="rId4" Type="http://schemas.openxmlformats.org/officeDocument/2006/relationships/image" Target="../media/image32.png"/><Relationship Id="rId9" Type="http://schemas.microsoft.com/office/2007/relationships/diagramDrawing" Target="../diagrams/drawing1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1.png"/><Relationship Id="rId7" Type="http://schemas.openxmlformats.org/officeDocument/2006/relationships/diagramQuickStyle" Target="../diagrams/quickStyle11.xml"/><Relationship Id="rId12"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image" Target="../media/image33.png"/><Relationship Id="rId5" Type="http://schemas.openxmlformats.org/officeDocument/2006/relationships/diagramData" Target="../diagrams/data11.xml"/><Relationship Id="rId10" Type="http://schemas.openxmlformats.org/officeDocument/2006/relationships/image" Target="../media/image24.png"/><Relationship Id="rId4" Type="http://schemas.openxmlformats.org/officeDocument/2006/relationships/image" Target="../media/image32.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1.png"/><Relationship Id="rId7" Type="http://schemas.openxmlformats.org/officeDocument/2006/relationships/diagramQuickStyle" Target="../diagrams/quickStyle12.xml"/><Relationship Id="rId12"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image" Target="../media/image33.png"/><Relationship Id="rId5" Type="http://schemas.openxmlformats.org/officeDocument/2006/relationships/diagramData" Target="../diagrams/data12.xml"/><Relationship Id="rId10" Type="http://schemas.openxmlformats.org/officeDocument/2006/relationships/image" Target="../media/image24.png"/><Relationship Id="rId4" Type="http://schemas.openxmlformats.org/officeDocument/2006/relationships/image" Target="../media/image32.png"/><Relationship Id="rId9" Type="http://schemas.microsoft.com/office/2007/relationships/diagramDrawing" Target="../diagrams/drawing12.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3.jpe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0.png"/><Relationship Id="rId7"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37grur6HaU"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C59BB2D-339B-7CFC-27BB-A52435CEE1EE}"/>
              </a:ext>
            </a:extLst>
          </p:cNvPr>
          <p:cNvSpPr/>
          <p:nvPr/>
        </p:nvSpPr>
        <p:spPr>
          <a:xfrm>
            <a:off x="1388554" y="1284818"/>
            <a:ext cx="9299666" cy="4555843"/>
          </a:xfrm>
          <a:prstGeom prst="rect">
            <a:avLst/>
          </a:prstGeom>
          <a:solidFill>
            <a:srgbClr val="C9E5DC"/>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Et bilde som inneholder landskap, tre, himmel, maling&#10;&#10;Automatisk generert beskrivelse">
            <a:extLst>
              <a:ext uri="{FF2B5EF4-FFF2-40B4-BE49-F238E27FC236}">
                <a16:creationId xmlns:a16="http://schemas.microsoft.com/office/drawing/2014/main" id="{DC2C25FB-16D8-DF3F-B09A-48D29800EEC4}"/>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1388554" y="1284818"/>
            <a:ext cx="9299666" cy="4555843"/>
          </a:xfrm>
          <a:prstGeom prst="rect">
            <a:avLst/>
          </a:prstGeom>
        </p:spPr>
      </p:pic>
      <p:sp>
        <p:nvSpPr>
          <p:cNvPr id="3" name="TextBox 3"/>
          <p:cNvSpPr txBox="1"/>
          <p:nvPr/>
        </p:nvSpPr>
        <p:spPr>
          <a:xfrm>
            <a:off x="1388555" y="197424"/>
            <a:ext cx="9299666" cy="832407"/>
          </a:xfrm>
          <a:prstGeom prst="rect">
            <a:avLst/>
          </a:prstGeom>
        </p:spPr>
        <p:txBody>
          <a:bodyPr wrap="square" lIns="0" tIns="0" rIns="0" bIns="0" rtlCol="0" anchor="t">
            <a:spAutoFit/>
          </a:bodyPr>
          <a:lstStyle/>
          <a:p>
            <a:pPr algn="ctr">
              <a:lnSpc>
                <a:spcPts val="6250"/>
              </a:lnSpc>
            </a:pPr>
            <a:r>
              <a:rPr lang="en-US" sz="5400" dirty="0" err="1">
                <a:solidFill>
                  <a:srgbClr val="C9E5DC"/>
                </a:solidFill>
                <a:latin typeface="Myriad Pro" panose="020B0503030403020204" pitchFamily="34" charset="0"/>
              </a:rPr>
              <a:t>Kiertotalous</a:t>
            </a:r>
            <a:endParaRPr lang="en-US" sz="5400" dirty="0">
              <a:solidFill>
                <a:srgbClr val="C9E5DC"/>
              </a:solidFill>
              <a:latin typeface="Myriad Pro" panose="020B0503030403020204" pitchFamily="34" charset="0"/>
            </a:endParaRPr>
          </a:p>
        </p:txBody>
      </p:sp>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pic>
        <p:nvPicPr>
          <p:cNvPr id="8" name="Bilde 7" descr="Et bilde som inneholder tegnefilm, clip art, Tegnefilm, Barnekunst&#10;&#10;Automatisk generert beskrivelse">
            <a:extLst>
              <a:ext uri="{FF2B5EF4-FFF2-40B4-BE49-F238E27FC236}">
                <a16:creationId xmlns:a16="http://schemas.microsoft.com/office/drawing/2014/main" id="{5D0B0633-DA98-8062-3FA9-14ED289F84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29980" y="1501291"/>
            <a:ext cx="4332040" cy="4339370"/>
          </a:xfrm>
          <a:prstGeom prst="rect">
            <a:avLst/>
          </a:prstGeom>
        </p:spPr>
      </p:pic>
      <p:pic>
        <p:nvPicPr>
          <p:cNvPr id="2" name="Picture 1" descr="A close-up of a flag&#10;&#10;AI-generated content may be incorrect.">
            <a:extLst>
              <a:ext uri="{FF2B5EF4-FFF2-40B4-BE49-F238E27FC236}">
                <a16:creationId xmlns:a16="http://schemas.microsoft.com/office/drawing/2014/main" id="{1E34800B-C600-E126-14C2-60A7AF8409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46724" y="4605002"/>
            <a:ext cx="2703064" cy="1143263"/>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91027" y="599956"/>
            <a:ext cx="7984536" cy="5789121"/>
            <a:chOff x="786927" y="599956"/>
            <a:chExt cx="7984536" cy="5789121"/>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789121"/>
              <a:chOff x="2557259" y="2365421"/>
              <a:chExt cx="12792482" cy="9088166"/>
            </a:xfrm>
          </p:grpSpPr>
          <p:sp>
            <p:nvSpPr>
              <p:cNvPr id="52" name="Avrundet rektangel 51">
                <a:extLst>
                  <a:ext uri="{FF2B5EF4-FFF2-40B4-BE49-F238E27FC236}">
                    <a16:creationId xmlns:a16="http://schemas.microsoft.com/office/drawing/2014/main" id="{95459DFD-0A10-FB41-8B78-4DDAAF2267D7}"/>
                  </a:ext>
                </a:extLst>
              </p:cNvPr>
              <p:cNvSpPr/>
              <p:nvPr/>
            </p:nvSpPr>
            <p:spPr>
              <a:xfrm>
                <a:off x="3083407" y="3621441"/>
                <a:ext cx="11783134" cy="7832146"/>
              </a:xfrm>
              <a:prstGeom prst="roundRect">
                <a:avLst/>
              </a:prstGeom>
              <a:solidFill>
                <a:srgbClr val="FFFDF8">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Biojalostus</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115327" y="2191771"/>
              <a:ext cx="7354543" cy="3669633"/>
              <a:chOff x="1115327" y="2423878"/>
              <a:chExt cx="7354543" cy="3669633"/>
            </a:xfrm>
          </p:grpSpPr>
          <p:sp>
            <p:nvSpPr>
              <p:cNvPr id="9" name="Avrundet rektangel 8">
                <a:extLst>
                  <a:ext uri="{FF2B5EF4-FFF2-40B4-BE49-F238E27FC236}">
                    <a16:creationId xmlns:a16="http://schemas.microsoft.com/office/drawing/2014/main" id="{A7FF79CF-ECAF-BAF1-B07E-EF2055902E4F}"/>
                  </a:ext>
                </a:extLst>
              </p:cNvPr>
              <p:cNvSpPr/>
              <p:nvPr/>
            </p:nvSpPr>
            <p:spPr>
              <a:xfrm>
                <a:off x="1115327" y="2423878"/>
                <a:ext cx="7354543" cy="6529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248587"/>
                    </a:solidFill>
                    <a:latin typeface="Myriad Pro" panose="020B0503030403020204" pitchFamily="34" charset="0"/>
                  </a:rPr>
                  <a:t>Orgaaninen materiaali</a:t>
                </a:r>
                <a:r>
                  <a:rPr lang="nb-NO" sz="2000" dirty="0">
                    <a:solidFill>
                      <a:srgbClr val="248587"/>
                    </a:solidFill>
                    <a:effectLst/>
                    <a:latin typeface="Myriad Pro" panose="020B0503030403020204" pitchFamily="34" charset="0"/>
                    <a:sym typeface="Wingdings" pitchFamily="2" charset="2"/>
                  </a:rPr>
                  <a:t></a:t>
                </a:r>
                <a:r>
                  <a:rPr lang="nb-NO" sz="2000" dirty="0">
                    <a:solidFill>
                      <a:srgbClr val="248587"/>
                    </a:solidFill>
                    <a:effectLst/>
                    <a:latin typeface="Myriad Pro" panose="020B0503030403020204" pitchFamily="34" charset="0"/>
                  </a:rPr>
                  <a:t> Tuotteet ja energia</a:t>
                </a:r>
                <a:endParaRPr lang="nb-NO" sz="2000" dirty="0">
                  <a:solidFill>
                    <a:srgbClr val="248587"/>
                  </a:solidFill>
                  <a:latin typeface="Myriad Pro" panose="020B0503030403020204" pitchFamily="34" charset="0"/>
                </a:endParaRPr>
              </a:p>
            </p:txBody>
          </p:sp>
          <p:sp>
            <p:nvSpPr>
              <p:cNvPr id="11" name="Avrundet rektangel 10">
                <a:extLst>
                  <a:ext uri="{FF2B5EF4-FFF2-40B4-BE49-F238E27FC236}">
                    <a16:creationId xmlns:a16="http://schemas.microsoft.com/office/drawing/2014/main" id="{6C77623B-DD72-FB63-0C55-6D6237E03A5A}"/>
                  </a:ext>
                </a:extLst>
              </p:cNvPr>
              <p:cNvSpPr/>
              <p:nvPr/>
            </p:nvSpPr>
            <p:spPr>
              <a:xfrm>
                <a:off x="1115327" y="3772148"/>
                <a:ext cx="7313721" cy="6174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nb-NO" sz="2000" dirty="0">
                    <a:solidFill>
                      <a:srgbClr val="248587"/>
                    </a:solidFill>
                    <a:latin typeface="Myriad Pro" panose="020B0503030403020204" pitchFamily="34" charset="0"/>
                  </a:rPr>
                  <a:t>Kemiallinen, terminen ja fysikaalinen prosessointi</a:t>
                </a:r>
              </a:p>
              <a:p>
                <a:pPr algn="ctr"/>
                <a:endParaRPr lang="nb-NO" dirty="0">
                  <a:latin typeface="Myriad Pro" panose="020B0503030403020204" pitchFamily="34" charset="0"/>
                </a:endParaRPr>
              </a:p>
            </p:txBody>
          </p:sp>
          <p:sp>
            <p:nvSpPr>
              <p:cNvPr id="12" name="Avrundet rektangel 11">
                <a:extLst>
                  <a:ext uri="{FF2B5EF4-FFF2-40B4-BE49-F238E27FC236}">
                    <a16:creationId xmlns:a16="http://schemas.microsoft.com/office/drawing/2014/main" id="{25CCB6DE-DF73-7FC7-CA78-773A1FA2A085}"/>
                  </a:ext>
                </a:extLst>
              </p:cNvPr>
              <p:cNvSpPr/>
              <p:nvPr/>
            </p:nvSpPr>
            <p:spPr>
              <a:xfrm>
                <a:off x="1115327" y="4395657"/>
                <a:ext cx="7313721"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r>
                  <a:rPr lang="nb-NO" sz="2000" dirty="0">
                    <a:solidFill>
                      <a:srgbClr val="248587"/>
                    </a:solidFill>
                    <a:effectLst/>
                    <a:latin typeface="Myriad Pro" panose="020B0503030403020204" pitchFamily="34" charset="0"/>
                  </a:rPr>
                  <a:t>Tuotteet: Esim. </a:t>
                </a:r>
                <a:r>
                  <a:rPr lang="nb-NO" sz="2000" dirty="0">
                    <a:solidFill>
                      <a:srgbClr val="248587"/>
                    </a:solidFill>
                    <a:latin typeface="Myriad Pro" panose="020B0503030403020204" pitchFamily="34" charset="0"/>
                  </a:rPr>
                  <a:t>Biohiili, biomuovit ja vanilliini</a:t>
                </a:r>
                <a:endParaRPr lang="nb-NO" sz="2000" dirty="0">
                  <a:latin typeface="Myriad Pro" panose="020B0503030403020204" pitchFamily="34" charset="0"/>
                </a:endParaRPr>
              </a:p>
              <a:p>
                <a:pPr algn="ctr"/>
                <a:endParaRPr lang="nb-NO" dirty="0">
                  <a:latin typeface="Myriad Pro" panose="020B0503030403020204" pitchFamily="34" charset="0"/>
                </a:endParaRPr>
              </a:p>
            </p:txBody>
          </p:sp>
          <p:sp>
            <p:nvSpPr>
              <p:cNvPr id="13" name="Avrundet rektangel 12">
                <a:extLst>
                  <a:ext uri="{FF2B5EF4-FFF2-40B4-BE49-F238E27FC236}">
                    <a16:creationId xmlns:a16="http://schemas.microsoft.com/office/drawing/2014/main" id="{0E6326BC-9756-9DB8-83F5-9CA7354B2A8E}"/>
                  </a:ext>
                </a:extLst>
              </p:cNvPr>
              <p:cNvSpPr/>
              <p:nvPr/>
            </p:nvSpPr>
            <p:spPr>
              <a:xfrm>
                <a:off x="1115327" y="5075105"/>
                <a:ext cx="7313721" cy="10184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US" sz="2000" dirty="0" err="1">
                    <a:solidFill>
                      <a:srgbClr val="248587"/>
                    </a:solidFill>
                    <a:effectLst/>
                    <a:latin typeface="Myriad Pro" panose="020B0503030403020204" pitchFamily="34" charset="0"/>
                  </a:rPr>
                  <a:t>Uusiutivat</a:t>
                </a:r>
                <a:r>
                  <a:rPr lang="en-US" sz="2000" dirty="0">
                    <a:solidFill>
                      <a:srgbClr val="248587"/>
                    </a:solidFill>
                    <a:effectLst/>
                    <a:latin typeface="Myriad Pro" panose="020B0503030403020204" pitchFamily="34" charset="0"/>
                  </a:rPr>
                  <a:t> </a:t>
                </a:r>
                <a:r>
                  <a:rPr lang="en-US" sz="2000" dirty="0" err="1">
                    <a:solidFill>
                      <a:srgbClr val="248587"/>
                    </a:solidFill>
                    <a:effectLst/>
                    <a:latin typeface="Myriad Pro" panose="020B0503030403020204" pitchFamily="34" charset="0"/>
                  </a:rPr>
                  <a:t>lähteet</a:t>
                </a:r>
                <a:r>
                  <a:rPr lang="en-US" sz="2000" dirty="0">
                    <a:solidFill>
                      <a:srgbClr val="248587"/>
                    </a:solidFill>
                    <a:effectLst/>
                    <a:latin typeface="Myriad Pro" panose="020B0503030403020204" pitchFamily="34" charset="0"/>
                  </a:rPr>
                  <a:t>, </a:t>
                </a:r>
                <a:r>
                  <a:rPr lang="en-US" sz="2000" dirty="0" err="1">
                    <a:solidFill>
                      <a:srgbClr val="248587"/>
                    </a:solidFill>
                    <a:effectLst/>
                    <a:latin typeface="Myriad Pro" panose="020B0503030403020204" pitchFamily="34" charset="0"/>
                  </a:rPr>
                  <a:t>alhaisemmat</a:t>
                </a:r>
                <a:r>
                  <a:rPr lang="en-US" sz="2000" dirty="0">
                    <a:solidFill>
                      <a:srgbClr val="248587"/>
                    </a:solidFill>
                    <a:effectLst/>
                    <a:latin typeface="Myriad Pro" panose="020B0503030403020204" pitchFamily="34" charset="0"/>
                  </a:rPr>
                  <a:t> </a:t>
                </a:r>
                <a:r>
                  <a:rPr lang="en-US" sz="2000" dirty="0" err="1">
                    <a:solidFill>
                      <a:srgbClr val="248587"/>
                    </a:solidFill>
                    <a:effectLst/>
                    <a:latin typeface="Myriad Pro" panose="020B0503030403020204" pitchFamily="34" charset="0"/>
                  </a:rPr>
                  <a:t>kasvihuonekaasupäästöt</a:t>
                </a:r>
                <a:r>
                  <a:rPr lang="en-US" sz="2000" dirty="0">
                    <a:solidFill>
                      <a:srgbClr val="248587"/>
                    </a:solidFill>
                    <a:effectLst/>
                    <a:latin typeface="Myriad Pro" panose="020B0503030403020204" pitchFamily="34" charset="0"/>
                  </a:rPr>
                  <a:t> ja </a:t>
                </a:r>
                <a:r>
                  <a:rPr lang="en-US" sz="2000" dirty="0" err="1">
                    <a:solidFill>
                      <a:srgbClr val="248587"/>
                    </a:solidFill>
                    <a:effectLst/>
                    <a:latin typeface="Myriad Pro" panose="020B0503030403020204" pitchFamily="34" charset="0"/>
                  </a:rPr>
                  <a:t>jätteen</a:t>
                </a:r>
                <a:r>
                  <a:rPr lang="en-US" sz="2000" dirty="0">
                    <a:solidFill>
                      <a:srgbClr val="248587"/>
                    </a:solidFill>
                    <a:effectLst/>
                    <a:latin typeface="Myriad Pro" panose="020B0503030403020204" pitchFamily="34" charset="0"/>
                  </a:rPr>
                  <a:t> </a:t>
                </a:r>
                <a:r>
                  <a:rPr lang="en-US" sz="2000" dirty="0" err="1">
                    <a:solidFill>
                      <a:srgbClr val="248587"/>
                    </a:solidFill>
                    <a:effectLst/>
                    <a:latin typeface="Myriad Pro" panose="020B0503030403020204" pitchFamily="34" charset="0"/>
                  </a:rPr>
                  <a:t>synty</a:t>
                </a: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115327" y="3095337"/>
                <a:ext cx="7354543"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buFont typeface="Arial" panose="020B0604020202020204" pitchFamily="34" charset="0"/>
                  <a:buNone/>
                </a:pPr>
                <a:r>
                  <a:rPr lang="nb-NO" sz="2000" dirty="0">
                    <a:solidFill>
                      <a:srgbClr val="248587"/>
                    </a:solidFill>
                    <a:latin typeface="Myriad Pro" panose="020B0503030403020204" pitchFamily="34" charset="0"/>
                  </a:rPr>
                  <a:t>Kasvi-, levä- ja jätemateriaalin ympäristöystävällinen käyttö</a:t>
                </a:r>
                <a:endParaRPr lang="nb-NO" sz="2000" dirty="0">
                  <a:latin typeface="Myriad Pro" panose="020B0503030403020204" pitchFamily="34" charset="0"/>
                </a:endParaRPr>
              </a:p>
              <a:p>
                <a:pPr algn="ctr"/>
                <a:endParaRPr lang="nb-NO" dirty="0">
                  <a:latin typeface="Myriad Pro" panose="020B0503030403020204" pitchFamily="34" charset="0"/>
                </a:endParaRPr>
              </a:p>
            </p:txBody>
          </p:sp>
        </p:grpSp>
      </p:grpSp>
      <p:sp>
        <p:nvSpPr>
          <p:cNvPr id="5" name="Rektangel 4">
            <a:extLst>
              <a:ext uri="{FF2B5EF4-FFF2-40B4-BE49-F238E27FC236}">
                <a16:creationId xmlns:a16="http://schemas.microsoft.com/office/drawing/2014/main" id="{A58C2538-8C26-43B6-4BBF-C041701AF14B}"/>
              </a:ext>
            </a:extLst>
          </p:cNvPr>
          <p:cNvSpPr/>
          <p:nvPr/>
        </p:nvSpPr>
        <p:spPr>
          <a:xfrm>
            <a:off x="8566590" y="1"/>
            <a:ext cx="3639425" cy="6888445"/>
          </a:xfrm>
          <a:prstGeom prst="rect">
            <a:avLst/>
          </a:prstGeom>
          <a:solidFill>
            <a:srgbClr val="F4FBFB">
              <a:alpha val="683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7" name="Bilde 66" descr="Et bilde som inneholder Grafikk, Font, symbol, tegnefilm&#10;&#10;Automatisk generert beskrivelse">
            <a:extLst>
              <a:ext uri="{FF2B5EF4-FFF2-40B4-BE49-F238E27FC236}">
                <a16:creationId xmlns:a16="http://schemas.microsoft.com/office/drawing/2014/main" id="{22611F6F-11C5-29A3-4AF2-2A8719E3FE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13573" y="864412"/>
            <a:ext cx="2159000" cy="5190067"/>
          </a:xfrm>
          <a:prstGeom prst="rect">
            <a:avLst/>
          </a:prstGeom>
        </p:spPr>
      </p:pic>
    </p:spTree>
    <p:extLst>
      <p:ext uri="{BB962C8B-B14F-4D97-AF65-F5344CB8AC3E}">
        <p14:creationId xmlns:p14="http://schemas.microsoft.com/office/powerpoint/2010/main" val="21461308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EF27636B-5AF2-A82C-5C1D-09CC1DEA9929}"/>
              </a:ext>
            </a:extLst>
          </p:cNvPr>
          <p:cNvSpPr/>
          <p:nvPr/>
        </p:nvSpPr>
        <p:spPr>
          <a:xfrm>
            <a:off x="-47941" y="-11063"/>
            <a:ext cx="5857464" cy="6927943"/>
          </a:xfrm>
          <a:prstGeom prst="rect">
            <a:avLst/>
          </a:prstGeom>
          <a:solidFill>
            <a:srgbClr val="F4FBFB"/>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TextBox 9">
            <a:extLst>
              <a:ext uri="{FF2B5EF4-FFF2-40B4-BE49-F238E27FC236}">
                <a16:creationId xmlns:a16="http://schemas.microsoft.com/office/drawing/2014/main" id="{C70DB3AF-D96B-BF64-B567-D692D17D042F}"/>
              </a:ext>
            </a:extLst>
          </p:cNvPr>
          <p:cNvSpPr txBox="1"/>
          <p:nvPr/>
        </p:nvSpPr>
        <p:spPr>
          <a:xfrm>
            <a:off x="1440550" y="566096"/>
            <a:ext cx="3299967" cy="807913"/>
          </a:xfrm>
          <a:prstGeom prst="rect">
            <a:avLst/>
          </a:prstGeom>
          <a:noFill/>
          <a:ln>
            <a:noFill/>
          </a:ln>
        </p:spPr>
        <p:txBody>
          <a:bodyPr wrap="square" lIns="0" tIns="0" rIns="0" bIns="0" rtlCol="0" anchor="t">
            <a:spAutoFit/>
          </a:bodyPr>
          <a:lstStyle/>
          <a:p>
            <a:pPr>
              <a:lnSpc>
                <a:spcPts val="6250"/>
              </a:lnSpc>
            </a:pPr>
            <a:r>
              <a:rPr lang="en-US" sz="6000" dirty="0" err="1">
                <a:ln>
                  <a:solidFill>
                    <a:srgbClr val="007075"/>
                  </a:solidFill>
                </a:ln>
                <a:solidFill>
                  <a:srgbClr val="007075"/>
                </a:solidFill>
                <a:latin typeface="Myriad Pro" panose="020B0503030403020204" pitchFamily="34" charset="0"/>
              </a:rPr>
              <a:t>Biokaasu</a:t>
            </a:r>
            <a:endParaRPr lang="en-US" sz="6000" dirty="0">
              <a:ln>
                <a:solidFill>
                  <a:srgbClr val="007075"/>
                </a:solidFill>
              </a:ln>
              <a:solidFill>
                <a:srgbClr val="007075"/>
              </a:solidFill>
              <a:latin typeface="Myriad Pro" panose="020B0503030403020204" pitchFamily="34" charset="0"/>
            </a:endParaRPr>
          </a:p>
        </p:txBody>
      </p:sp>
      <p:pic>
        <p:nvPicPr>
          <p:cNvPr id="3" name="Bilde 2" descr="Et bilde som inneholder clip art, Tegnefilm, tegnefilm, illustrasjon&#10;&#10;Automatisk generert beskrivelse">
            <a:extLst>
              <a:ext uri="{FF2B5EF4-FFF2-40B4-BE49-F238E27FC236}">
                <a16:creationId xmlns:a16="http://schemas.microsoft.com/office/drawing/2014/main" id="{B6C1FA49-5D25-5761-BDA6-6C853BF073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709" y="1611800"/>
            <a:ext cx="4705386" cy="4734552"/>
          </a:xfrm>
          <a:prstGeom prst="rect">
            <a:avLst/>
          </a:prstGeom>
        </p:spPr>
      </p:pic>
      <p:grpSp>
        <p:nvGrpSpPr>
          <p:cNvPr id="2" name="Gruppe 1">
            <a:extLst>
              <a:ext uri="{FF2B5EF4-FFF2-40B4-BE49-F238E27FC236}">
                <a16:creationId xmlns:a16="http://schemas.microsoft.com/office/drawing/2014/main" id="{C1751D99-C8A1-BDA1-6494-93E2D73CAA4E}"/>
              </a:ext>
            </a:extLst>
          </p:cNvPr>
          <p:cNvGrpSpPr/>
          <p:nvPr/>
        </p:nvGrpSpPr>
        <p:grpSpPr>
          <a:xfrm>
            <a:off x="6096000" y="206966"/>
            <a:ext cx="4828234" cy="2652807"/>
            <a:chOff x="-902774" y="948383"/>
            <a:chExt cx="3694789" cy="3363204"/>
          </a:xfrm>
        </p:grpSpPr>
        <p:sp>
          <p:nvSpPr>
            <p:cNvPr id="9" name="Avrundet rektangel 8">
              <a:extLst>
                <a:ext uri="{FF2B5EF4-FFF2-40B4-BE49-F238E27FC236}">
                  <a16:creationId xmlns:a16="http://schemas.microsoft.com/office/drawing/2014/main" id="{1B7B86F2-93DF-78D8-C5A9-9573823F1294}"/>
                </a:ext>
              </a:extLst>
            </p:cNvPr>
            <p:cNvSpPr/>
            <p:nvPr/>
          </p:nvSpPr>
          <p:spPr>
            <a:xfrm>
              <a:off x="225772" y="1525755"/>
              <a:ext cx="2566243" cy="2785832"/>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2" name="Avrundet rektangel 4">
              <a:extLst>
                <a:ext uri="{FF2B5EF4-FFF2-40B4-BE49-F238E27FC236}">
                  <a16:creationId xmlns:a16="http://schemas.microsoft.com/office/drawing/2014/main" id="{D106B33F-8329-7447-AB4F-8A690B9E7D76}"/>
                </a:ext>
              </a:extLst>
            </p:cNvPr>
            <p:cNvSpPr txBox="1"/>
            <p:nvPr/>
          </p:nvSpPr>
          <p:spPr>
            <a:xfrm>
              <a:off x="-902774" y="948383"/>
              <a:ext cx="3418954" cy="2635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t" anchorCtr="0">
              <a:noAutofit/>
            </a:bodyPr>
            <a:lstStyle/>
            <a:p>
              <a:pPr marL="0" lvl="0" indent="0" defTabSz="933450">
                <a:lnSpc>
                  <a:spcPct val="150000"/>
                </a:lnSpc>
                <a:spcBef>
                  <a:spcPct val="0"/>
                </a:spcBef>
                <a:spcAft>
                  <a:spcPct val="35000"/>
                </a:spcAft>
                <a:buNone/>
              </a:pPr>
              <a:r>
                <a:rPr lang="fi-FI" sz="2100" b="0" i="0" kern="1200" dirty="0"/>
                <a:t>Uusiutuva energia orgaanisesta materiaalista, kuten ruokajätteestä ja karjanlannasta.</a:t>
              </a:r>
              <a:endParaRPr lang="nb-NO" sz="2100" kern="1200" dirty="0"/>
            </a:p>
          </p:txBody>
        </p:sp>
      </p:grpSp>
      <p:cxnSp>
        <p:nvCxnSpPr>
          <p:cNvPr id="16" name="Rett linje 15">
            <a:extLst>
              <a:ext uri="{FF2B5EF4-FFF2-40B4-BE49-F238E27FC236}">
                <a16:creationId xmlns:a16="http://schemas.microsoft.com/office/drawing/2014/main" id="{35301526-6ED4-3C22-2BD4-58EEFBDA40D0}"/>
              </a:ext>
            </a:extLst>
          </p:cNvPr>
          <p:cNvCxnSpPr>
            <a:cxnSpLocks/>
          </p:cNvCxnSpPr>
          <p:nvPr/>
        </p:nvCxnSpPr>
        <p:spPr>
          <a:xfrm>
            <a:off x="5809523" y="1683284"/>
            <a:ext cx="62766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A754BAC-4C9B-49FC-20A7-513379E68100}"/>
              </a:ext>
            </a:extLst>
          </p:cNvPr>
          <p:cNvGrpSpPr/>
          <p:nvPr/>
        </p:nvGrpSpPr>
        <p:grpSpPr>
          <a:xfrm>
            <a:off x="6176621" y="2053950"/>
            <a:ext cx="6137362" cy="3095444"/>
            <a:chOff x="2449546" y="1125137"/>
            <a:chExt cx="3329411" cy="3095444"/>
          </a:xfrm>
        </p:grpSpPr>
        <p:sp>
          <p:nvSpPr>
            <p:cNvPr id="20" name="Avrundet rektangel 19">
              <a:extLst>
                <a:ext uri="{FF2B5EF4-FFF2-40B4-BE49-F238E27FC236}">
                  <a16:creationId xmlns:a16="http://schemas.microsoft.com/office/drawing/2014/main" id="{854B95ED-75A3-3900-8760-6399EC3ED2EF}"/>
                </a:ext>
              </a:extLst>
            </p:cNvPr>
            <p:cNvSpPr/>
            <p:nvPr/>
          </p:nvSpPr>
          <p:spPr>
            <a:xfrm>
              <a:off x="3147743" y="1628801"/>
              <a:ext cx="2631214" cy="2591780"/>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1" name="Avrundet rektangel 4">
              <a:extLst>
                <a:ext uri="{FF2B5EF4-FFF2-40B4-BE49-F238E27FC236}">
                  <a16:creationId xmlns:a16="http://schemas.microsoft.com/office/drawing/2014/main" id="{73516AE4-FA80-6E1E-D97B-AD9FCFC40102}"/>
                </a:ext>
              </a:extLst>
            </p:cNvPr>
            <p:cNvSpPr txBox="1"/>
            <p:nvPr/>
          </p:nvSpPr>
          <p:spPr>
            <a:xfrm>
              <a:off x="2449546" y="1125137"/>
              <a:ext cx="2260805" cy="2439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lnSpc>
                  <a:spcPct val="150000"/>
                </a:lnSpc>
                <a:spcBef>
                  <a:spcPct val="0"/>
                </a:spcBef>
                <a:spcAft>
                  <a:spcPct val="35000"/>
                </a:spcAft>
                <a:buNone/>
              </a:pPr>
              <a:r>
                <a:rPr lang="en-US" sz="2100" b="0" i="0" kern="1200" dirty="0" err="1">
                  <a:solidFill>
                    <a:prstClr val="white"/>
                  </a:solidFill>
                  <a:latin typeface="Myriad Pro" panose="020B0503030403020204" pitchFamily="34" charset="0"/>
                  <a:ea typeface="+mn-ea"/>
                  <a:cs typeface="+mn-cs"/>
                </a:rPr>
                <a:t>Anaerobinen</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hajoaminen</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suljetuissa</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säiliöissä</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mikrobien</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toimesta</a:t>
              </a:r>
              <a:endParaRPr lang="nb-NO" sz="2100" b="0" i="0" kern="1200" dirty="0">
                <a:solidFill>
                  <a:prstClr val="white"/>
                </a:solidFill>
                <a:latin typeface="Myriad Pro" panose="020B0503030403020204" pitchFamily="34" charset="0"/>
                <a:ea typeface="+mn-ea"/>
                <a:cs typeface="+mn-cs"/>
              </a:endParaRPr>
            </a:p>
          </p:txBody>
        </p:sp>
      </p:grpSp>
      <p:pic>
        <p:nvPicPr>
          <p:cNvPr id="22" name="Bilde 21" descr="Et bilde som inneholder sirkel, Barnekunst, Grafikk, clip art&#10;&#10;Automatisk generert beskrivelse">
            <a:extLst>
              <a:ext uri="{FF2B5EF4-FFF2-40B4-BE49-F238E27FC236}">
                <a16:creationId xmlns:a16="http://schemas.microsoft.com/office/drawing/2014/main" id="{DCF60979-7F29-4F7F-5DDA-66E649F8A2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85679" y="1875634"/>
            <a:ext cx="1372432" cy="1363960"/>
          </a:xfrm>
          <a:prstGeom prst="rect">
            <a:avLst/>
          </a:prstGeom>
        </p:spPr>
      </p:pic>
      <p:pic>
        <p:nvPicPr>
          <p:cNvPr id="23" name="Bilde 22" descr="Et bilde som inneholder tegnefilm, illustrasjon, design&#10;&#10;Automatisk generert beskrivelse med middels konfidens">
            <a:extLst>
              <a:ext uri="{FF2B5EF4-FFF2-40B4-BE49-F238E27FC236}">
                <a16:creationId xmlns:a16="http://schemas.microsoft.com/office/drawing/2014/main" id="{F28C1C31-34E7-C5C6-B3F9-A1CEF5617B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44138" y="229613"/>
            <a:ext cx="1613772" cy="1189434"/>
          </a:xfrm>
          <a:prstGeom prst="rect">
            <a:avLst/>
          </a:prstGeom>
        </p:spPr>
      </p:pic>
      <p:cxnSp>
        <p:nvCxnSpPr>
          <p:cNvPr id="25" name="Rett linje 24">
            <a:extLst>
              <a:ext uri="{FF2B5EF4-FFF2-40B4-BE49-F238E27FC236}">
                <a16:creationId xmlns:a16="http://schemas.microsoft.com/office/drawing/2014/main" id="{B6A92A3F-B49E-3BB4-A24F-374E6BB6953C}"/>
              </a:ext>
            </a:extLst>
          </p:cNvPr>
          <p:cNvCxnSpPr>
            <a:cxnSpLocks/>
            <a:stCxn id="42" idx="3"/>
          </p:cNvCxnSpPr>
          <p:nvPr/>
        </p:nvCxnSpPr>
        <p:spPr>
          <a:xfrm>
            <a:off x="5809523" y="3452909"/>
            <a:ext cx="6382477" cy="310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1C0EC7B4-E166-04F9-2CF6-52D86B899764}"/>
              </a:ext>
            </a:extLst>
          </p:cNvPr>
          <p:cNvCxnSpPr>
            <a:cxnSpLocks/>
          </p:cNvCxnSpPr>
          <p:nvPr/>
        </p:nvCxnSpPr>
        <p:spPr>
          <a:xfrm>
            <a:off x="5809523" y="5054542"/>
            <a:ext cx="63824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uppe 29">
            <a:extLst>
              <a:ext uri="{FF2B5EF4-FFF2-40B4-BE49-F238E27FC236}">
                <a16:creationId xmlns:a16="http://schemas.microsoft.com/office/drawing/2014/main" id="{36DE39F3-57F9-9F94-CB24-AEC914EDE5C6}"/>
              </a:ext>
            </a:extLst>
          </p:cNvPr>
          <p:cNvGrpSpPr/>
          <p:nvPr/>
        </p:nvGrpSpPr>
        <p:grpSpPr>
          <a:xfrm>
            <a:off x="6234173" y="3633331"/>
            <a:ext cx="5344520" cy="1572268"/>
            <a:chOff x="5422932" y="1681205"/>
            <a:chExt cx="2465455" cy="3152478"/>
          </a:xfrm>
        </p:grpSpPr>
        <p:sp>
          <p:nvSpPr>
            <p:cNvPr id="31" name="Avrundet rektangel 30">
              <a:extLst>
                <a:ext uri="{FF2B5EF4-FFF2-40B4-BE49-F238E27FC236}">
                  <a16:creationId xmlns:a16="http://schemas.microsoft.com/office/drawing/2014/main" id="{C2B97934-7E28-BDF4-511B-BB29397F2BE8}"/>
                </a:ext>
              </a:extLst>
            </p:cNvPr>
            <p:cNvSpPr/>
            <p:nvPr/>
          </p:nvSpPr>
          <p:spPr>
            <a:xfrm>
              <a:off x="5946189" y="1681205"/>
              <a:ext cx="1942198" cy="2796237"/>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sv-SE"/>
            </a:p>
          </p:txBody>
        </p:sp>
        <p:sp>
          <p:nvSpPr>
            <p:cNvPr id="32" name="Avrundet rektangel 4">
              <a:extLst>
                <a:ext uri="{FF2B5EF4-FFF2-40B4-BE49-F238E27FC236}">
                  <a16:creationId xmlns:a16="http://schemas.microsoft.com/office/drawing/2014/main" id="{CDF52559-B3F0-986E-2515-C2126BEA0936}"/>
                </a:ext>
              </a:extLst>
            </p:cNvPr>
            <p:cNvSpPr txBox="1"/>
            <p:nvPr/>
          </p:nvSpPr>
          <p:spPr>
            <a:xfrm>
              <a:off x="5422932" y="2151217"/>
              <a:ext cx="1828428" cy="2682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en-US" sz="2100" b="0" i="0" kern="1200" dirty="0" err="1">
                  <a:solidFill>
                    <a:prstClr val="white"/>
                  </a:solidFill>
                  <a:latin typeface="Myriad Pro" panose="020B0503030403020204" pitchFamily="34" charset="0"/>
                  <a:ea typeface="+mn-ea"/>
                  <a:cs typeface="+mn-cs"/>
                </a:rPr>
                <a:t>Käyttökohteet</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Lämpöenergia</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liikennepolttoaine</a:t>
              </a:r>
              <a:r>
                <a:rPr lang="en-US" sz="2100" b="0" i="0" kern="1200" dirty="0">
                  <a:solidFill>
                    <a:prstClr val="white"/>
                  </a:solidFill>
                  <a:latin typeface="Myriad Pro" panose="020B0503030403020204" pitchFamily="34" charset="0"/>
                  <a:ea typeface="+mn-ea"/>
                  <a:cs typeface="+mn-cs"/>
                </a:rPr>
                <a:t> ja </a:t>
              </a:r>
              <a:r>
                <a:rPr lang="en-US" sz="2100" b="0" i="0" kern="1200" dirty="0" err="1">
                  <a:solidFill>
                    <a:prstClr val="white"/>
                  </a:solidFill>
                  <a:latin typeface="Myriad Pro" panose="020B0503030403020204" pitchFamily="34" charset="0"/>
                  <a:ea typeface="+mn-ea"/>
                  <a:cs typeface="+mn-cs"/>
                </a:rPr>
                <a:t>sähkö</a:t>
              </a:r>
              <a:endParaRPr lang="nb-NO" sz="2100" b="0" i="0" kern="1200" dirty="0">
                <a:solidFill>
                  <a:prstClr val="white"/>
                </a:solidFill>
                <a:latin typeface="Myriad Pro" panose="020B0503030403020204" pitchFamily="34" charset="0"/>
                <a:ea typeface="+mn-ea"/>
                <a:cs typeface="+mn-cs"/>
              </a:endParaRPr>
            </a:p>
          </p:txBody>
        </p:sp>
      </p:grpSp>
      <p:pic>
        <p:nvPicPr>
          <p:cNvPr id="34" name="Bilde 33" descr="Et bilde som inneholder Grafikk, skjermbilde, grafisk design, design&#10;&#10;Automatisk generert beskrivelse">
            <a:extLst>
              <a:ext uri="{FF2B5EF4-FFF2-40B4-BE49-F238E27FC236}">
                <a16:creationId xmlns:a16="http://schemas.microsoft.com/office/drawing/2014/main" id="{68E0830B-9A3F-8DC2-CE03-6F70416663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65979" y="3731190"/>
            <a:ext cx="1089465" cy="1160720"/>
          </a:xfrm>
          <a:prstGeom prst="rect">
            <a:avLst/>
          </a:prstGeom>
        </p:spPr>
      </p:pic>
      <p:grpSp>
        <p:nvGrpSpPr>
          <p:cNvPr id="35" name="Gruppe 34">
            <a:extLst>
              <a:ext uri="{FF2B5EF4-FFF2-40B4-BE49-F238E27FC236}">
                <a16:creationId xmlns:a16="http://schemas.microsoft.com/office/drawing/2014/main" id="{D432C579-04B3-1A21-190A-C466BB70F80D}"/>
              </a:ext>
            </a:extLst>
          </p:cNvPr>
          <p:cNvGrpSpPr/>
          <p:nvPr/>
        </p:nvGrpSpPr>
        <p:grpSpPr>
          <a:xfrm>
            <a:off x="6234173" y="2810519"/>
            <a:ext cx="7665364" cy="4364726"/>
            <a:chOff x="5155957" y="1656105"/>
            <a:chExt cx="5235693" cy="6116724"/>
          </a:xfrm>
        </p:grpSpPr>
        <p:sp>
          <p:nvSpPr>
            <p:cNvPr id="36" name="Avrundet rektangel 35">
              <a:extLst>
                <a:ext uri="{FF2B5EF4-FFF2-40B4-BE49-F238E27FC236}">
                  <a16:creationId xmlns:a16="http://schemas.microsoft.com/office/drawing/2014/main" id="{3A40A34C-CF40-587C-E173-8BCC587587F2}"/>
                </a:ext>
              </a:extLst>
            </p:cNvPr>
            <p:cNvSpPr/>
            <p:nvPr/>
          </p:nvSpPr>
          <p:spPr>
            <a:xfrm>
              <a:off x="8302767" y="1656105"/>
              <a:ext cx="2088883" cy="2455099"/>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sv-SE"/>
            </a:p>
          </p:txBody>
        </p:sp>
        <p:sp>
          <p:nvSpPr>
            <p:cNvPr id="37" name="Avrundet rektangel 4">
              <a:extLst>
                <a:ext uri="{FF2B5EF4-FFF2-40B4-BE49-F238E27FC236}">
                  <a16:creationId xmlns:a16="http://schemas.microsoft.com/office/drawing/2014/main" id="{FE15C0C2-EFFB-70B9-5885-498E5F0CC98D}"/>
                </a:ext>
              </a:extLst>
            </p:cNvPr>
            <p:cNvSpPr txBox="1"/>
            <p:nvPr/>
          </p:nvSpPr>
          <p:spPr>
            <a:xfrm>
              <a:off x="5155957" y="5440092"/>
              <a:ext cx="2582331" cy="2332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nb-NO" sz="2100" b="0" i="0" kern="1200" dirty="0">
                  <a:solidFill>
                    <a:prstClr val="white"/>
                  </a:solidFill>
                  <a:latin typeface="Myriad Pro" panose="020B0503030403020204" pitchFamily="34" charset="0"/>
                  <a:ea typeface="+mn-ea"/>
                  <a:cs typeface="+mn-cs"/>
                </a:rPr>
                <a:t>Esim:</a:t>
              </a:r>
              <a:br>
                <a:rPr lang="nb-NO" sz="2100" b="0" i="0" kern="1200" dirty="0">
                  <a:solidFill>
                    <a:prstClr val="white"/>
                  </a:solidFill>
                  <a:latin typeface="Myriad Pro" panose="020B0503030403020204" pitchFamily="34" charset="0"/>
                  <a:ea typeface="+mn-ea"/>
                  <a:cs typeface="+mn-cs"/>
                </a:rPr>
              </a:br>
              <a:r>
                <a:rPr lang="nb-NO" sz="2100" b="0" i="0" kern="1200" dirty="0">
                  <a:solidFill>
                    <a:prstClr val="white"/>
                  </a:solidFill>
                  <a:latin typeface="Myriad Pro" panose="020B0503030403020204" pitchFamily="34" charset="0"/>
                  <a:ea typeface="+mn-ea"/>
                  <a:cs typeface="+mn-cs"/>
                </a:rPr>
                <a:t>Biokaasulla (metaanilla) toimiva rekka</a:t>
              </a:r>
            </a:p>
          </p:txBody>
        </p:sp>
      </p:grpSp>
      <p:pic>
        <p:nvPicPr>
          <p:cNvPr id="47" name="Bilde 46" descr="Et bilde som inneholder kjøretøy, Landkjøretøy&#10;&#10;Automatisk generert beskrivelse">
            <a:extLst>
              <a:ext uri="{FF2B5EF4-FFF2-40B4-BE49-F238E27FC236}">
                <a16:creationId xmlns:a16="http://schemas.microsoft.com/office/drawing/2014/main" id="{D15D18D0-2F4D-6BA5-EC40-400B9E9485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96369" y="5520059"/>
            <a:ext cx="1722668" cy="957038"/>
          </a:xfrm>
          <a:prstGeom prst="rect">
            <a:avLst/>
          </a:prstGeom>
        </p:spPr>
      </p:pic>
    </p:spTree>
    <p:extLst>
      <p:ext uri="{BB962C8B-B14F-4D97-AF65-F5344CB8AC3E}">
        <p14:creationId xmlns:p14="http://schemas.microsoft.com/office/powerpoint/2010/main" val="246684492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50" name="Gruppe 49">
            <a:extLst>
              <a:ext uri="{FF2B5EF4-FFF2-40B4-BE49-F238E27FC236}">
                <a16:creationId xmlns:a16="http://schemas.microsoft.com/office/drawing/2014/main" id="{8AFD9761-F7C2-06B7-5F24-8FA9C7855A52}"/>
              </a:ext>
            </a:extLst>
          </p:cNvPr>
          <p:cNvGrpSpPr/>
          <p:nvPr/>
        </p:nvGrpSpPr>
        <p:grpSpPr>
          <a:xfrm>
            <a:off x="0" y="-176630"/>
            <a:ext cx="12039475" cy="5036871"/>
            <a:chOff x="0" y="-232505"/>
            <a:chExt cx="12039475" cy="5036871"/>
          </a:xfrm>
        </p:grpSpPr>
        <p:grpSp>
          <p:nvGrpSpPr>
            <p:cNvPr id="43" name="Gruppe 42">
              <a:extLst>
                <a:ext uri="{FF2B5EF4-FFF2-40B4-BE49-F238E27FC236}">
                  <a16:creationId xmlns:a16="http://schemas.microsoft.com/office/drawing/2014/main" id="{266799B1-7E6B-3796-4C61-277E4FC949DC}"/>
                </a:ext>
              </a:extLst>
            </p:cNvPr>
            <p:cNvGrpSpPr/>
            <p:nvPr/>
          </p:nvGrpSpPr>
          <p:grpSpPr>
            <a:xfrm>
              <a:off x="0" y="-232505"/>
              <a:ext cx="12039475" cy="5036871"/>
              <a:chOff x="0" y="-232505"/>
              <a:chExt cx="12039475" cy="5036871"/>
            </a:xfrm>
          </p:grpSpPr>
          <p:sp>
            <p:nvSpPr>
              <p:cNvPr id="44" name="Rektangel 43">
                <a:extLst>
                  <a:ext uri="{FF2B5EF4-FFF2-40B4-BE49-F238E27FC236}">
                    <a16:creationId xmlns:a16="http://schemas.microsoft.com/office/drawing/2014/main" id="{21C2C424-1440-5AB6-94D2-F5AB22316BE0}"/>
                  </a:ext>
                </a:extLst>
              </p:cNvPr>
              <p:cNvSpPr/>
              <p:nvPr/>
            </p:nvSpPr>
            <p:spPr>
              <a:xfrm>
                <a:off x="0" y="-232505"/>
                <a:ext cx="11855669" cy="5036871"/>
              </a:xfrm>
              <a:prstGeom prst="rect">
                <a:avLst/>
              </a:prstGeom>
              <a:noFill/>
            </p:spPr>
            <p:txBody>
              <a:bodyPr/>
              <a:lstStyle/>
              <a:p>
                <a:endParaRPr lang="sv-SE"/>
              </a:p>
            </p:txBody>
          </p:sp>
          <p:sp>
            <p:nvSpPr>
              <p:cNvPr id="45" name="Friform 44">
                <a:extLst>
                  <a:ext uri="{FF2B5EF4-FFF2-40B4-BE49-F238E27FC236}">
                    <a16:creationId xmlns:a16="http://schemas.microsoft.com/office/drawing/2014/main" id="{19E4F22A-F9EF-99CB-27CC-238BF1240E99}"/>
                  </a:ext>
                </a:extLst>
              </p:cNvPr>
              <p:cNvSpPr/>
              <p:nvPr/>
            </p:nvSpPr>
            <p:spPr>
              <a:xfrm>
                <a:off x="52079" y="1837019"/>
                <a:ext cx="2088823" cy="987007"/>
              </a:xfrm>
              <a:custGeom>
                <a:avLst/>
                <a:gdLst>
                  <a:gd name="connsiteX0" fmla="*/ 0 w 2088823"/>
                  <a:gd name="connsiteY0" fmla="*/ 98701 h 987007"/>
                  <a:gd name="connsiteX1" fmla="*/ 98701 w 2088823"/>
                  <a:gd name="connsiteY1" fmla="*/ 0 h 987007"/>
                  <a:gd name="connsiteX2" fmla="*/ 1990122 w 2088823"/>
                  <a:gd name="connsiteY2" fmla="*/ 0 h 987007"/>
                  <a:gd name="connsiteX3" fmla="*/ 2088823 w 2088823"/>
                  <a:gd name="connsiteY3" fmla="*/ 98701 h 987007"/>
                  <a:gd name="connsiteX4" fmla="*/ 2088823 w 2088823"/>
                  <a:gd name="connsiteY4" fmla="*/ 888306 h 987007"/>
                  <a:gd name="connsiteX5" fmla="*/ 1990122 w 2088823"/>
                  <a:gd name="connsiteY5" fmla="*/ 987007 h 987007"/>
                  <a:gd name="connsiteX6" fmla="*/ 98701 w 2088823"/>
                  <a:gd name="connsiteY6" fmla="*/ 987007 h 987007"/>
                  <a:gd name="connsiteX7" fmla="*/ 0 w 2088823"/>
                  <a:gd name="connsiteY7" fmla="*/ 888306 h 987007"/>
                  <a:gd name="connsiteX8" fmla="*/ 0 w 2088823"/>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823" h="987007">
                    <a:moveTo>
                      <a:pt x="0" y="98701"/>
                    </a:moveTo>
                    <a:cubicBezTo>
                      <a:pt x="0" y="44190"/>
                      <a:pt x="44190" y="0"/>
                      <a:pt x="98701" y="0"/>
                    </a:cubicBezTo>
                    <a:lnTo>
                      <a:pt x="1990122" y="0"/>
                    </a:lnTo>
                    <a:cubicBezTo>
                      <a:pt x="2044633" y="0"/>
                      <a:pt x="2088823" y="44190"/>
                      <a:pt x="2088823" y="98701"/>
                    </a:cubicBezTo>
                    <a:lnTo>
                      <a:pt x="2088823" y="888306"/>
                    </a:lnTo>
                    <a:cubicBezTo>
                      <a:pt x="2088823" y="942817"/>
                      <a:pt x="2044633" y="987007"/>
                      <a:pt x="1990122"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None/>
                </a:pPr>
                <a:r>
                  <a:rPr lang="nb-NO" sz="2100" kern="1200" dirty="0">
                    <a:solidFill>
                      <a:schemeClr val="bg1"/>
                    </a:solidFill>
                    <a:effectLst/>
                    <a:latin typeface="Myriad Pro" panose="020B0503030403020204" pitchFamily="34" charset="0"/>
                  </a:rPr>
                  <a:t>Ravinteikas lannoite, joka sisältää hyödyllisiä hivenaineita</a:t>
                </a:r>
                <a:endParaRPr lang="nb-NO" sz="2100" kern="1200" dirty="0">
                  <a:solidFill>
                    <a:schemeClr val="bg1"/>
                  </a:solidFill>
                  <a:latin typeface="Myriad Pro" panose="020B0503030403020204" pitchFamily="34" charset="0"/>
                </a:endParaRPr>
              </a:p>
            </p:txBody>
          </p:sp>
          <p:sp>
            <p:nvSpPr>
              <p:cNvPr id="46" name="Friform 45">
                <a:extLst>
                  <a:ext uri="{FF2B5EF4-FFF2-40B4-BE49-F238E27FC236}">
                    <a16:creationId xmlns:a16="http://schemas.microsoft.com/office/drawing/2014/main" id="{4BD23F3F-6037-58DD-B49B-24E5C19C12AF}"/>
                  </a:ext>
                </a:extLst>
              </p:cNvPr>
              <p:cNvSpPr/>
              <p:nvPr/>
            </p:nvSpPr>
            <p:spPr>
              <a:xfrm>
                <a:off x="2513104" y="1844530"/>
                <a:ext cx="2071568" cy="987007"/>
              </a:xfrm>
              <a:custGeom>
                <a:avLst/>
                <a:gdLst>
                  <a:gd name="connsiteX0" fmla="*/ 0 w 1838578"/>
                  <a:gd name="connsiteY0" fmla="*/ 98701 h 987007"/>
                  <a:gd name="connsiteX1" fmla="*/ 98701 w 1838578"/>
                  <a:gd name="connsiteY1" fmla="*/ 0 h 987007"/>
                  <a:gd name="connsiteX2" fmla="*/ 1739877 w 1838578"/>
                  <a:gd name="connsiteY2" fmla="*/ 0 h 987007"/>
                  <a:gd name="connsiteX3" fmla="*/ 1838578 w 1838578"/>
                  <a:gd name="connsiteY3" fmla="*/ 98701 h 987007"/>
                  <a:gd name="connsiteX4" fmla="*/ 1838578 w 1838578"/>
                  <a:gd name="connsiteY4" fmla="*/ 888306 h 987007"/>
                  <a:gd name="connsiteX5" fmla="*/ 1739877 w 1838578"/>
                  <a:gd name="connsiteY5" fmla="*/ 987007 h 987007"/>
                  <a:gd name="connsiteX6" fmla="*/ 98701 w 1838578"/>
                  <a:gd name="connsiteY6" fmla="*/ 987007 h 987007"/>
                  <a:gd name="connsiteX7" fmla="*/ 0 w 1838578"/>
                  <a:gd name="connsiteY7" fmla="*/ 888306 h 987007"/>
                  <a:gd name="connsiteX8" fmla="*/ 0 w 1838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578" h="987007">
                    <a:moveTo>
                      <a:pt x="0" y="98701"/>
                    </a:moveTo>
                    <a:cubicBezTo>
                      <a:pt x="0" y="44190"/>
                      <a:pt x="44190" y="0"/>
                      <a:pt x="98701" y="0"/>
                    </a:cubicBezTo>
                    <a:lnTo>
                      <a:pt x="1739877" y="0"/>
                    </a:lnTo>
                    <a:cubicBezTo>
                      <a:pt x="1794388" y="0"/>
                      <a:pt x="1838578" y="44190"/>
                      <a:pt x="1838578" y="98701"/>
                    </a:cubicBezTo>
                    <a:lnTo>
                      <a:pt x="1838578" y="888306"/>
                    </a:lnTo>
                    <a:cubicBezTo>
                      <a:pt x="1838578" y="942817"/>
                      <a:pt x="1794388" y="987007"/>
                      <a:pt x="1739877"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en-US" sz="2100" kern="1200" dirty="0" err="1">
                    <a:solidFill>
                      <a:schemeClr val="bg1"/>
                    </a:solidFill>
                    <a:effectLst/>
                    <a:latin typeface="Myriad Pro" panose="020B0503030403020204" pitchFamily="34" charset="0"/>
                  </a:rPr>
                  <a:t>Parantaa</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maanrakennetta</a:t>
                </a:r>
                <a:r>
                  <a:rPr lang="en-US" sz="2100" kern="1200" dirty="0">
                    <a:solidFill>
                      <a:schemeClr val="bg1"/>
                    </a:solidFill>
                    <a:effectLst/>
                    <a:latin typeface="Myriad Pro" panose="020B0503030403020204" pitchFamily="34" charset="0"/>
                  </a:rPr>
                  <a:t> ja </a:t>
                </a:r>
                <a:r>
                  <a:rPr lang="en-US" sz="2100" kern="1200" dirty="0" err="1">
                    <a:solidFill>
                      <a:schemeClr val="bg1"/>
                    </a:solidFill>
                    <a:effectLst/>
                    <a:latin typeface="Myriad Pro" panose="020B0503030403020204" pitchFamily="34" charset="0"/>
                  </a:rPr>
                  <a:t>hiilen</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sitoutuvuutta</a:t>
                </a:r>
                <a:endParaRPr lang="nb-NO" sz="2100" kern="1200" dirty="0">
                  <a:solidFill>
                    <a:schemeClr val="bg1"/>
                  </a:solidFill>
                  <a:latin typeface="Myriad Pro" panose="020B0503030403020204" pitchFamily="34" charset="0"/>
                  <a:ea typeface="+mn-ea"/>
                  <a:cs typeface="+mn-cs"/>
                </a:endParaRPr>
              </a:p>
            </p:txBody>
          </p:sp>
          <p:sp>
            <p:nvSpPr>
              <p:cNvPr id="47" name="Friform 46">
                <a:extLst>
                  <a:ext uri="{FF2B5EF4-FFF2-40B4-BE49-F238E27FC236}">
                    <a16:creationId xmlns:a16="http://schemas.microsoft.com/office/drawing/2014/main" id="{279F7611-C1E4-FC5B-1959-B435EFA56D1B}"/>
                  </a:ext>
                </a:extLst>
              </p:cNvPr>
              <p:cNvSpPr/>
              <p:nvPr/>
            </p:nvSpPr>
            <p:spPr>
              <a:xfrm>
                <a:off x="4722800" y="1897029"/>
                <a:ext cx="2212670" cy="987007"/>
              </a:xfrm>
              <a:custGeom>
                <a:avLst/>
                <a:gdLst>
                  <a:gd name="connsiteX0" fmla="*/ 0 w 1996578"/>
                  <a:gd name="connsiteY0" fmla="*/ 98701 h 987007"/>
                  <a:gd name="connsiteX1" fmla="*/ 98701 w 1996578"/>
                  <a:gd name="connsiteY1" fmla="*/ 0 h 987007"/>
                  <a:gd name="connsiteX2" fmla="*/ 1897877 w 1996578"/>
                  <a:gd name="connsiteY2" fmla="*/ 0 h 987007"/>
                  <a:gd name="connsiteX3" fmla="*/ 1996578 w 1996578"/>
                  <a:gd name="connsiteY3" fmla="*/ 98701 h 987007"/>
                  <a:gd name="connsiteX4" fmla="*/ 1996578 w 1996578"/>
                  <a:gd name="connsiteY4" fmla="*/ 888306 h 987007"/>
                  <a:gd name="connsiteX5" fmla="*/ 1897877 w 1996578"/>
                  <a:gd name="connsiteY5" fmla="*/ 987007 h 987007"/>
                  <a:gd name="connsiteX6" fmla="*/ 98701 w 1996578"/>
                  <a:gd name="connsiteY6" fmla="*/ 987007 h 987007"/>
                  <a:gd name="connsiteX7" fmla="*/ 0 w 1996578"/>
                  <a:gd name="connsiteY7" fmla="*/ 888306 h 987007"/>
                  <a:gd name="connsiteX8" fmla="*/ 0 w 1996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578" h="987007">
                    <a:moveTo>
                      <a:pt x="0" y="98701"/>
                    </a:moveTo>
                    <a:cubicBezTo>
                      <a:pt x="0" y="44190"/>
                      <a:pt x="44190" y="0"/>
                      <a:pt x="98701" y="0"/>
                    </a:cubicBezTo>
                    <a:lnTo>
                      <a:pt x="1897877" y="0"/>
                    </a:lnTo>
                    <a:cubicBezTo>
                      <a:pt x="1952388" y="0"/>
                      <a:pt x="1996578" y="44190"/>
                      <a:pt x="1996578" y="98701"/>
                    </a:cubicBezTo>
                    <a:lnTo>
                      <a:pt x="1996578" y="888306"/>
                    </a:lnTo>
                    <a:cubicBezTo>
                      <a:pt x="1996578" y="942817"/>
                      <a:pt x="1952388" y="987007"/>
                      <a:pt x="1897877"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en-US" sz="2100" kern="1200" dirty="0" err="1">
                    <a:solidFill>
                      <a:schemeClr val="bg1"/>
                    </a:solidFill>
                    <a:effectLst/>
                    <a:latin typeface="Myriad Pro" panose="020B0503030403020204" pitchFamily="34" charset="0"/>
                  </a:rPr>
                  <a:t>Ravinteiden</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lähde</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mikrobeille</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maassa</a:t>
                </a:r>
                <a:r>
                  <a:rPr lang="en-US" sz="2100" dirty="0">
                    <a:solidFill>
                      <a:schemeClr val="bg1"/>
                    </a:solidFill>
                    <a:latin typeface="Myriad Pro" panose="020B0503030403020204" pitchFamily="34" charset="0"/>
                  </a:rPr>
                  <a:t>, </a:t>
                </a:r>
                <a:r>
                  <a:rPr lang="en-US" sz="2100" dirty="0" err="1">
                    <a:solidFill>
                      <a:schemeClr val="bg1"/>
                    </a:solidFill>
                    <a:latin typeface="Myriad Pro" panose="020B0503030403020204" pitchFamily="34" charset="0"/>
                  </a:rPr>
                  <a:t>jotka</a:t>
                </a:r>
                <a:r>
                  <a:rPr lang="en-US" sz="2100" dirty="0">
                    <a:solidFill>
                      <a:schemeClr val="bg1"/>
                    </a:solidFill>
                    <a:latin typeface="Myriad Pro" panose="020B0503030403020204" pitchFamily="34" charset="0"/>
                  </a:rPr>
                  <a:t> </a:t>
                </a:r>
                <a:r>
                  <a:rPr lang="en-US" sz="2100" dirty="0" err="1">
                    <a:solidFill>
                      <a:schemeClr val="bg1"/>
                    </a:solidFill>
                    <a:latin typeface="Myriad Pro" panose="020B0503030403020204" pitchFamily="34" charset="0"/>
                  </a:rPr>
                  <a:t>parantavat</a:t>
                </a:r>
                <a:r>
                  <a:rPr lang="en-US" sz="2100" dirty="0">
                    <a:solidFill>
                      <a:schemeClr val="bg1"/>
                    </a:solidFill>
                    <a:latin typeface="Myriad Pro" panose="020B0503030403020204" pitchFamily="34" charset="0"/>
                  </a:rPr>
                  <a:t> </a:t>
                </a:r>
                <a:r>
                  <a:rPr lang="en-US" sz="2100" dirty="0" err="1">
                    <a:solidFill>
                      <a:schemeClr val="bg1"/>
                    </a:solidFill>
                    <a:latin typeface="Myriad Pro" panose="020B0503030403020204" pitchFamily="34" charset="0"/>
                  </a:rPr>
                  <a:t>maan</a:t>
                </a:r>
                <a:r>
                  <a:rPr lang="en-US" sz="2100" dirty="0">
                    <a:solidFill>
                      <a:schemeClr val="bg1"/>
                    </a:solidFill>
                    <a:latin typeface="Myriad Pro" panose="020B0503030403020204" pitchFamily="34" charset="0"/>
                  </a:rPr>
                  <a:t> </a:t>
                </a:r>
                <a:r>
                  <a:rPr lang="en-US" sz="2100" dirty="0" err="1">
                    <a:solidFill>
                      <a:schemeClr val="bg1"/>
                    </a:solidFill>
                    <a:latin typeface="Myriad Pro" panose="020B0503030403020204" pitchFamily="34" charset="0"/>
                  </a:rPr>
                  <a:t>laatua</a:t>
                </a:r>
                <a:endParaRPr lang="nb-NO" sz="2100" kern="1200" dirty="0">
                  <a:solidFill>
                    <a:schemeClr val="bg1"/>
                  </a:solidFill>
                  <a:latin typeface="Myriad Pro" panose="020B0503030403020204" pitchFamily="34" charset="0"/>
                  <a:ea typeface="+mn-ea"/>
                  <a:cs typeface="+mn-cs"/>
                </a:endParaRPr>
              </a:p>
            </p:txBody>
          </p:sp>
          <p:sp>
            <p:nvSpPr>
              <p:cNvPr id="48" name="Friform 47">
                <a:extLst>
                  <a:ext uri="{FF2B5EF4-FFF2-40B4-BE49-F238E27FC236}">
                    <a16:creationId xmlns:a16="http://schemas.microsoft.com/office/drawing/2014/main" id="{D6961535-D676-B61C-E659-09A2FD16B425}"/>
                  </a:ext>
                </a:extLst>
              </p:cNvPr>
              <p:cNvSpPr/>
              <p:nvPr/>
            </p:nvSpPr>
            <p:spPr>
              <a:xfrm>
                <a:off x="7486062" y="1816904"/>
                <a:ext cx="1974015"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en-US" sz="2100" kern="1200" dirty="0" err="1">
                    <a:solidFill>
                      <a:schemeClr val="bg1"/>
                    </a:solidFill>
                    <a:effectLst/>
                    <a:latin typeface="Myriad Pro" panose="020B0503030403020204" pitchFamily="34" charset="0"/>
                  </a:rPr>
                  <a:t>Vähemmän</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hajuhaittaa</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verrattuna</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lantaan</a:t>
                </a:r>
                <a:endParaRPr lang="nb-NO" sz="2100" kern="1200" dirty="0">
                  <a:solidFill>
                    <a:schemeClr val="bg1"/>
                  </a:solidFill>
                  <a:latin typeface="Myriad Pro" panose="020B0503030403020204" pitchFamily="34" charset="0"/>
                  <a:ea typeface="+mn-ea"/>
                  <a:cs typeface="+mn-cs"/>
                </a:endParaRPr>
              </a:p>
            </p:txBody>
          </p:sp>
          <p:sp>
            <p:nvSpPr>
              <p:cNvPr id="49" name="Friform 48">
                <a:extLst>
                  <a:ext uri="{FF2B5EF4-FFF2-40B4-BE49-F238E27FC236}">
                    <a16:creationId xmlns:a16="http://schemas.microsoft.com/office/drawing/2014/main" id="{D0F5EBEE-063C-22CE-08D1-78BE9AE550BF}"/>
                  </a:ext>
                </a:extLst>
              </p:cNvPr>
              <p:cNvSpPr/>
              <p:nvPr/>
            </p:nvSpPr>
            <p:spPr>
              <a:xfrm>
                <a:off x="9861592" y="1900296"/>
                <a:ext cx="2177883"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Font typeface="Arial" panose="020B0604020202020204" pitchFamily="34" charset="0"/>
                  <a:buNone/>
                </a:pPr>
                <a:r>
                  <a:rPr lang="en-US" sz="2100" kern="1200" dirty="0" err="1">
                    <a:solidFill>
                      <a:schemeClr val="bg1"/>
                    </a:solidFill>
                    <a:effectLst/>
                    <a:latin typeface="Myriad Pro" panose="020B0503030403020204" pitchFamily="34" charset="0"/>
                  </a:rPr>
                  <a:t>Helppo</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levittää</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nestemäisyyden</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ansiota</a:t>
                </a:r>
                <a:endParaRPr lang="nb-NO" sz="2100" kern="1200" dirty="0">
                  <a:solidFill>
                    <a:schemeClr val="bg1"/>
                  </a:solidFill>
                  <a:latin typeface="Myriad Pro" panose="020B0503030403020204" pitchFamily="34" charset="0"/>
                </a:endParaRPr>
              </a:p>
            </p:txBody>
          </p:sp>
        </p:grpSp>
        <p:cxnSp>
          <p:nvCxnSpPr>
            <p:cNvPr id="32" name="Rett linje 31">
              <a:extLst>
                <a:ext uri="{FF2B5EF4-FFF2-40B4-BE49-F238E27FC236}">
                  <a16:creationId xmlns:a16="http://schemas.microsoft.com/office/drawing/2014/main" id="{0A80D6D4-ADC3-B97E-8D7B-EDF102F0A2C6}"/>
                </a:ext>
              </a:extLst>
            </p:cNvPr>
            <p:cNvCxnSpPr>
              <a:cxnSpLocks/>
            </p:cNvCxnSpPr>
            <p:nvPr/>
          </p:nvCxnSpPr>
          <p:spPr>
            <a:xfrm>
              <a:off x="2324709"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3893BB0B-2824-2365-D20A-A8845ADE72A9}"/>
                </a:ext>
              </a:extLst>
            </p:cNvPr>
            <p:cNvCxnSpPr>
              <a:cxnSpLocks/>
            </p:cNvCxnSpPr>
            <p:nvPr/>
          </p:nvCxnSpPr>
          <p:spPr>
            <a:xfrm>
              <a:off x="4656168"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60599214-3BBA-EAC6-43A9-87E17E7F2960}"/>
                </a:ext>
              </a:extLst>
            </p:cNvPr>
            <p:cNvCxnSpPr>
              <a:cxnSpLocks/>
            </p:cNvCxnSpPr>
            <p:nvPr/>
          </p:nvCxnSpPr>
          <p:spPr>
            <a:xfrm>
              <a:off x="7414565"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7F671191-27D1-0B15-DBA7-78BA6E822A20}"/>
                </a:ext>
              </a:extLst>
            </p:cNvPr>
            <p:cNvCxnSpPr>
              <a:cxnSpLocks/>
            </p:cNvCxnSpPr>
            <p:nvPr/>
          </p:nvCxnSpPr>
          <p:spPr>
            <a:xfrm>
              <a:off x="9812656"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Box 9">
            <a:extLst>
              <a:ext uri="{FF2B5EF4-FFF2-40B4-BE49-F238E27FC236}">
                <a16:creationId xmlns:a16="http://schemas.microsoft.com/office/drawing/2014/main" id="{C70DB3AF-D96B-BF64-B567-D692D17D042F}"/>
              </a:ext>
            </a:extLst>
          </p:cNvPr>
          <p:cNvSpPr txBox="1"/>
          <p:nvPr/>
        </p:nvSpPr>
        <p:spPr>
          <a:xfrm>
            <a:off x="3145357" y="368937"/>
            <a:ext cx="5901285" cy="111808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err="1">
                <a:solidFill>
                  <a:schemeClr val="bg1"/>
                </a:solidFill>
                <a:latin typeface="Myriad Pro" panose="020B0503030403020204" pitchFamily="34" charset="0"/>
                <a:ea typeface="+mj-ea"/>
                <a:cs typeface="+mj-cs"/>
              </a:rPr>
              <a:t>Biolannoitteet</a:t>
            </a:r>
            <a:endParaRPr lang="en-US" sz="6000" kern="1200" dirty="0">
              <a:solidFill>
                <a:schemeClr val="bg1"/>
              </a:solidFill>
              <a:latin typeface="Myriad Pro" panose="020B0503030403020204" pitchFamily="34" charset="0"/>
              <a:ea typeface="+mj-ea"/>
              <a:cs typeface="+mj-cs"/>
            </a:endParaRPr>
          </a:p>
        </p:txBody>
      </p:sp>
      <p:sp>
        <p:nvSpPr>
          <p:cNvPr id="6" name="TekstSylinder 5">
            <a:extLst>
              <a:ext uri="{FF2B5EF4-FFF2-40B4-BE49-F238E27FC236}">
                <a16:creationId xmlns:a16="http://schemas.microsoft.com/office/drawing/2014/main" id="{2F15327C-3E45-B39C-896B-1472FF959FE0}"/>
              </a:ext>
            </a:extLst>
          </p:cNvPr>
          <p:cNvSpPr txBox="1"/>
          <p:nvPr/>
        </p:nvSpPr>
        <p:spPr>
          <a:xfrm>
            <a:off x="2772001" y="3134886"/>
            <a:ext cx="6116320" cy="276999"/>
          </a:xfrm>
          <a:prstGeom prst="rect">
            <a:avLst/>
          </a:prstGeom>
          <a:noFill/>
        </p:spPr>
        <p:txBody>
          <a:bodyPr wrap="square">
            <a:spAutoFit/>
          </a:bodyPr>
          <a:lstStyle/>
          <a:p>
            <a:endParaRPr lang="nb-NO" sz="1200" dirty="0">
              <a:latin typeface="Myriad Pro" panose="020B0503030403020204" pitchFamily="34" charset="0"/>
            </a:endParaRPr>
          </a:p>
        </p:txBody>
      </p:sp>
      <p:grpSp>
        <p:nvGrpSpPr>
          <p:cNvPr id="23" name="Gruppe 22">
            <a:extLst>
              <a:ext uri="{FF2B5EF4-FFF2-40B4-BE49-F238E27FC236}">
                <a16:creationId xmlns:a16="http://schemas.microsoft.com/office/drawing/2014/main" id="{07413EC6-5B45-45E5-F5DC-BC6A01366813}"/>
              </a:ext>
            </a:extLst>
          </p:cNvPr>
          <p:cNvGrpSpPr/>
          <p:nvPr/>
        </p:nvGrpSpPr>
        <p:grpSpPr>
          <a:xfrm>
            <a:off x="940545" y="4477099"/>
            <a:ext cx="10539508" cy="2359560"/>
            <a:chOff x="467593" y="4242550"/>
            <a:chExt cx="11271579" cy="2522177"/>
          </a:xfrm>
        </p:grpSpPr>
        <p:pic>
          <p:nvPicPr>
            <p:cNvPr id="9" name="Bilde 8" descr="Et bilde som inneholder tegning, illustrasjon, design&#10;&#10;Automatisk generert beskrivelse">
              <a:extLst>
                <a:ext uri="{FF2B5EF4-FFF2-40B4-BE49-F238E27FC236}">
                  <a16:creationId xmlns:a16="http://schemas.microsoft.com/office/drawing/2014/main" id="{E321C63B-F2B6-95C2-6A1A-4CCAF65C6C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6776" y="4778436"/>
              <a:ext cx="1700399" cy="1928130"/>
            </a:xfrm>
            <a:prstGeom prst="rect">
              <a:avLst/>
            </a:prstGeom>
          </p:spPr>
        </p:pic>
        <p:grpSp>
          <p:nvGrpSpPr>
            <p:cNvPr id="15" name="Gruppe 14">
              <a:extLst>
                <a:ext uri="{FF2B5EF4-FFF2-40B4-BE49-F238E27FC236}">
                  <a16:creationId xmlns:a16="http://schemas.microsoft.com/office/drawing/2014/main" id="{E2CC8408-C609-838D-1138-B46B563B2D63}"/>
                </a:ext>
              </a:extLst>
            </p:cNvPr>
            <p:cNvGrpSpPr/>
            <p:nvPr/>
          </p:nvGrpSpPr>
          <p:grpSpPr>
            <a:xfrm>
              <a:off x="467593" y="4339427"/>
              <a:ext cx="3463824" cy="2425300"/>
              <a:chOff x="586844" y="4339427"/>
              <a:chExt cx="3463824" cy="2425300"/>
            </a:xfrm>
          </p:grpSpPr>
          <p:pic>
            <p:nvPicPr>
              <p:cNvPr id="13" name="Bilde 12" descr="Et bilde som inneholder design, illustrasjon&#10;&#10;Automatisk generert beskrivelse med middels konfidens">
                <a:extLst>
                  <a:ext uri="{FF2B5EF4-FFF2-40B4-BE49-F238E27FC236}">
                    <a16:creationId xmlns:a16="http://schemas.microsoft.com/office/drawing/2014/main" id="{F0AE40D0-D89C-71EB-B104-1EFCEFEE0F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44" y="4339427"/>
                <a:ext cx="3137315" cy="2425300"/>
              </a:xfrm>
              <a:prstGeom prst="rect">
                <a:avLst/>
              </a:prstGeom>
            </p:spPr>
          </p:pic>
          <p:sp>
            <p:nvSpPr>
              <p:cNvPr id="14" name="TekstSylinder 13">
                <a:extLst>
                  <a:ext uri="{FF2B5EF4-FFF2-40B4-BE49-F238E27FC236}">
                    <a16:creationId xmlns:a16="http://schemas.microsoft.com/office/drawing/2014/main" id="{319C5D41-BAA4-63C2-2CF9-89B4F667E626}"/>
                  </a:ext>
                </a:extLst>
              </p:cNvPr>
              <p:cNvSpPr txBox="1"/>
              <p:nvPr/>
            </p:nvSpPr>
            <p:spPr>
              <a:xfrm>
                <a:off x="2717975" y="6098101"/>
                <a:ext cx="1332693" cy="296089"/>
              </a:xfrm>
              <a:prstGeom prst="rect">
                <a:avLst/>
              </a:prstGeom>
              <a:solidFill>
                <a:srgbClr val="EAEAEA"/>
              </a:solidFill>
            </p:spPr>
            <p:txBody>
              <a:bodyPr wrap="square" rtlCol="0">
                <a:spAutoFit/>
              </a:bodyPr>
              <a:lstStyle/>
              <a:p>
                <a:pPr algn="ctr"/>
                <a:r>
                  <a:rPr lang="nb-NO" sz="1200" dirty="0">
                    <a:solidFill>
                      <a:srgbClr val="92D050"/>
                    </a:solidFill>
                    <a:latin typeface="Myriad Pro" panose="020B0503030403020204" pitchFamily="34" charset="0"/>
                  </a:rPr>
                  <a:t>Biogass</a:t>
                </a:r>
              </a:p>
            </p:txBody>
          </p:sp>
        </p:grpSp>
        <p:pic>
          <p:nvPicPr>
            <p:cNvPr id="17" name="Bilde 16" descr="Et bilde som inneholder tegning, clip art, klær, tegnefilm&#10;&#10;Automatisk generert beskrivelse">
              <a:extLst>
                <a:ext uri="{FF2B5EF4-FFF2-40B4-BE49-F238E27FC236}">
                  <a16:creationId xmlns:a16="http://schemas.microsoft.com/office/drawing/2014/main" id="{B57269DE-78BC-8D47-3B54-90A4F56745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27230" y="4242550"/>
              <a:ext cx="2811942" cy="2515126"/>
            </a:xfrm>
            <a:prstGeom prst="rect">
              <a:avLst/>
            </a:prstGeom>
          </p:spPr>
        </p:pic>
        <p:sp>
          <p:nvSpPr>
            <p:cNvPr id="20" name="Pil høyre 19">
              <a:extLst>
                <a:ext uri="{FF2B5EF4-FFF2-40B4-BE49-F238E27FC236}">
                  <a16:creationId xmlns:a16="http://schemas.microsoft.com/office/drawing/2014/main" id="{0252652D-EEE4-1DBE-7B18-A31BA2B0D778}"/>
                </a:ext>
              </a:extLst>
            </p:cNvPr>
            <p:cNvSpPr/>
            <p:nvPr/>
          </p:nvSpPr>
          <p:spPr>
            <a:xfrm>
              <a:off x="4313818" y="5742501"/>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latin typeface="Myriad Pro" panose="020B0503030403020204" pitchFamily="34" charset="0"/>
              </a:endParaRPr>
            </a:p>
          </p:txBody>
        </p:sp>
        <p:sp>
          <p:nvSpPr>
            <p:cNvPr id="22" name="Pil høyre 21">
              <a:extLst>
                <a:ext uri="{FF2B5EF4-FFF2-40B4-BE49-F238E27FC236}">
                  <a16:creationId xmlns:a16="http://schemas.microsoft.com/office/drawing/2014/main" id="{C6BF6F82-A535-23C8-A979-6D11A764C307}"/>
                </a:ext>
              </a:extLst>
            </p:cNvPr>
            <p:cNvSpPr/>
            <p:nvPr/>
          </p:nvSpPr>
          <p:spPr>
            <a:xfrm>
              <a:off x="7553687" y="5798870"/>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grpSp>
    </p:spTree>
    <p:extLst>
      <p:ext uri="{BB962C8B-B14F-4D97-AF65-F5344CB8AC3E}">
        <p14:creationId xmlns:p14="http://schemas.microsoft.com/office/powerpoint/2010/main" val="83306053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06878B"/>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Dependance on sufficient access to raw materials </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Potencial odor problems </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Climatic conditions </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High costs of investment in infrastructure </a:t>
            </a: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088202" y="378050"/>
            <a:ext cx="4512284" cy="4201229"/>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en-US" sz="1933" dirty="0" err="1">
                  <a:solidFill>
                    <a:srgbClr val="4A7C28"/>
                  </a:solidFill>
                  <a:latin typeface="Myriad Pro" panose="020B0503030403020204" pitchFamily="34" charset="0"/>
                </a:rPr>
                <a:t>Orgaanisen</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jätteen</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tehokas</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käyttö</a:t>
              </a:r>
              <a:endParaRPr lang="en-US" sz="1933"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en-US" sz="1933" dirty="0">
                  <a:solidFill>
                    <a:srgbClr val="4A7C28"/>
                  </a:solidFill>
                  <a:latin typeface="Myriad Pro" panose="020B0503030403020204" pitchFamily="34" charset="0"/>
                </a:rPr>
                <a:t>Luo </a:t>
              </a:r>
              <a:r>
                <a:rPr lang="en-US" sz="1933" dirty="0" err="1">
                  <a:solidFill>
                    <a:srgbClr val="4A7C28"/>
                  </a:solidFill>
                  <a:latin typeface="Myriad Pro" panose="020B0503030403020204" pitchFamily="34" charset="0"/>
                </a:rPr>
                <a:t>työpaikkoja</a:t>
              </a:r>
              <a:r>
                <a:rPr lang="en-US" sz="1933" dirty="0">
                  <a:solidFill>
                    <a:srgbClr val="4A7C28"/>
                  </a:solidFill>
                  <a:latin typeface="Myriad Pro" panose="020B0503030403020204" pitchFamily="34" charset="0"/>
                </a:rPr>
                <a:t> ja </a:t>
              </a:r>
              <a:r>
                <a:rPr lang="en-US" sz="1933" dirty="0" err="1">
                  <a:solidFill>
                    <a:srgbClr val="4A7C28"/>
                  </a:solidFill>
                  <a:latin typeface="Myriad Pro" panose="020B0503030403020204" pitchFamily="34" charset="0"/>
                </a:rPr>
                <a:t>lisäarvoa</a:t>
              </a:r>
              <a:endParaRPr lang="en-US" sz="1933"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en-US" sz="1933" dirty="0" err="1">
                  <a:solidFill>
                    <a:srgbClr val="4A7C28"/>
                  </a:solidFill>
                  <a:latin typeface="Myriad Pro" panose="020B0503030403020204" pitchFamily="34" charset="0"/>
                </a:rPr>
                <a:t>Uusiutuva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luonnonvara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joka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vähentää</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tarvetta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käyttää</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fossiilisia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vaihtoehtoja</a:t>
              </a: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088965" y="1556846"/>
              <a:ext cx="5216711" cy="1112228"/>
            </a:xfrm>
            <a:prstGeom prst="rect">
              <a:avLst/>
            </a:prstGeom>
          </p:spPr>
          <p:txBody>
            <a:bodyPr wrap="square" lIns="0" tIns="0" rIns="0" bIns="0" rtlCol="0" anchor="t">
              <a:spAutoFit/>
            </a:bodyPr>
            <a:lstStyle/>
            <a:p>
              <a:pPr lvl="2">
                <a:lnSpc>
                  <a:spcPts val="6250"/>
                </a:lnSpc>
              </a:pPr>
              <a:r>
                <a:rPr lang="nb-NO" sz="4667" dirty="0">
                  <a:solidFill>
                    <a:srgbClr val="497C28"/>
                  </a:solidFill>
                  <a:latin typeface="Myriad Pro" panose="020B0503030403020204" pitchFamily="34" charset="0"/>
                </a:rPr>
                <a:t>Edut</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3070586" cy="741485"/>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Haitat </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2157657" y="5828391"/>
            <a:ext cx="711200" cy="736599"/>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11148609" y="1714500"/>
            <a:ext cx="858131" cy="2057400"/>
          </a:xfrm>
          <a:prstGeom prst="rect">
            <a:avLst/>
          </a:prstGeom>
          <a:solidFill>
            <a:srgbClr val="007075"/>
          </a:solid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17" name="Bilde 16" descr="Et bilde som inneholder Grafikk, kreativitet&#10;&#10;Automatisk generert beskrivelse">
            <a:extLst>
              <a:ext uri="{FF2B5EF4-FFF2-40B4-BE49-F238E27FC236}">
                <a16:creationId xmlns:a16="http://schemas.microsoft.com/office/drawing/2014/main" id="{B1E21A86-C348-7A17-C306-AE257B3433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92857" y="3322270"/>
            <a:ext cx="2451100" cy="2476500"/>
          </a:xfrm>
          <a:prstGeom prst="rect">
            <a:avLst/>
          </a:prstGeom>
        </p:spPr>
      </p:pic>
    </p:spTree>
    <p:extLst>
      <p:ext uri="{BB962C8B-B14F-4D97-AF65-F5344CB8AC3E}">
        <p14:creationId xmlns:p14="http://schemas.microsoft.com/office/powerpoint/2010/main" val="33817223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EE6F7C"/>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en-US" sz="1933" dirty="0" err="1">
                <a:solidFill>
                  <a:srgbClr val="A53F3F"/>
                </a:solidFill>
                <a:latin typeface="Myriad Pro" panose="020B0503030403020204" pitchFamily="34" charset="0"/>
              </a:rPr>
              <a:t>Riippuvaisuus</a:t>
            </a:r>
            <a:r>
              <a:rPr lang="en-US" sz="1933" dirty="0">
                <a:solidFill>
                  <a:srgbClr val="A53F3F"/>
                </a:solidFill>
                <a:latin typeface="Myriad Pro" panose="020B0503030403020204" pitchFamily="34" charset="0"/>
              </a:rPr>
              <a:t> </a:t>
            </a:r>
            <a:r>
              <a:rPr lang="en-US" sz="1933" dirty="0" err="1">
                <a:solidFill>
                  <a:srgbClr val="A53F3F"/>
                </a:solidFill>
                <a:latin typeface="Myriad Pro" panose="020B0503030403020204" pitchFamily="34" charset="0"/>
              </a:rPr>
              <a:t>raaka-aineiden</a:t>
            </a:r>
            <a:r>
              <a:rPr lang="en-US" sz="1933" dirty="0">
                <a:solidFill>
                  <a:srgbClr val="A53F3F"/>
                </a:solidFill>
                <a:latin typeface="Myriad Pro" panose="020B0503030403020204" pitchFamily="34" charset="0"/>
              </a:rPr>
              <a:t> </a:t>
            </a:r>
            <a:r>
              <a:rPr lang="en-US" sz="1933" dirty="0" err="1">
                <a:solidFill>
                  <a:srgbClr val="A53F3F"/>
                </a:solidFill>
                <a:latin typeface="Myriad Pro" panose="020B0503030403020204" pitchFamily="34" charset="0"/>
              </a:rPr>
              <a:t>riittävästä</a:t>
            </a:r>
            <a:r>
              <a:rPr lang="en-US" sz="1933" dirty="0">
                <a:solidFill>
                  <a:srgbClr val="A53F3F"/>
                </a:solidFill>
                <a:latin typeface="Myriad Pro" panose="020B0503030403020204" pitchFamily="34" charset="0"/>
              </a:rPr>
              <a:t> </a:t>
            </a:r>
            <a:r>
              <a:rPr lang="en-US" sz="1933" dirty="0" err="1">
                <a:solidFill>
                  <a:srgbClr val="A53F3F"/>
                </a:solidFill>
                <a:latin typeface="Myriad Pro" panose="020B0503030403020204" pitchFamily="34" charset="0"/>
              </a:rPr>
              <a:t>saatavuudesta</a:t>
            </a:r>
            <a:endParaRPr lang="en-US" sz="1933" dirty="0">
              <a:solidFill>
                <a:srgbClr val="A53F3F"/>
              </a:solidFill>
              <a:latin typeface="Myriad Pro" panose="020B0503030403020204" pitchFamily="34" charset="0"/>
            </a:endParaRPr>
          </a:p>
          <a:p>
            <a:pPr marL="304815" indent="-304815">
              <a:lnSpc>
                <a:spcPct val="150000"/>
              </a:lnSpc>
              <a:buFont typeface="Arial" panose="020B0604020202020204" pitchFamily="34" charset="0"/>
              <a:buChar char="•"/>
            </a:pPr>
            <a:r>
              <a:rPr lang="en-US" sz="1933" dirty="0" err="1">
                <a:solidFill>
                  <a:srgbClr val="A53F3F"/>
                </a:solidFill>
                <a:latin typeface="Myriad Pro" panose="020B0503030403020204" pitchFamily="34" charset="0"/>
              </a:rPr>
              <a:t>Hajuhaitta</a:t>
            </a:r>
            <a:endParaRPr lang="en-US" sz="1933" dirty="0">
              <a:solidFill>
                <a:srgbClr val="A53F3F"/>
              </a:solidFill>
              <a:latin typeface="Myriad Pro" panose="020B0503030403020204" pitchFamily="34" charset="0"/>
            </a:endParaRPr>
          </a:p>
          <a:p>
            <a:pPr marL="304815" indent="-304815">
              <a:lnSpc>
                <a:spcPct val="150000"/>
              </a:lnSpc>
              <a:buFont typeface="Arial" panose="020B0604020202020204" pitchFamily="34" charset="0"/>
              <a:buChar char="•"/>
            </a:pPr>
            <a:r>
              <a:rPr lang="en-US" sz="1933" dirty="0" err="1">
                <a:solidFill>
                  <a:srgbClr val="A53F3F"/>
                </a:solidFill>
                <a:latin typeface="Myriad Pro" panose="020B0503030403020204" pitchFamily="34" charset="0"/>
              </a:rPr>
              <a:t>Ilmasto-olosuhteet</a:t>
            </a:r>
            <a:endParaRPr lang="en-US" sz="1933" dirty="0">
              <a:solidFill>
                <a:srgbClr val="A53F3F"/>
              </a:solidFill>
              <a:latin typeface="Myriad Pro" panose="020B0503030403020204" pitchFamily="34" charset="0"/>
            </a:endParaRPr>
          </a:p>
          <a:p>
            <a:pPr marL="304815" indent="-304815">
              <a:lnSpc>
                <a:spcPct val="150000"/>
              </a:lnSpc>
              <a:buFont typeface="Arial" panose="020B0604020202020204" pitchFamily="34" charset="0"/>
              <a:buChar char="•"/>
            </a:pPr>
            <a:r>
              <a:rPr lang="en-US" sz="1933" dirty="0" err="1">
                <a:solidFill>
                  <a:srgbClr val="A53F3F"/>
                </a:solidFill>
                <a:latin typeface="Myriad Pro" panose="020B0503030403020204" pitchFamily="34" charset="0"/>
              </a:rPr>
              <a:t>Korkeat</a:t>
            </a:r>
            <a:r>
              <a:rPr lang="en-US" sz="1933" dirty="0">
                <a:solidFill>
                  <a:srgbClr val="A53F3F"/>
                </a:solidFill>
                <a:latin typeface="Myriad Pro" panose="020B0503030403020204" pitchFamily="34" charset="0"/>
              </a:rPr>
              <a:t> </a:t>
            </a:r>
            <a:r>
              <a:rPr lang="en-US" sz="1933" dirty="0" err="1">
                <a:solidFill>
                  <a:srgbClr val="A53F3F"/>
                </a:solidFill>
                <a:latin typeface="Myriad Pro" panose="020B0503030403020204" pitchFamily="34" charset="0"/>
              </a:rPr>
              <a:t>kustannukset</a:t>
            </a:r>
            <a:r>
              <a:rPr lang="en-US" sz="1933" dirty="0">
                <a:solidFill>
                  <a:srgbClr val="A53F3F"/>
                </a:solidFill>
                <a:latin typeface="Myriad Pro" panose="020B0503030403020204" pitchFamily="34" charset="0"/>
              </a:rPr>
              <a:t> ja </a:t>
            </a:r>
            <a:r>
              <a:rPr lang="en-US" sz="1933" dirty="0" err="1">
                <a:solidFill>
                  <a:srgbClr val="A53F3F"/>
                </a:solidFill>
                <a:latin typeface="Myriad Pro" panose="020B0503030403020204" pitchFamily="34" charset="0"/>
              </a:rPr>
              <a:t>infrastruktuuri</a:t>
            </a:r>
            <a:r>
              <a:rPr lang="en-US" sz="1933" dirty="0">
                <a:solidFill>
                  <a:srgbClr val="A53F3F"/>
                </a:solidFill>
                <a:latin typeface="Myriad Pro" panose="020B0503030403020204" pitchFamily="34" charset="0"/>
              </a:rPr>
              <a:t> </a:t>
            </a:r>
            <a:r>
              <a:rPr lang="en-US" sz="1933" dirty="0" err="1">
                <a:solidFill>
                  <a:srgbClr val="A53F3F"/>
                </a:solidFill>
                <a:latin typeface="Myriad Pro" panose="020B0503030403020204" pitchFamily="34" charset="0"/>
              </a:rPr>
              <a:t>investoinnit</a:t>
            </a:r>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088202" y="378050"/>
            <a:ext cx="4512284" cy="4201229"/>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8878B"/>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009499"/>
                </a:solidFill>
                <a:latin typeface="Myriad Pro" panose="020B0503030403020204" pitchFamily="34" charset="0"/>
              </a:endParaRPr>
            </a:p>
            <a:p>
              <a:pPr marL="466113" lvl="1" indent="-228611">
                <a:lnSpc>
                  <a:spcPct val="150000"/>
                </a:lnSpc>
                <a:buFont typeface="Arial" panose="020B0604020202020204" pitchFamily="34" charset="0"/>
                <a:buChar char="•"/>
              </a:pPr>
              <a:r>
                <a:rPr lang="fi-FI" sz="1933" dirty="0">
                  <a:solidFill>
                    <a:srgbClr val="009499"/>
                  </a:solidFill>
                  <a:latin typeface="Myriad Pro" panose="020B0503030403020204" pitchFamily="34" charset="0"/>
                </a:rPr>
                <a:t>Orgaanisen jätteen tehokas käyttö</a:t>
              </a:r>
            </a:p>
            <a:p>
              <a:pPr marL="466113" lvl="1" indent="-228611">
                <a:lnSpc>
                  <a:spcPct val="150000"/>
                </a:lnSpc>
                <a:buFont typeface="Arial" panose="020B0604020202020204" pitchFamily="34" charset="0"/>
                <a:buChar char="•"/>
              </a:pPr>
              <a:r>
                <a:rPr lang="fi-FI" sz="1933" dirty="0">
                  <a:solidFill>
                    <a:srgbClr val="009499"/>
                  </a:solidFill>
                  <a:latin typeface="Myriad Pro" panose="020B0503030403020204" pitchFamily="34" charset="0"/>
                </a:rPr>
                <a:t>Luo työpaikkoja ja lisäarvoa</a:t>
              </a:r>
            </a:p>
            <a:p>
              <a:pPr marL="466113" lvl="1" indent="-228611">
                <a:lnSpc>
                  <a:spcPct val="150000"/>
                </a:lnSpc>
                <a:buFont typeface="Arial" panose="020B0604020202020204" pitchFamily="34" charset="0"/>
                <a:buChar char="•"/>
              </a:pPr>
              <a:r>
                <a:rPr lang="fi-FI" sz="1933" dirty="0">
                  <a:solidFill>
                    <a:srgbClr val="009499"/>
                  </a:solidFill>
                  <a:latin typeface="Myriad Pro" panose="020B0503030403020204" pitchFamily="34" charset="0"/>
                </a:rPr>
                <a:t>Uusiutuva luonnonvara, joka vähentää tarvetta käyttää fossiilisia vaihtoehtoja</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088965" y="1556846"/>
              <a:ext cx="5878425" cy="1112228"/>
            </a:xfrm>
            <a:prstGeom prst="rect">
              <a:avLst/>
            </a:prstGeom>
          </p:spPr>
          <p:txBody>
            <a:bodyPr wrap="square" lIns="0" tIns="0" rIns="0" bIns="0" rtlCol="0" anchor="t">
              <a:spAutoFit/>
            </a:bodyPr>
            <a:lstStyle/>
            <a:p>
              <a:pPr lvl="2">
                <a:lnSpc>
                  <a:spcPts val="6250"/>
                </a:lnSpc>
              </a:pPr>
              <a:r>
                <a:rPr lang="nb-NO" sz="4667" dirty="0">
                  <a:solidFill>
                    <a:srgbClr val="009499"/>
                  </a:solidFill>
                  <a:latin typeface="Myriad Pro" panose="020B0503030403020204" pitchFamily="34" charset="0"/>
                </a:rPr>
                <a:t>Edut</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2758436" cy="741485"/>
          </a:xfrm>
          <a:prstGeom prst="rect">
            <a:avLst/>
          </a:prstGeom>
        </p:spPr>
        <p:txBody>
          <a:bodyPr wrap="square" lIns="0" tIns="0" rIns="0" bIns="0" rtlCol="0" anchor="t">
            <a:spAutoFit/>
          </a:bodyPr>
          <a:lstStyle/>
          <a:p>
            <a:pPr>
              <a:lnSpc>
                <a:spcPts val="6250"/>
              </a:lnSpc>
            </a:pPr>
            <a:r>
              <a:rPr lang="nb-NO" sz="4667" dirty="0">
                <a:solidFill>
                  <a:srgbClr val="A53F3F"/>
                </a:solidFill>
                <a:latin typeface="Myriad Pro" panose="020B0503030403020204" pitchFamily="34" charset="0"/>
              </a:rPr>
              <a:t>Haitat </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8907782" y="5798769"/>
            <a:ext cx="711200" cy="736599"/>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8609" y="1696212"/>
            <a:ext cx="858131" cy="2057400"/>
          </a:xfrm>
          <a:prstGeom prst="rect">
            <a:avLst/>
          </a:prstGeom>
          <a:solidFill>
            <a:srgbClr val="007075"/>
          </a:solidFill>
        </p:spPr>
      </p:pic>
      <p:pic>
        <p:nvPicPr>
          <p:cNvPr id="2" name="Bilde 1" descr="Et bilde som inneholder symbol, Grafikk, design, kreativitet&#10;&#10;Automatisk generert beskrivelse">
            <a:extLst>
              <a:ext uri="{FF2B5EF4-FFF2-40B4-BE49-F238E27FC236}">
                <a16:creationId xmlns:a16="http://schemas.microsoft.com/office/drawing/2014/main" id="{E31A6421-F004-6597-D32B-F26BD8EEAE84}"/>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7" name="Bilde 6" descr="Et bilde som inneholder Grafikk, kreativitet&#10;&#10;Automatisk generert beskrivelse">
            <a:extLst>
              <a:ext uri="{FF2B5EF4-FFF2-40B4-BE49-F238E27FC236}">
                <a16:creationId xmlns:a16="http://schemas.microsoft.com/office/drawing/2014/main" id="{61C14808-25EA-BD4D-F644-EEC3E33BCD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92857" y="3322269"/>
            <a:ext cx="2451100" cy="2476500"/>
          </a:xfrm>
          <a:prstGeom prst="rect">
            <a:avLst/>
          </a:prstGeom>
        </p:spPr>
      </p:pic>
    </p:spTree>
    <p:extLst>
      <p:ext uri="{BB962C8B-B14F-4D97-AF65-F5344CB8AC3E}">
        <p14:creationId xmlns:p14="http://schemas.microsoft.com/office/powerpoint/2010/main" val="1091577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landskap, tre, himmel, maling&#10;&#10;Automatisk generert beskrivelse">
            <a:extLst>
              <a:ext uri="{FF2B5EF4-FFF2-40B4-BE49-F238E27FC236}">
                <a16:creationId xmlns:a16="http://schemas.microsoft.com/office/drawing/2014/main" id="{6C3E4137-B779-D369-4C07-E1DF7E3A7F29}"/>
              </a:ext>
            </a:extLst>
          </p:cNvPr>
          <p:cNvPicPr>
            <a:picLocks noChangeAspect="1"/>
          </p:cNvPicPr>
          <p:nvPr/>
        </p:nvPicPr>
        <p:blipFill rotWithShape="1">
          <a:blip r:embed="rId2" cstate="print">
            <a:alphaModFix amt="43000"/>
            <a:extLst>
              <a:ext uri="{28A0092B-C50C-407E-A947-70E740481C1C}">
                <a14:useLocalDpi xmlns:a14="http://schemas.microsoft.com/office/drawing/2010/main"/>
              </a:ext>
            </a:extLst>
          </a:blip>
          <a:srcRect/>
          <a:stretch/>
        </p:blipFill>
        <p:spPr>
          <a:xfrm>
            <a:off x="-14015" y="1"/>
            <a:ext cx="12206015" cy="6858000"/>
          </a:xfrm>
          <a:prstGeom prst="rect">
            <a:avLst/>
          </a:prstGeom>
        </p:spPr>
      </p:pic>
      <p:sp>
        <p:nvSpPr>
          <p:cNvPr id="6" name="Avrundet rektangel 5">
            <a:extLst>
              <a:ext uri="{FF2B5EF4-FFF2-40B4-BE49-F238E27FC236}">
                <a16:creationId xmlns:a16="http://schemas.microsoft.com/office/drawing/2014/main" id="{6CEF5450-6D09-2D52-D773-10706C375076}"/>
              </a:ext>
            </a:extLst>
          </p:cNvPr>
          <p:cNvSpPr/>
          <p:nvPr/>
        </p:nvSpPr>
        <p:spPr>
          <a:xfrm>
            <a:off x="1366612" y="355667"/>
            <a:ext cx="9458776" cy="5666606"/>
          </a:xfrm>
          <a:prstGeom prst="roundRect">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 name="Group 7"/>
          <p:cNvGrpSpPr/>
          <p:nvPr/>
        </p:nvGrpSpPr>
        <p:grpSpPr>
          <a:xfrm>
            <a:off x="717550" y="1041595"/>
            <a:ext cx="10918183" cy="1333345"/>
            <a:chOff x="63500" y="520053"/>
            <a:chExt cx="21836366" cy="2666689"/>
          </a:xfrm>
        </p:grpSpPr>
        <p:sp>
          <p:nvSpPr>
            <p:cNvPr id="8" name="TextBox 8"/>
            <p:cNvSpPr txBox="1"/>
            <p:nvPr/>
          </p:nvSpPr>
          <p:spPr>
            <a:xfrm>
              <a:off x="63500" y="2344204"/>
              <a:ext cx="16169516"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5666850" y="520053"/>
              <a:ext cx="16233016" cy="1665455"/>
            </a:xfrm>
            <a:prstGeom prst="rect">
              <a:avLst/>
            </a:prstGeom>
          </p:spPr>
          <p:txBody>
            <a:bodyPr wrap="square" lIns="0" tIns="0" rIns="0" bIns="0" rtlCol="0" anchor="t">
              <a:spAutoFit/>
            </a:bodyPr>
            <a:lstStyle/>
            <a:p>
              <a:pPr>
                <a:lnSpc>
                  <a:spcPts val="6250"/>
                </a:lnSpc>
              </a:pPr>
              <a:r>
                <a:rPr lang="en-US" sz="5896" dirty="0" err="1">
                  <a:solidFill>
                    <a:srgbClr val="F4FBFB"/>
                  </a:solidFill>
                  <a:latin typeface="Myriad Pro" panose="020B0503030403020204" pitchFamily="34" charset="0"/>
                </a:rPr>
                <a:t>Ilmastohyödyt</a:t>
              </a:r>
              <a:endParaRPr lang="en-US" sz="5896" dirty="0">
                <a:solidFill>
                  <a:srgbClr val="F4FBFB"/>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40291935-D182-DD84-5E49-B68E1BD82848}"/>
              </a:ext>
            </a:extLst>
          </p:cNvPr>
          <p:cNvGraphicFramePr/>
          <p:nvPr>
            <p:extLst>
              <p:ext uri="{D42A27DB-BD31-4B8C-83A1-F6EECF244321}">
                <p14:modId xmlns:p14="http://schemas.microsoft.com/office/powerpoint/2010/main" val="1126392291"/>
              </p:ext>
            </p:extLst>
          </p:nvPr>
        </p:nvGraphicFramePr>
        <p:xfrm>
          <a:off x="2046613" y="2112367"/>
          <a:ext cx="8084758"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813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9988FD3-3B9B-E61A-0E20-5723430FBA15}"/>
              </a:ext>
            </a:extLst>
          </p:cNvPr>
          <p:cNvSpPr/>
          <p:nvPr/>
        </p:nvSpPr>
        <p:spPr>
          <a:xfrm>
            <a:off x="329784" y="239844"/>
            <a:ext cx="11572406" cy="6385808"/>
          </a:xfrm>
          <a:prstGeom prst="rect">
            <a:avLst/>
          </a:prstGeom>
          <a:solidFill>
            <a:srgbClr val="DDF9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D2113B2-15EB-EC00-9B53-D7E2F8F5F319}"/>
              </a:ext>
            </a:extLst>
          </p:cNvPr>
          <p:cNvSpPr txBox="1"/>
          <p:nvPr/>
        </p:nvSpPr>
        <p:spPr>
          <a:xfrm>
            <a:off x="2796448" y="395714"/>
            <a:ext cx="6814801" cy="769441"/>
          </a:xfrm>
          <a:prstGeom prst="rect">
            <a:avLst/>
          </a:prstGeom>
          <a:noFill/>
        </p:spPr>
        <p:txBody>
          <a:bodyPr wrap="square" rtlCol="0">
            <a:spAutoFit/>
          </a:bodyPr>
          <a:lstStyle/>
          <a:p>
            <a:r>
              <a:rPr lang="nb-NO" sz="4400" dirty="0">
                <a:solidFill>
                  <a:srgbClr val="007075"/>
                </a:solidFill>
                <a:latin typeface="Myriad Pro" panose="020B0503030403020204" pitchFamily="34" charset="0"/>
              </a:rPr>
              <a:t>Ilmastohyödyt biokaasusta</a:t>
            </a:r>
          </a:p>
        </p:txBody>
      </p:sp>
      <p:graphicFrame>
        <p:nvGraphicFramePr>
          <p:cNvPr id="5" name="Diagram 4">
            <a:extLst>
              <a:ext uri="{FF2B5EF4-FFF2-40B4-BE49-F238E27FC236}">
                <a16:creationId xmlns:a16="http://schemas.microsoft.com/office/drawing/2014/main" id="{DD34F324-21A1-E4CB-4CC9-DF9834D987FB}"/>
              </a:ext>
            </a:extLst>
          </p:cNvPr>
          <p:cNvGraphicFramePr/>
          <p:nvPr>
            <p:extLst>
              <p:ext uri="{D42A27DB-BD31-4B8C-83A1-F6EECF244321}">
                <p14:modId xmlns:p14="http://schemas.microsoft.com/office/powerpoint/2010/main" val="476554570"/>
              </p:ext>
            </p:extLst>
          </p:nvPr>
        </p:nvGraphicFramePr>
        <p:xfrm>
          <a:off x="643759" y="1009285"/>
          <a:ext cx="3860358" cy="553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ktangel: rundade hörn 1">
            <a:extLst>
              <a:ext uri="{FF2B5EF4-FFF2-40B4-BE49-F238E27FC236}">
                <a16:creationId xmlns:a16="http://schemas.microsoft.com/office/drawing/2014/main" id="{0181452D-3682-C91E-D7EE-472E22A6C5EC}"/>
              </a:ext>
            </a:extLst>
          </p:cNvPr>
          <p:cNvSpPr/>
          <p:nvPr/>
        </p:nvSpPr>
        <p:spPr>
          <a:xfrm>
            <a:off x="6836740" y="1165155"/>
            <a:ext cx="4444670" cy="5297131"/>
          </a:xfrm>
          <a:prstGeom prst="roundRect">
            <a:avLst/>
          </a:prstGeom>
          <a:solidFill>
            <a:srgbClr val="007075"/>
          </a:solidFill>
          <a:ln>
            <a:solidFill>
              <a:srgbClr val="0070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fi-FI" sz="1800" dirty="0">
                <a:effectLst/>
                <a:latin typeface="Times New Roman" panose="02020603050405020304" pitchFamily="18" charset="0"/>
                <a:ea typeface="Calibri" panose="020F0502020204030204" pitchFamily="34" charset="0"/>
              </a:rPr>
              <a:t>Ilmastohyöty ilmaistaan prosentteina. Biokaasuun investoimalla voidaan saada yli 100 prosentin ilmastohyöty.</a:t>
            </a:r>
          </a:p>
          <a:p>
            <a:pPr indent="457200">
              <a:lnSpc>
                <a:spcPct val="107000"/>
              </a:lnSpc>
              <a:spcAft>
                <a:spcPts val="800"/>
              </a:spcAft>
            </a:pPr>
            <a:r>
              <a:rPr lang="fi-FI" dirty="0" err="1">
                <a:latin typeface="Times New Roman" panose="02020603050405020304" pitchFamily="18" charset="0"/>
                <a:ea typeface="Calibri" panose="020F0502020204030204" pitchFamily="34" charset="0"/>
              </a:rPr>
              <a:t>Esim</a:t>
            </a:r>
            <a:r>
              <a:rPr lang="fi-FI" dirty="0">
                <a:latin typeface="Times New Roman" panose="02020603050405020304" pitchFamily="18" charset="0"/>
                <a:ea typeface="Calibri" panose="020F0502020204030204" pitchFamily="34" charset="0"/>
              </a:rPr>
              <a:t>:</a:t>
            </a:r>
            <a:endParaRPr lang="sv-SE" sz="1800" dirty="0">
              <a:effectLst/>
              <a:latin typeface="Times New Roman" panose="02020603050405020304" pitchFamily="18" charset="0"/>
              <a:ea typeface="Calibri" panose="020F0502020204030204" pitchFamily="34" charset="0"/>
            </a:endParaRPr>
          </a:p>
          <a:p>
            <a:pPr indent="457200">
              <a:lnSpc>
                <a:spcPct val="107000"/>
              </a:lnSpc>
              <a:spcAft>
                <a:spcPts val="800"/>
              </a:spcAft>
            </a:pPr>
            <a:r>
              <a:rPr lang="fi-FI" sz="1800" dirty="0">
                <a:effectLst/>
                <a:latin typeface="Times New Roman" panose="02020603050405020304" pitchFamily="18" charset="0"/>
                <a:ea typeface="Calibri" panose="020F0502020204030204" pitchFamily="34" charset="0"/>
              </a:rPr>
              <a:t>Kuvittele ajoneuvo, joka tuottaa 100 tonnia CO2-ekvivalentteja (hiilijalanjälki) bensiinillä ajaessa. Jos bensiini korvataan biokaasulla, päästöt vähenevät 100 tonnilla CO2-ekvivalenttia, jolloin saavutetaan 100 % ilmastohyödyn. Toisin sanoen, olemme tällöin vähentäneet kasvihuonekaasupäästöjä ekvivalentin määrän verrattuna </a:t>
            </a:r>
            <a:r>
              <a:rPr lang="fi-FI" sz="1800" dirty="0" err="1">
                <a:effectLst/>
                <a:latin typeface="Times New Roman" panose="02020603050405020304" pitchFamily="18" charset="0"/>
                <a:ea typeface="Calibri" panose="020F0502020204030204" pitchFamily="34" charset="0"/>
              </a:rPr>
              <a:t>fossilisista</a:t>
            </a:r>
            <a:r>
              <a:rPr lang="fi-FI" sz="1800" dirty="0">
                <a:effectLst/>
                <a:latin typeface="Times New Roman" panose="02020603050405020304" pitchFamily="18" charset="0"/>
                <a:ea typeface="Calibri" panose="020F0502020204030204" pitchFamily="34" charset="0"/>
              </a:rPr>
              <a:t> polttoaineista syntyneisiin päästöihin. </a:t>
            </a:r>
            <a:endParaRPr lang="sv-SE" sz="1800" dirty="0">
              <a:effectLst/>
              <a:latin typeface="Times New Roman" panose="02020603050405020304" pitchFamily="18" charset="0"/>
              <a:ea typeface="Calibri" panose="020F0502020204030204" pitchFamily="34" charset="0"/>
            </a:endParaRPr>
          </a:p>
          <a:p>
            <a:pPr algn="ctr"/>
            <a:endParaRPr lang="sv-SE" dirty="0"/>
          </a:p>
        </p:txBody>
      </p:sp>
    </p:spTree>
    <p:extLst>
      <p:ext uri="{BB962C8B-B14F-4D97-AF65-F5344CB8AC3E}">
        <p14:creationId xmlns:p14="http://schemas.microsoft.com/office/powerpoint/2010/main" val="6127215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extLst>
              <p:ext uri="{D42A27DB-BD31-4B8C-83A1-F6EECF244321}">
                <p14:modId xmlns:p14="http://schemas.microsoft.com/office/powerpoint/2010/main" val="3745650121"/>
              </p:ext>
            </p:extLst>
          </p:nvPr>
        </p:nvGraphicFramePr>
        <p:xfrm>
          <a:off x="3924234" y="1258465"/>
          <a:ext cx="4447131"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5018049" y="-1"/>
            <a:ext cx="7657611" cy="6879587"/>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Pyrolyysi</a:t>
            </a:r>
            <a:endParaRPr lang="en-US" sz="5896" dirty="0">
              <a:solidFill>
                <a:srgbClr val="196873"/>
              </a:solidFill>
              <a:latin typeface="Myriad Pro" panose="020B0503030403020204" pitchFamily="34" charset="0"/>
            </a:endParaRPr>
          </a:p>
        </p:txBody>
      </p:sp>
      <p:grpSp>
        <p:nvGrpSpPr>
          <p:cNvPr id="5" name="Gruppe 4">
            <a:extLst>
              <a:ext uri="{FF2B5EF4-FFF2-40B4-BE49-F238E27FC236}">
                <a16:creationId xmlns:a16="http://schemas.microsoft.com/office/drawing/2014/main" id="{5FCE953D-A455-F9DF-4997-F60FAD67B092}"/>
              </a:ext>
            </a:extLst>
          </p:cNvPr>
          <p:cNvGrpSpPr/>
          <p:nvPr/>
        </p:nvGrpSpPr>
        <p:grpSpPr>
          <a:xfrm>
            <a:off x="-5600827" y="-1"/>
            <a:ext cx="7520048" cy="6894950"/>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894950"/>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spTree>
    <p:extLst>
      <p:ext uri="{BB962C8B-B14F-4D97-AF65-F5344CB8AC3E}">
        <p14:creationId xmlns:p14="http://schemas.microsoft.com/office/powerpoint/2010/main" val="27095564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Pyrolyysi</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Biohiili</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en-US" sz="2000" u="sng" dirty="0" err="1">
                  <a:solidFill>
                    <a:srgbClr val="196873"/>
                  </a:solidFill>
                  <a:latin typeface="Myriad Pro" panose="020B0503030403020204" pitchFamily="34" charset="0"/>
                </a:rPr>
                <a:t>Käyttökohteet</a:t>
              </a:r>
              <a:endParaRPr lang="en-US" sz="2000" u="sng"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Maanparannus</a:t>
              </a:r>
              <a:endParaRPr lang="en-US" sz="2000"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Hiilen</a:t>
              </a:r>
              <a:r>
                <a:rPr lang="en-US" sz="2000" dirty="0">
                  <a:solidFill>
                    <a:srgbClr val="196873"/>
                  </a:solidFill>
                  <a:latin typeface="Myriad Pro" panose="020B0503030403020204" pitchFamily="34" charset="0"/>
                </a:rPr>
                <a:t> </a:t>
              </a:r>
              <a:r>
                <a:rPr lang="en-US" sz="2000" dirty="0" err="1">
                  <a:solidFill>
                    <a:srgbClr val="196873"/>
                  </a:solidFill>
                  <a:latin typeface="Myriad Pro" panose="020B0503030403020204" pitchFamily="34" charset="0"/>
                </a:rPr>
                <a:t>sidonta</a:t>
              </a:r>
              <a:endParaRPr lang="en-US" sz="2000"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Energiatuotanto</a:t>
              </a:r>
              <a:endParaRPr lang="nb-NO" sz="2000" dirty="0">
                <a:solidFill>
                  <a:srgbClr val="196873"/>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en-US" dirty="0" err="1">
                  <a:solidFill>
                    <a:srgbClr val="196873"/>
                  </a:solidFill>
                  <a:latin typeface="Myriad Pro" panose="020B0503030403020204" pitchFamily="34" charset="0"/>
                </a:rPr>
                <a:t>Huokoinen</a:t>
              </a:r>
              <a:r>
                <a:rPr lang="en-US" dirty="0">
                  <a:solidFill>
                    <a:srgbClr val="196873"/>
                  </a:solidFill>
                  <a:latin typeface="Myriad Pro" panose="020B0503030403020204" pitchFamily="34" charset="0"/>
                </a:rPr>
                <a:t>, </a:t>
              </a:r>
              <a:r>
                <a:rPr lang="en-US" dirty="0" err="1">
                  <a:solidFill>
                    <a:srgbClr val="196873"/>
                  </a:solidFill>
                  <a:latin typeface="Myriad Pro" panose="020B0503030403020204" pitchFamily="34" charset="0"/>
                </a:rPr>
                <a:t>hiilirikas</a:t>
              </a:r>
              <a:r>
                <a:rPr lang="en-US" dirty="0">
                  <a:solidFill>
                    <a:srgbClr val="196873"/>
                  </a:solidFill>
                  <a:latin typeface="Myriad Pro" panose="020B0503030403020204" pitchFamily="34" charset="0"/>
                </a:rPr>
                <a:t> ja </a:t>
              </a:r>
              <a:r>
                <a:rPr lang="en-US" dirty="0" err="1">
                  <a:solidFill>
                    <a:srgbClr val="196873"/>
                  </a:solidFill>
                  <a:latin typeface="Myriad Pro" panose="020B0503030403020204" pitchFamily="34" charset="0"/>
                </a:rPr>
                <a:t>pysyvä</a:t>
              </a:r>
              <a:r>
                <a:rPr lang="en-US" dirty="0">
                  <a:solidFill>
                    <a:srgbClr val="196873"/>
                  </a:solidFill>
                  <a:latin typeface="Myriad Pro" panose="020B0503030403020204" pitchFamily="34" charset="0"/>
                </a:rPr>
                <a:t> </a:t>
              </a:r>
              <a:r>
                <a:rPr lang="en-US" dirty="0" err="1">
                  <a:solidFill>
                    <a:srgbClr val="196873"/>
                  </a:solidFill>
                  <a:latin typeface="Myriad Pro" panose="020B0503030403020204" pitchFamily="34" charset="0"/>
                </a:rPr>
                <a:t>materiaali</a:t>
              </a:r>
              <a:endParaRPr lang="nb-NO" dirty="0">
                <a:solidFill>
                  <a:srgbClr val="196873"/>
                </a:solidFill>
                <a:latin typeface="Myriad Pro" panose="020B0503030403020204" pitchFamily="34" charset="0"/>
              </a:endParaRP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5600827" y="0"/>
            <a:ext cx="7520048" cy="6894949"/>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910311"/>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192017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Pyrolyysi</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5006738" cy="5997774"/>
            <a:chOff x="1113755" y="210734"/>
            <a:chExt cx="5491503"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err="1">
                  <a:solidFill>
                    <a:srgbClr val="007075"/>
                  </a:solidFill>
                  <a:latin typeface="Myriad Pro" panose="020B0503030403020204" pitchFamily="34" charset="0"/>
                </a:rPr>
                <a:t>Bioöljy</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en-US" dirty="0" err="1">
                  <a:solidFill>
                    <a:srgbClr val="196873"/>
                  </a:solidFill>
                  <a:latin typeface="Myriad Pro" panose="020B0503030403020204" pitchFamily="34" charset="0"/>
                </a:rPr>
                <a:t>Sisältää</a:t>
              </a:r>
              <a:r>
                <a:rPr lang="en-US" dirty="0">
                  <a:solidFill>
                    <a:srgbClr val="196873"/>
                  </a:solidFill>
                  <a:latin typeface="Myriad Pro" panose="020B0503030403020204" pitchFamily="34" charset="0"/>
                </a:rPr>
                <a:t> </a:t>
              </a:r>
              <a:r>
                <a:rPr lang="en-US" dirty="0" err="1">
                  <a:solidFill>
                    <a:srgbClr val="196873"/>
                  </a:solidFill>
                  <a:latin typeface="Myriad Pro" panose="020B0503030403020204" pitchFamily="34" charset="0"/>
                </a:rPr>
                <a:t>tervaa</a:t>
              </a:r>
              <a:r>
                <a:rPr lang="en-US" dirty="0">
                  <a:solidFill>
                    <a:srgbClr val="196873"/>
                  </a:solidFill>
                  <a:latin typeface="Myriad Pro" panose="020B0503030403020204" pitchFamily="34" charset="0"/>
                </a:rPr>
                <a:t>, </a:t>
              </a:r>
              <a:r>
                <a:rPr lang="en-US" dirty="0" err="1">
                  <a:solidFill>
                    <a:srgbClr val="196873"/>
                  </a:solidFill>
                  <a:latin typeface="Myriad Pro" panose="020B0503030403020204" pitchFamily="34" charset="0"/>
                </a:rPr>
                <a:t>rasvaa</a:t>
              </a:r>
              <a:r>
                <a:rPr lang="en-US" dirty="0">
                  <a:solidFill>
                    <a:srgbClr val="196873"/>
                  </a:solidFill>
                  <a:latin typeface="Myriad Pro" panose="020B0503030403020204" pitchFamily="34" charset="0"/>
                </a:rPr>
                <a:t> ja </a:t>
              </a:r>
              <a:r>
                <a:rPr lang="en-US" dirty="0" err="1">
                  <a:solidFill>
                    <a:srgbClr val="196873"/>
                  </a:solidFill>
                  <a:latin typeface="Myriad Pro" panose="020B0503030403020204" pitchFamily="34" charset="0"/>
                </a:rPr>
                <a:t>vettä</a:t>
              </a:r>
              <a:endParaRPr lang="nb-NO" dirty="0">
                <a:solidFill>
                  <a:srgbClr val="196873"/>
                </a:solidFill>
                <a:latin typeface="Myriad Pro" panose="020B0503030403020204" pitchFamily="34" charset="0"/>
              </a:endParaRP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491503" cy="4693561"/>
              <a:chOff x="1070106" y="2226267"/>
              <a:chExt cx="5491501"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555992"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Edut</a:t>
                </a:r>
              </a:p>
              <a:p>
                <a:pPr algn="ctr">
                  <a:lnSpc>
                    <a:spcPct val="150000"/>
                  </a:lnSpc>
                </a:pPr>
                <a:r>
                  <a:rPr lang="en-US" dirty="0" err="1">
                    <a:solidFill>
                      <a:srgbClr val="196873"/>
                    </a:solidFill>
                    <a:latin typeface="Myriad Pro" panose="020B0503030403020204" pitchFamily="34" charset="0"/>
                  </a:rPr>
                  <a:t>Joustavuus</a:t>
                </a:r>
                <a:endParaRPr lang="en-US" dirty="0">
                  <a:solidFill>
                    <a:srgbClr val="196873"/>
                  </a:solidFill>
                  <a:latin typeface="Myriad Pro" panose="020B0503030403020204" pitchFamily="34" charset="0"/>
                </a:endParaRPr>
              </a:p>
              <a:p>
                <a:pPr algn="ctr">
                  <a:lnSpc>
                    <a:spcPct val="150000"/>
                  </a:lnSpc>
                </a:pPr>
                <a:r>
                  <a:rPr lang="en-US" dirty="0" err="1">
                    <a:solidFill>
                      <a:srgbClr val="196873"/>
                    </a:solidFill>
                    <a:latin typeface="Myriad Pro" panose="020B0503030403020204" pitchFamily="34" charset="0"/>
                  </a:rPr>
                  <a:t>Energia</a:t>
                </a:r>
                <a:r>
                  <a:rPr lang="en-US" dirty="0">
                    <a:solidFill>
                      <a:srgbClr val="196873"/>
                    </a:solidFill>
                    <a:latin typeface="Myriad Pro" panose="020B0503030403020204" pitchFamily="34" charset="0"/>
                  </a:rPr>
                  <a:t> </a:t>
                </a:r>
                <a:r>
                  <a:rPr lang="en-US" dirty="0" err="1">
                    <a:solidFill>
                      <a:srgbClr val="196873"/>
                    </a:solidFill>
                    <a:latin typeface="Myriad Pro" panose="020B0503030403020204" pitchFamily="34" charset="0"/>
                  </a:rPr>
                  <a:t>tehokkuus</a:t>
                </a:r>
                <a:endParaRPr lang="en-US" dirty="0">
                  <a:solidFill>
                    <a:srgbClr val="196873"/>
                  </a:solidFill>
                  <a:latin typeface="Myriad Pro" panose="020B0503030403020204" pitchFamily="34" charset="0"/>
                </a:endParaRPr>
              </a:p>
              <a:p>
                <a:pPr algn="ctr">
                  <a:lnSpc>
                    <a:spcPct val="150000"/>
                  </a:lnSpc>
                </a:pPr>
                <a:r>
                  <a:rPr lang="en-US" dirty="0" err="1">
                    <a:solidFill>
                      <a:srgbClr val="196873"/>
                    </a:solidFill>
                    <a:latin typeface="Myriad Pro" panose="020B0503030403020204" pitchFamily="34" charset="0"/>
                  </a:rPr>
                  <a:t>Helppo</a:t>
                </a:r>
                <a:r>
                  <a:rPr lang="en-US" dirty="0">
                    <a:solidFill>
                      <a:srgbClr val="196873"/>
                    </a:solidFill>
                    <a:latin typeface="Myriad Pro" panose="020B0503030403020204" pitchFamily="34" charset="0"/>
                  </a:rPr>
                  <a:t> </a:t>
                </a:r>
                <a:r>
                  <a:rPr lang="en-US" dirty="0" err="1">
                    <a:solidFill>
                      <a:srgbClr val="196873"/>
                    </a:solidFill>
                    <a:latin typeface="Myriad Pro" panose="020B0503030403020204" pitchFamily="34" charset="0"/>
                  </a:rPr>
                  <a:t>integroida</a:t>
                </a:r>
                <a:endParaRPr lang="en-US" dirty="0">
                  <a:solidFill>
                    <a:srgbClr val="196873"/>
                  </a:solidFill>
                  <a:latin typeface="Myriad Pro" panose="020B0503030403020204" pitchFamily="34" charset="0"/>
                </a:endParaRP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en-US" u="sng" dirty="0" err="1">
                    <a:solidFill>
                      <a:srgbClr val="196873"/>
                    </a:solidFill>
                    <a:latin typeface="Myriad Pro" panose="020B0503030403020204" pitchFamily="34" charset="0"/>
                  </a:rPr>
                  <a:t>Käyttökohteet</a:t>
                </a:r>
                <a:endParaRPr lang="en-US" u="sng" dirty="0">
                  <a:solidFill>
                    <a:srgbClr val="196873"/>
                  </a:solidFill>
                  <a:latin typeface="Myriad Pro" panose="020B0503030403020204" pitchFamily="34" charset="0"/>
                </a:endParaRPr>
              </a:p>
              <a:p>
                <a:pPr algn="ctr">
                  <a:lnSpc>
                    <a:spcPct val="150000"/>
                  </a:lnSpc>
                </a:pPr>
                <a:r>
                  <a:rPr lang="en-US" dirty="0" err="1">
                    <a:solidFill>
                      <a:srgbClr val="196873"/>
                    </a:solidFill>
                    <a:latin typeface="Myriad Pro" panose="020B0503030403020204" pitchFamily="34" charset="0"/>
                  </a:rPr>
                  <a:t>Lämmitys</a:t>
                </a:r>
                <a:endParaRPr lang="en-US" dirty="0">
                  <a:solidFill>
                    <a:srgbClr val="196873"/>
                  </a:solidFill>
                  <a:latin typeface="Myriad Pro" panose="020B0503030403020204" pitchFamily="34" charset="0"/>
                </a:endParaRPr>
              </a:p>
              <a:p>
                <a:pPr algn="ctr">
                  <a:lnSpc>
                    <a:spcPct val="150000"/>
                  </a:lnSpc>
                </a:pPr>
                <a:r>
                  <a:rPr lang="en-US" dirty="0" err="1">
                    <a:solidFill>
                      <a:srgbClr val="196873"/>
                    </a:solidFill>
                    <a:latin typeface="Myriad Pro" panose="020B0503030403020204" pitchFamily="34" charset="0"/>
                  </a:rPr>
                  <a:t>Sähkötuotanto</a:t>
                </a:r>
                <a:endParaRPr lang="en-US" dirty="0">
                  <a:solidFill>
                    <a:srgbClr val="196873"/>
                  </a:solidFill>
                  <a:latin typeface="Myriad Pro" panose="020B0503030403020204" pitchFamily="34" charset="0"/>
                </a:endParaRPr>
              </a:p>
              <a:p>
                <a:pPr algn="ctr">
                  <a:lnSpc>
                    <a:spcPct val="150000"/>
                  </a:lnSpc>
                </a:pPr>
                <a:r>
                  <a:rPr lang="en-US" dirty="0" err="1">
                    <a:solidFill>
                      <a:srgbClr val="196873"/>
                    </a:solidFill>
                    <a:latin typeface="Myriad Pro" panose="020B0503030403020204" pitchFamily="34" charset="0"/>
                  </a:rPr>
                  <a:t>Polttoaine</a:t>
                </a:r>
                <a:endParaRPr lang="en-US" dirty="0">
                  <a:solidFill>
                    <a:srgbClr val="196873"/>
                  </a:solidFill>
                  <a:latin typeface="Myriad Pro" panose="020B0503030403020204" pitchFamily="34" charset="0"/>
                </a:endParaRPr>
              </a:p>
              <a:p>
                <a:pPr algn="ctr">
                  <a:lnSpc>
                    <a:spcPct val="150000"/>
                  </a:lnSpc>
                </a:pPr>
                <a:r>
                  <a:rPr lang="en-US" dirty="0" err="1">
                    <a:solidFill>
                      <a:srgbClr val="196873"/>
                    </a:solidFill>
                    <a:latin typeface="Myriad Pro" panose="020B0503030403020204" pitchFamily="34" charset="0"/>
                  </a:rPr>
                  <a:t>Ruuanvalmistus</a:t>
                </a:r>
                <a:endParaRPr lang="nb-NO" dirty="0">
                  <a:solidFill>
                    <a:srgbClr val="196873"/>
                  </a:solidFill>
                  <a:latin typeface="Myriad Pro" panose="020B0503030403020204" pitchFamily="34" charset="0"/>
                </a:endParaRP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4712"/>
            <a:ext cx="6813858" cy="6879585"/>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3075544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dirty="0">
                <a:solidFill>
                  <a:srgbClr val="007075"/>
                </a:solidFill>
              </a:rPr>
              <a:t>BIOØKONOMI</a:t>
            </a:r>
          </a:p>
        </p:txBody>
      </p:sp>
      <p:sp>
        <p:nvSpPr>
          <p:cNvPr id="20" name="Rektangel 19">
            <a:extLst>
              <a:ext uri="{FF2B5EF4-FFF2-40B4-BE49-F238E27FC236}">
                <a16:creationId xmlns:a16="http://schemas.microsoft.com/office/drawing/2014/main" id="{1C302AEB-2480-4917-2F65-B67EB07A1B41}"/>
              </a:ext>
            </a:extLst>
          </p:cNvPr>
          <p:cNvSpPr/>
          <p:nvPr/>
        </p:nvSpPr>
        <p:spPr>
          <a:xfrm>
            <a:off x="156400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Mitä</a:t>
            </a:r>
            <a:r>
              <a:rPr lang="sv-SE" dirty="0"/>
              <a:t> </a:t>
            </a:r>
            <a:r>
              <a:rPr lang="sv-SE" dirty="0" err="1"/>
              <a:t>biokaasu</a:t>
            </a:r>
            <a:r>
              <a:rPr lang="sv-SE" dirty="0"/>
              <a:t> ja </a:t>
            </a:r>
            <a:r>
              <a:rPr lang="sv-SE" dirty="0" err="1"/>
              <a:t>orgaaninen</a:t>
            </a:r>
            <a:r>
              <a:rPr lang="sv-SE" dirty="0"/>
              <a:t> </a:t>
            </a:r>
            <a:r>
              <a:rPr lang="sv-SE" dirty="0" err="1"/>
              <a:t>jäte</a:t>
            </a:r>
            <a:r>
              <a:rPr lang="sv-SE" dirty="0"/>
              <a:t> on</a:t>
            </a:r>
          </a:p>
        </p:txBody>
      </p:sp>
      <p:sp>
        <p:nvSpPr>
          <p:cNvPr id="21" name="Rektangel 20">
            <a:extLst>
              <a:ext uri="{FF2B5EF4-FFF2-40B4-BE49-F238E27FC236}">
                <a16:creationId xmlns:a16="http://schemas.microsoft.com/office/drawing/2014/main" id="{C91C8301-0E30-4E70-07E0-CB9673800D0C}"/>
              </a:ext>
            </a:extLst>
          </p:cNvPr>
          <p:cNvSpPr/>
          <p:nvPr/>
        </p:nvSpPr>
        <p:spPr>
          <a:xfrm>
            <a:off x="513016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Kuinka</a:t>
            </a:r>
            <a:r>
              <a:rPr lang="sv-SE" dirty="0"/>
              <a:t> </a:t>
            </a:r>
            <a:r>
              <a:rPr lang="sv-SE" dirty="0" err="1"/>
              <a:t>biomassaa</a:t>
            </a:r>
            <a:r>
              <a:rPr lang="sv-SE" dirty="0"/>
              <a:t> </a:t>
            </a:r>
            <a:r>
              <a:rPr lang="sv-SE" dirty="0" err="1"/>
              <a:t>voidaan</a:t>
            </a:r>
            <a:r>
              <a:rPr lang="sv-SE" dirty="0"/>
              <a:t> </a:t>
            </a:r>
            <a:r>
              <a:rPr lang="sv-SE" dirty="0" err="1"/>
              <a:t>muuttaa</a:t>
            </a:r>
            <a:r>
              <a:rPr lang="sv-SE" dirty="0"/>
              <a:t> </a:t>
            </a:r>
            <a:r>
              <a:rPr lang="sv-SE" dirty="0" err="1"/>
              <a:t>energiaksi</a:t>
            </a:r>
            <a:endParaRPr lang="sv-SE" dirty="0"/>
          </a:p>
        </p:txBody>
      </p:sp>
      <p:sp>
        <p:nvSpPr>
          <p:cNvPr id="22" name="Rektangel 21">
            <a:extLst>
              <a:ext uri="{FF2B5EF4-FFF2-40B4-BE49-F238E27FC236}">
                <a16:creationId xmlns:a16="http://schemas.microsoft.com/office/drawing/2014/main" id="{B93B0453-C60B-D3C9-C8C5-2BA011274772}"/>
              </a:ext>
            </a:extLst>
          </p:cNvPr>
          <p:cNvSpPr/>
          <p:nvPr/>
        </p:nvSpPr>
        <p:spPr>
          <a:xfrm>
            <a:off x="869632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Lineaarisen</a:t>
            </a:r>
            <a:r>
              <a:rPr lang="sv-SE" dirty="0"/>
              <a:t> ja </a:t>
            </a:r>
            <a:r>
              <a:rPr lang="sv-SE" dirty="0" err="1"/>
              <a:t>kiertävän</a:t>
            </a:r>
            <a:r>
              <a:rPr lang="sv-SE" dirty="0"/>
              <a:t>  </a:t>
            </a:r>
            <a:r>
              <a:rPr lang="sv-SE" dirty="0" err="1"/>
              <a:t>biotalouden</a:t>
            </a:r>
            <a:r>
              <a:rPr lang="sv-SE" dirty="0"/>
              <a:t> </a:t>
            </a:r>
            <a:r>
              <a:rPr lang="sv-SE" dirty="0" err="1"/>
              <a:t>ero</a:t>
            </a:r>
            <a:endParaRPr lang="sv-SE" dirty="0"/>
          </a:p>
        </p:txBody>
      </p:sp>
      <p:sp>
        <p:nvSpPr>
          <p:cNvPr id="23" name="Rektangel 22">
            <a:extLst>
              <a:ext uri="{FF2B5EF4-FFF2-40B4-BE49-F238E27FC236}">
                <a16:creationId xmlns:a16="http://schemas.microsoft.com/office/drawing/2014/main" id="{BE35EE11-7DCF-9EDD-F692-9DA52A652DBB}"/>
              </a:ext>
            </a:extLst>
          </p:cNvPr>
          <p:cNvSpPr/>
          <p:nvPr/>
        </p:nvSpPr>
        <p:spPr>
          <a:xfrm>
            <a:off x="332613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Biokaasun</a:t>
            </a:r>
            <a:r>
              <a:rPr lang="sv-SE" dirty="0"/>
              <a:t> ja </a:t>
            </a:r>
            <a:r>
              <a:rPr lang="sv-SE" dirty="0" err="1"/>
              <a:t>orgaanisten</a:t>
            </a:r>
            <a:r>
              <a:rPr lang="sv-SE" dirty="0"/>
              <a:t> </a:t>
            </a:r>
            <a:r>
              <a:rPr lang="sv-SE" dirty="0" err="1"/>
              <a:t>jätteiden</a:t>
            </a:r>
            <a:r>
              <a:rPr lang="sv-SE" dirty="0"/>
              <a:t> </a:t>
            </a:r>
            <a:r>
              <a:rPr lang="sv-SE" dirty="0" err="1"/>
              <a:t>käyttökohteet</a:t>
            </a:r>
            <a:endParaRPr lang="sv-SE" dirty="0"/>
          </a:p>
        </p:txBody>
      </p:sp>
      <p:sp>
        <p:nvSpPr>
          <p:cNvPr id="24" name="Rektangel 23">
            <a:extLst>
              <a:ext uri="{FF2B5EF4-FFF2-40B4-BE49-F238E27FC236}">
                <a16:creationId xmlns:a16="http://schemas.microsoft.com/office/drawing/2014/main" id="{18ED5C15-822E-A9CE-EFD5-2BDE2569336F}"/>
              </a:ext>
            </a:extLst>
          </p:cNvPr>
          <p:cNvSpPr/>
          <p:nvPr/>
        </p:nvSpPr>
        <p:spPr>
          <a:xfrm>
            <a:off x="718566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Kuinka</a:t>
            </a:r>
            <a:r>
              <a:rPr lang="sv-SE" dirty="0"/>
              <a:t> </a:t>
            </a:r>
            <a:r>
              <a:rPr lang="sv-SE" dirty="0" err="1"/>
              <a:t>ravinteita</a:t>
            </a:r>
            <a:r>
              <a:rPr lang="sv-SE" dirty="0"/>
              <a:t> </a:t>
            </a:r>
            <a:r>
              <a:rPr lang="sv-SE" dirty="0" err="1"/>
              <a:t>voidaan</a:t>
            </a:r>
            <a:r>
              <a:rPr lang="sv-SE" dirty="0"/>
              <a:t> </a:t>
            </a:r>
            <a:r>
              <a:rPr lang="sv-SE" dirty="0" err="1"/>
              <a:t>kierrättää</a:t>
            </a:r>
            <a:endParaRPr lang="sv-SE" dirty="0"/>
          </a:p>
        </p:txBody>
      </p:sp>
      <p:sp>
        <p:nvSpPr>
          <p:cNvPr id="25" name="textruta 24">
            <a:extLst>
              <a:ext uri="{FF2B5EF4-FFF2-40B4-BE49-F238E27FC236}">
                <a16:creationId xmlns:a16="http://schemas.microsoft.com/office/drawing/2014/main" id="{C5B75B3B-8035-990E-9B48-FF96ED3F54F0}"/>
              </a:ext>
            </a:extLst>
          </p:cNvPr>
          <p:cNvSpPr txBox="1"/>
          <p:nvPr/>
        </p:nvSpPr>
        <p:spPr>
          <a:xfrm>
            <a:off x="3700463" y="605872"/>
            <a:ext cx="4791074" cy="769441"/>
          </a:xfrm>
          <a:prstGeom prst="rect">
            <a:avLst/>
          </a:prstGeom>
          <a:noFill/>
        </p:spPr>
        <p:txBody>
          <a:bodyPr wrap="square" rtlCol="0">
            <a:spAutoFit/>
          </a:bodyPr>
          <a:lstStyle/>
          <a:p>
            <a:r>
              <a:rPr lang="sv-SE" sz="4400" dirty="0" err="1">
                <a:solidFill>
                  <a:srgbClr val="B1E2D6"/>
                </a:solidFill>
              </a:rPr>
              <a:t>Oppimistavoitteet</a:t>
            </a:r>
            <a:endParaRPr lang="sv-SE" sz="4400" dirty="0">
              <a:solidFill>
                <a:srgbClr val="B1E2D6"/>
              </a:solidFill>
            </a:endParaRPr>
          </a:p>
        </p:txBody>
      </p:sp>
    </p:spTree>
    <p:extLst>
      <p:ext uri="{BB962C8B-B14F-4D97-AF65-F5344CB8AC3E}">
        <p14:creationId xmlns:p14="http://schemas.microsoft.com/office/powerpoint/2010/main" val="341306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Pyrolyysi</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4868892" cy="5997774"/>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a:solidFill>
                    <a:srgbClr val="007075"/>
                  </a:solidFill>
                  <a:latin typeface="Myriad Pro" panose="020B0503030403020204" pitchFamily="34" charset="0"/>
                </a:rPr>
                <a:t>Bio-</a:t>
              </a:r>
              <a:r>
                <a:rPr lang="en-US" sz="5896" dirty="0" err="1">
                  <a:solidFill>
                    <a:srgbClr val="007075"/>
                  </a:solidFill>
                  <a:latin typeface="Myriad Pro" panose="020B0503030403020204" pitchFamily="34" charset="0"/>
                </a:rPr>
                <a:t>olje</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nb-NO" dirty="0">
                  <a:solidFill>
                    <a:srgbClr val="196873"/>
                  </a:solidFill>
                  <a:latin typeface="Myriad Pro" panose="020B0503030403020204" pitchFamily="34" charset="0"/>
                </a:rPr>
                <a:t>Inneholder tjære, hydrokarboner og vann</a:t>
              </a: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340310" cy="4693561"/>
              <a:chOff x="1070106" y="2226267"/>
              <a:chExt cx="5340308"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Fordeler </a:t>
                </a:r>
              </a:p>
              <a:p>
                <a:pPr algn="ctr">
                  <a:lnSpc>
                    <a:spcPct val="150000"/>
                  </a:lnSpc>
                </a:pPr>
                <a:r>
                  <a:rPr lang="nb-NO" dirty="0">
                    <a:solidFill>
                      <a:srgbClr val="196873"/>
                    </a:solidFill>
                    <a:latin typeface="Myriad Pro" panose="020B0503030403020204" pitchFamily="34" charset="0"/>
                  </a:rPr>
                  <a:t>Fleksibilitet, energieffektiv og enkel å integrere</a:t>
                </a: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Bruksområder</a:t>
                </a:r>
                <a:r>
                  <a:rPr lang="nb-NO" dirty="0">
                    <a:solidFill>
                      <a:srgbClr val="196873"/>
                    </a:solidFill>
                    <a:latin typeface="Myriad Pro" panose="020B0503030403020204" pitchFamily="34" charset="0"/>
                  </a:rPr>
                  <a:t> </a:t>
                </a:r>
              </a:p>
              <a:p>
                <a:pPr algn="ctr">
                  <a:lnSpc>
                    <a:spcPct val="150000"/>
                  </a:lnSpc>
                </a:pPr>
                <a:r>
                  <a:rPr lang="nb-NO" dirty="0">
                    <a:solidFill>
                      <a:srgbClr val="196873"/>
                    </a:solidFill>
                    <a:latin typeface="Myriad Pro" panose="020B0503030403020204" pitchFamily="34" charset="0"/>
                  </a:rPr>
                  <a:t>Oppvarming, kraftproduksjon, drivstoff, matlaging</a:t>
                </a: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0" y="1"/>
            <a:ext cx="6813858" cy="6889018"/>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41" name="Gruppe 40">
            <a:extLst>
              <a:ext uri="{FF2B5EF4-FFF2-40B4-BE49-F238E27FC236}">
                <a16:creationId xmlns:a16="http://schemas.microsoft.com/office/drawing/2014/main" id="{5D69D1E7-0691-A5F8-B730-95BA0A72BC2E}"/>
              </a:ext>
            </a:extLst>
          </p:cNvPr>
          <p:cNvGrpSpPr/>
          <p:nvPr/>
        </p:nvGrpSpPr>
        <p:grpSpPr>
          <a:xfrm>
            <a:off x="735855" y="352869"/>
            <a:ext cx="4785609" cy="6307124"/>
            <a:chOff x="735855" y="352869"/>
            <a:chExt cx="4785609" cy="6307124"/>
          </a:xfrm>
        </p:grpSpPr>
        <p:sp>
          <p:nvSpPr>
            <p:cNvPr id="42" name="TextBox 9">
              <a:extLst>
                <a:ext uri="{FF2B5EF4-FFF2-40B4-BE49-F238E27FC236}">
                  <a16:creationId xmlns:a16="http://schemas.microsoft.com/office/drawing/2014/main" id="{4C6948A2-6428-8D3B-6CD4-62FA6BE21C27}"/>
                </a:ext>
              </a:extLst>
            </p:cNvPr>
            <p:cNvSpPr txBox="1"/>
            <p:nvPr/>
          </p:nvSpPr>
          <p:spPr>
            <a:xfrm>
              <a:off x="735855" y="352869"/>
              <a:ext cx="4785609" cy="807913"/>
            </a:xfrm>
            <a:prstGeom prst="rect">
              <a:avLst/>
            </a:prstGeom>
          </p:spPr>
          <p:txBody>
            <a:bodyPr wrap="square" lIns="0" tIns="0" rIns="0" bIns="0" rtlCol="0" anchor="t">
              <a:spAutoFit/>
            </a:bodyPr>
            <a:lstStyle/>
            <a:p>
              <a:pPr>
                <a:lnSpc>
                  <a:spcPts val="6250"/>
                </a:lnSpc>
              </a:pPr>
              <a:r>
                <a:rPr lang="en-US" sz="5896" dirty="0" err="1">
                  <a:solidFill>
                    <a:srgbClr val="248587"/>
                  </a:solidFill>
                  <a:latin typeface="Myriad Pro" panose="020B0503030403020204" pitchFamily="34" charset="0"/>
                </a:rPr>
                <a:t>Synteesikaasu</a:t>
              </a:r>
              <a:endParaRPr lang="en-US" sz="5896" dirty="0">
                <a:solidFill>
                  <a:srgbClr val="248587"/>
                </a:solidFill>
                <a:latin typeface="Myriad Pro" panose="020B0503030403020204" pitchFamily="34" charset="0"/>
              </a:endParaRPr>
            </a:p>
          </p:txBody>
        </p:sp>
        <p:grpSp>
          <p:nvGrpSpPr>
            <p:cNvPr id="43" name="Gruppe 42">
              <a:extLst>
                <a:ext uri="{FF2B5EF4-FFF2-40B4-BE49-F238E27FC236}">
                  <a16:creationId xmlns:a16="http://schemas.microsoft.com/office/drawing/2014/main" id="{8CA7CFC8-1DB0-CE23-A0F7-35523400282D}"/>
                </a:ext>
              </a:extLst>
            </p:cNvPr>
            <p:cNvGrpSpPr/>
            <p:nvPr/>
          </p:nvGrpSpPr>
          <p:grpSpPr>
            <a:xfrm>
              <a:off x="735855" y="1269703"/>
              <a:ext cx="4376136" cy="5390290"/>
              <a:chOff x="915978" y="1280214"/>
              <a:chExt cx="4376136" cy="5390290"/>
            </a:xfrm>
          </p:grpSpPr>
          <p:pic>
            <p:nvPicPr>
              <p:cNvPr id="44" name="Bilde 43" descr="Et bilde som inneholder Grafikk, skjermbilde, grønn, grafisk design&#10;&#10;Automatisk generert beskrivelse">
                <a:extLst>
                  <a:ext uri="{FF2B5EF4-FFF2-40B4-BE49-F238E27FC236}">
                    <a16:creationId xmlns:a16="http://schemas.microsoft.com/office/drawing/2014/main" id="{081FFDDD-7CB3-FB39-356E-08D5BBA7960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152259" y="2310160"/>
                <a:ext cx="2132276" cy="2163868"/>
              </a:xfrm>
              <a:prstGeom prst="rect">
                <a:avLst/>
              </a:prstGeom>
            </p:spPr>
          </p:pic>
          <p:sp>
            <p:nvSpPr>
              <p:cNvPr id="45" name="Avrundet rektangel 44">
                <a:extLst>
                  <a:ext uri="{FF2B5EF4-FFF2-40B4-BE49-F238E27FC236}">
                    <a16:creationId xmlns:a16="http://schemas.microsoft.com/office/drawing/2014/main" id="{C9E49800-C130-3D05-13FE-149896E21911}"/>
                  </a:ext>
                </a:extLst>
              </p:cNvPr>
              <p:cNvSpPr/>
              <p:nvPr/>
            </p:nvSpPr>
            <p:spPr>
              <a:xfrm>
                <a:off x="915978" y="1280214"/>
                <a:ext cx="4376136" cy="991789"/>
              </a:xfrm>
              <a:prstGeom prst="roundRect">
                <a:avLst/>
              </a:prstGeom>
              <a:solidFill>
                <a:srgbClr val="F4FBFB"/>
              </a:solidFill>
              <a:ln w="22225">
                <a:noFill/>
              </a:ln>
            </p:spPr>
            <p:txBody>
              <a:bodyPr rtlCol="0" anchor="ctr"/>
              <a:lstStyle/>
              <a:p>
                <a:pPr algn="ctr">
                  <a:lnSpc>
                    <a:spcPct val="150000"/>
                  </a:lnSpc>
                </a:pPr>
                <a:r>
                  <a:rPr lang="fi-FI" sz="1600" dirty="0">
                    <a:solidFill>
                      <a:srgbClr val="196873"/>
                    </a:solidFill>
                    <a:latin typeface="Myriad Pro" panose="020B0503030403020204" pitchFamily="34" charset="0"/>
                  </a:rPr>
                  <a:t>Sisältää metaania, hiilimonoksidia, vetyä sekä jonkin verran hiilidioksidia ja typpeä.</a:t>
                </a:r>
                <a:endParaRPr lang="nb-NO" sz="1600" dirty="0">
                  <a:solidFill>
                    <a:srgbClr val="196873"/>
                  </a:solidFill>
                  <a:latin typeface="Myriad Pro" panose="020B0503030403020204" pitchFamily="34" charset="0"/>
                </a:endParaRPr>
              </a:p>
            </p:txBody>
          </p:sp>
          <p:sp>
            <p:nvSpPr>
              <p:cNvPr id="46" name="Avrundet rektangel 45">
                <a:extLst>
                  <a:ext uri="{FF2B5EF4-FFF2-40B4-BE49-F238E27FC236}">
                    <a16:creationId xmlns:a16="http://schemas.microsoft.com/office/drawing/2014/main" id="{E6B91369-67DA-D52B-DAF2-B6602735CE3B}"/>
                  </a:ext>
                </a:extLst>
              </p:cNvPr>
              <p:cNvSpPr/>
              <p:nvPr/>
            </p:nvSpPr>
            <p:spPr>
              <a:xfrm>
                <a:off x="1455459" y="4607019"/>
                <a:ext cx="3305994" cy="2063485"/>
              </a:xfrm>
              <a:prstGeom prst="roundRect">
                <a:avLst/>
              </a:prstGeom>
              <a:solidFill>
                <a:srgbClr val="F4FBFB"/>
              </a:solidFill>
              <a:ln w="22225">
                <a:noFill/>
              </a:ln>
            </p:spPr>
            <p:txBody>
              <a:bodyPr rtlCol="0" anchor="ctr"/>
              <a:lstStyle/>
              <a:p>
                <a:pPr algn="ctr">
                  <a:lnSpc>
                    <a:spcPct val="150000"/>
                  </a:lnSpc>
                </a:pPr>
                <a:r>
                  <a:rPr lang="en-US" sz="2000" u="sng" dirty="0" err="1">
                    <a:solidFill>
                      <a:srgbClr val="196873"/>
                    </a:solidFill>
                    <a:latin typeface="Myriad Pro" panose="020B0503030403020204" pitchFamily="34" charset="0"/>
                  </a:rPr>
                  <a:t>Käyttökohteet</a:t>
                </a:r>
                <a:endParaRPr lang="en-US" sz="2000" u="sng"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Maakaasun</a:t>
                </a:r>
                <a:r>
                  <a:rPr lang="en-US" sz="2000" dirty="0">
                    <a:solidFill>
                      <a:srgbClr val="196873"/>
                    </a:solidFill>
                    <a:latin typeface="Myriad Pro" panose="020B0503030403020204" pitchFamily="34" charset="0"/>
                  </a:rPr>
                  <a:t> </a:t>
                </a:r>
                <a:r>
                  <a:rPr lang="en-US" sz="2000" dirty="0" err="1">
                    <a:solidFill>
                      <a:srgbClr val="196873"/>
                    </a:solidFill>
                    <a:latin typeface="Myriad Pro" panose="020B0503030403020204" pitchFamily="34" charset="0"/>
                  </a:rPr>
                  <a:t>korvaus</a:t>
                </a:r>
                <a:endParaRPr lang="en-US" sz="2000" dirty="0">
                  <a:solidFill>
                    <a:srgbClr val="196873"/>
                  </a:solidFill>
                  <a:latin typeface="Myriad Pro" panose="020B0503030403020204" pitchFamily="34" charset="0"/>
                </a:endParaRPr>
              </a:p>
              <a:p>
                <a:pPr algn="ctr">
                  <a:lnSpc>
                    <a:spcPct val="150000"/>
                  </a:lnSpc>
                </a:pPr>
                <a:r>
                  <a:rPr lang="en-US" sz="2000" dirty="0" err="1">
                    <a:solidFill>
                      <a:srgbClr val="196873"/>
                    </a:solidFill>
                    <a:latin typeface="Myriad Pro" panose="020B0503030403020204" pitchFamily="34" charset="0"/>
                  </a:rPr>
                  <a:t>Energian</a:t>
                </a:r>
                <a:r>
                  <a:rPr lang="en-US" sz="2000" dirty="0">
                    <a:solidFill>
                      <a:srgbClr val="196873"/>
                    </a:solidFill>
                    <a:latin typeface="Myriad Pro" panose="020B0503030403020204" pitchFamily="34" charset="0"/>
                  </a:rPr>
                  <a:t> </a:t>
                </a:r>
                <a:r>
                  <a:rPr lang="en-US" sz="2000" dirty="0" err="1">
                    <a:solidFill>
                      <a:srgbClr val="196873"/>
                    </a:solidFill>
                    <a:latin typeface="Myriad Pro" panose="020B0503030403020204" pitchFamily="34" charset="0"/>
                  </a:rPr>
                  <a:t>lähde</a:t>
                </a:r>
                <a:endParaRPr lang="en-US" sz="2000" dirty="0">
                  <a:solidFill>
                    <a:srgbClr val="196873"/>
                  </a:solidFill>
                  <a:latin typeface="Myriad Pro" panose="020B0503030403020204" pitchFamily="34" charset="0"/>
                </a:endParaRPr>
              </a:p>
              <a:p>
                <a:pPr algn="ctr">
                  <a:lnSpc>
                    <a:spcPct val="150000"/>
                  </a:lnSpc>
                </a:pPr>
                <a:r>
                  <a:rPr lang="en-US" sz="2000" dirty="0">
                    <a:solidFill>
                      <a:srgbClr val="196873"/>
                    </a:solidFill>
                    <a:latin typeface="Myriad Pro" panose="020B0503030403020204" pitchFamily="34" charset="0"/>
                  </a:rPr>
                  <a:t>Raaka-</a:t>
                </a:r>
                <a:r>
                  <a:rPr lang="en-US" sz="2000" dirty="0" err="1">
                    <a:solidFill>
                      <a:srgbClr val="196873"/>
                    </a:solidFill>
                    <a:latin typeface="Myriad Pro" panose="020B0503030403020204" pitchFamily="34" charset="0"/>
                  </a:rPr>
                  <a:t>aine</a:t>
                </a:r>
                <a:endParaRPr lang="nb-NO" dirty="0">
                  <a:solidFill>
                    <a:srgbClr val="196873"/>
                  </a:solidFill>
                  <a:latin typeface="Myriad Pro" panose="020B0503030403020204" pitchFamily="34" charset="0"/>
                </a:endParaRPr>
              </a:p>
            </p:txBody>
          </p:sp>
        </p:grpSp>
      </p:grpSp>
    </p:spTree>
    <p:extLst>
      <p:ext uri="{BB962C8B-B14F-4D97-AF65-F5344CB8AC3E}">
        <p14:creationId xmlns:p14="http://schemas.microsoft.com/office/powerpoint/2010/main" val="3608690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06878B"/>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Taloudellisesti haastava</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Kuljetuskustannukset</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Metsäkadon riski</a:t>
            </a:r>
          </a:p>
          <a:p>
            <a:endParaRPr lang="nb-NO" sz="2133" dirty="0">
              <a:solidFill>
                <a:srgbClr val="009499"/>
              </a:solidFill>
              <a:latin typeface="Myriad Pro" panose="020B0503030403020204" pitchFamily="34" charset="0"/>
            </a:endParaRP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sz="2400" dirty="0" err="1">
                  <a:solidFill>
                    <a:srgbClr val="4A7C28"/>
                  </a:solidFill>
                  <a:latin typeface="Myriad Pro" panose="020B0503030403020204" pitchFamily="34" charset="0"/>
                </a:rPr>
                <a:t>Unohdettujen</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resurssien</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hyödyntäminen</a:t>
              </a:r>
              <a:endParaRPr lang="en-US"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sz="2400" dirty="0" err="1">
                  <a:solidFill>
                    <a:srgbClr val="4A7C28"/>
                  </a:solidFill>
                  <a:latin typeface="Myriad Pro" panose="020B0503030403020204" pitchFamily="34" charset="0"/>
                </a:rPr>
                <a:t>Paikallinen</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tuotanto</a:t>
              </a:r>
              <a:endParaRPr lang="en-US"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fi-FI" sz="2400" dirty="0">
                  <a:solidFill>
                    <a:srgbClr val="4A7C28"/>
                  </a:solidFill>
                  <a:latin typeface="Myriad Pro" panose="020B0503030403020204" pitchFamily="34" charset="0"/>
                </a:rPr>
                <a:t>Ympäristöystävällinen</a:t>
              </a: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3246655" y="1498235"/>
              <a:ext cx="3908562" cy="1591185"/>
            </a:xfrm>
            <a:prstGeom prst="rect">
              <a:avLst/>
            </a:prstGeom>
          </p:spPr>
          <p:txBody>
            <a:bodyPr wrap="square" lIns="0" tIns="0" rIns="0" bIns="0" rtlCol="0" anchor="t">
              <a:spAutoFit/>
            </a:bodyPr>
            <a:lstStyle/>
            <a:p>
              <a:pPr lvl="2">
                <a:lnSpc>
                  <a:spcPts val="6250"/>
                </a:lnSpc>
              </a:pPr>
              <a:r>
                <a:rPr lang="nb-NO" sz="4667" dirty="0">
                  <a:solidFill>
                    <a:srgbClr val="497C28"/>
                  </a:solidFill>
                  <a:latin typeface="Myriad Pro" panose="020B0503030403020204" pitchFamily="34" charset="0"/>
                </a:rPr>
                <a:t>Edut</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132195" cy="741485"/>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Haitat</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2" y="955066"/>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368809261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EE6F7C"/>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fi-FI" sz="2400" dirty="0">
                <a:solidFill>
                  <a:srgbClr val="A43F3E"/>
                </a:solidFill>
                <a:latin typeface="Myriad Pro" panose="020B0503030403020204" pitchFamily="34" charset="0"/>
              </a:rPr>
              <a:t>Taloudellisesti haastava</a:t>
            </a:r>
          </a:p>
          <a:p>
            <a:pPr marL="304815" indent="-304815">
              <a:lnSpc>
                <a:spcPct val="150000"/>
              </a:lnSpc>
              <a:buFont typeface="Arial" panose="020B0604020202020204" pitchFamily="34" charset="0"/>
              <a:buChar char="•"/>
            </a:pPr>
            <a:r>
              <a:rPr lang="fi-FI" sz="2400" dirty="0">
                <a:solidFill>
                  <a:srgbClr val="A43F3E"/>
                </a:solidFill>
                <a:latin typeface="Myriad Pro" panose="020B0503030403020204" pitchFamily="34" charset="0"/>
              </a:rPr>
              <a:t>Kuljetuskustannukset</a:t>
            </a:r>
          </a:p>
          <a:p>
            <a:pPr marL="304815" indent="-304815">
              <a:lnSpc>
                <a:spcPct val="150000"/>
              </a:lnSpc>
              <a:buFont typeface="Arial" panose="020B0604020202020204" pitchFamily="34" charset="0"/>
              <a:buChar char="•"/>
            </a:pPr>
            <a:r>
              <a:rPr lang="fi-FI" sz="2400" dirty="0">
                <a:solidFill>
                  <a:srgbClr val="A43F3E"/>
                </a:solidFill>
                <a:latin typeface="Myriad Pro" panose="020B0503030403020204" pitchFamily="34" charset="0"/>
              </a:rPr>
              <a:t>Metsäkadon riski</a:t>
            </a: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2878A"/>
            </a:solidFill>
            <a:ln>
              <a:noFill/>
            </a:ln>
          </p:spPr>
          <p:txBody>
            <a:bodyPr rtlCol="0" anchor="ctr"/>
            <a:lstStyle/>
            <a:p>
              <a:pPr marL="237502" lvl="1">
                <a:lnSpc>
                  <a:spcPts val="3520"/>
                </a:lnSpc>
              </a:pPr>
              <a:endParaRPr lang="nb-NO" sz="1600" dirty="0">
                <a:solidFill>
                  <a:srgbClr val="00949A"/>
                </a:solidFill>
                <a:latin typeface="Myriad Pro" panose="020B0503030403020204" pitchFamily="34" charset="0"/>
              </a:endParaRPr>
            </a:p>
            <a:p>
              <a:pPr marL="237502" lvl="1">
                <a:lnSpc>
                  <a:spcPct val="150000"/>
                </a:lnSpc>
              </a:pPr>
              <a:endParaRPr lang="nb-NO" sz="1600" dirty="0">
                <a:solidFill>
                  <a:srgbClr val="00949A"/>
                </a:solidFill>
                <a:latin typeface="Myriad Pro" panose="020B0503030403020204" pitchFamily="34" charset="0"/>
              </a:endParaRPr>
            </a:p>
            <a:p>
              <a:pPr marL="237502" lvl="1"/>
              <a:endParaRPr lang="nb-NO" sz="2400" dirty="0">
                <a:solidFill>
                  <a:srgbClr val="00949A"/>
                </a:solidFill>
                <a:latin typeface="Myriad Pro" panose="020B0503030403020204" pitchFamily="34" charset="0"/>
              </a:endParaRPr>
            </a:p>
            <a:p>
              <a:pPr marL="542317" lvl="1" indent="-304815">
                <a:lnSpc>
                  <a:spcPct val="150000"/>
                </a:lnSpc>
                <a:buFont typeface="Arial" panose="020B0604020202020204" pitchFamily="34" charset="0"/>
                <a:buChar char="•"/>
              </a:pPr>
              <a:r>
                <a:rPr lang="fi-FI" sz="2400" dirty="0">
                  <a:solidFill>
                    <a:srgbClr val="00949A"/>
                  </a:solidFill>
                  <a:latin typeface="Myriad Pro" panose="020B0503030403020204" pitchFamily="34" charset="0"/>
                </a:rPr>
                <a:t>Unohdettujen resurssien hyödyntäminen</a:t>
              </a:r>
            </a:p>
            <a:p>
              <a:pPr marL="542317" lvl="1" indent="-304815">
                <a:lnSpc>
                  <a:spcPct val="150000"/>
                </a:lnSpc>
                <a:buFont typeface="Arial" panose="020B0604020202020204" pitchFamily="34" charset="0"/>
                <a:buChar char="•"/>
              </a:pPr>
              <a:r>
                <a:rPr lang="fi-FI" sz="2400" dirty="0">
                  <a:solidFill>
                    <a:srgbClr val="00949A"/>
                  </a:solidFill>
                  <a:latin typeface="Myriad Pro" panose="020B0503030403020204" pitchFamily="34" charset="0"/>
                </a:rPr>
                <a:t>Paikallinen tuotanto</a:t>
              </a:r>
            </a:p>
            <a:p>
              <a:pPr marL="542317" lvl="1" indent="-304815">
                <a:lnSpc>
                  <a:spcPct val="150000"/>
                </a:lnSpc>
                <a:buFont typeface="Arial" panose="020B0604020202020204" pitchFamily="34" charset="0"/>
                <a:buChar char="•"/>
              </a:pPr>
              <a:r>
                <a:rPr lang="fi-FI" sz="2400" dirty="0">
                  <a:solidFill>
                    <a:srgbClr val="00949A"/>
                  </a:solidFill>
                  <a:latin typeface="Myriad Pro" panose="020B0503030403020204" pitchFamily="34" charset="0"/>
                </a:rPr>
                <a:t>Ympäristöystävällinen</a:t>
              </a:r>
            </a:p>
            <a:p>
              <a:pPr marL="542317" lvl="1" indent="-304815">
                <a:lnSpc>
                  <a:spcPct val="150000"/>
                </a:lnSpc>
                <a:buFont typeface="Arial" panose="020B0604020202020204" pitchFamily="34" charset="0"/>
                <a:buChar char="•"/>
              </a:pPr>
              <a:endParaRPr lang="nb-NO" sz="1867" dirty="0">
                <a:solidFill>
                  <a:srgbClr val="00949A"/>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00949A"/>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3246655" y="1498235"/>
              <a:ext cx="4500910" cy="1591185"/>
            </a:xfrm>
            <a:prstGeom prst="rect">
              <a:avLst/>
            </a:prstGeom>
          </p:spPr>
          <p:txBody>
            <a:bodyPr wrap="square" lIns="0" tIns="0" rIns="0" bIns="0" rtlCol="0" anchor="t">
              <a:spAutoFit/>
            </a:bodyPr>
            <a:lstStyle/>
            <a:p>
              <a:pPr lvl="2">
                <a:lnSpc>
                  <a:spcPts val="6250"/>
                </a:lnSpc>
              </a:pPr>
              <a:r>
                <a:rPr lang="nb-NO" sz="4667" dirty="0">
                  <a:solidFill>
                    <a:srgbClr val="00949A"/>
                  </a:solidFill>
                  <a:latin typeface="Myriad Pro" panose="020B0503030403020204" pitchFamily="34" charset="0"/>
                </a:rPr>
                <a:t>Edut</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741795" cy="741485"/>
          </a:xfrm>
          <a:prstGeom prst="rect">
            <a:avLst/>
          </a:prstGeom>
        </p:spPr>
        <p:txBody>
          <a:bodyPr wrap="square" lIns="0" tIns="0" rIns="0" bIns="0" rtlCol="0" anchor="t">
            <a:spAutoFit/>
          </a:bodyPr>
          <a:lstStyle/>
          <a:p>
            <a:pPr>
              <a:lnSpc>
                <a:spcPts val="6250"/>
              </a:lnSpc>
            </a:pPr>
            <a:r>
              <a:rPr lang="nb-NO" sz="4667" dirty="0">
                <a:solidFill>
                  <a:srgbClr val="A43F3E"/>
                </a:solidFill>
                <a:latin typeface="Myriad Pro" panose="020B0503030403020204" pitchFamily="34" charset="0"/>
              </a:rPr>
              <a:t>Haitat</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4" y="5068396"/>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425720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248587"/>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47474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Kaasutus</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263083"/>
            <a:ext cx="3456663" cy="3052831"/>
            <a:chOff x="2692824" y="387677"/>
            <a:chExt cx="7263351" cy="6301844"/>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798" y="387677"/>
              <a:ext cx="7098377" cy="6301844"/>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Vaarallisten aineiden päästöjen vähennys</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Jätteiden tehokas hyödyntäminen</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Kierrätettävä materiaali</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387677"/>
              <a:ext cx="7098379" cy="1466557"/>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Edut</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378150"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Alhainen energiatiheys</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Monimutkainen prosessi</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Haitat</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0" y="3124547"/>
            <a:ext cx="736598" cy="726521"/>
          </a:xfrm>
          <a:prstGeom prst="ellipse">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2646111634"/>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314141"/>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59314" y="3562107"/>
                <a:ext cx="1459990" cy="358623"/>
              </a:xfrm>
              <a:prstGeom prst="rect">
                <a:avLst/>
              </a:prstGeom>
              <a:noFill/>
            </p:spPr>
            <p:txBody>
              <a:bodyPr wrap="square" rtlCol="0">
                <a:spAutoFit/>
              </a:bodyPr>
              <a:lstStyle/>
              <a:p>
                <a:r>
                  <a:rPr lang="nb-NO" sz="1600" b="1" dirty="0">
                    <a:solidFill>
                      <a:schemeClr val="bg1"/>
                    </a:solidFill>
                    <a:latin typeface="Myriad Pro" panose="020B0503030403020204" pitchFamily="34" charset="0"/>
                    <a:cs typeface="Calibri" panose="020F0502020204030204" pitchFamily="34" charset="0"/>
                  </a:rPr>
                  <a:t>800 - 1000</a:t>
                </a:r>
                <a:r>
                  <a:rPr lang="nb-NO" sz="1600" b="1" dirty="0">
                    <a:solidFill>
                      <a:schemeClr val="bg1"/>
                    </a:solidFill>
                    <a:effectLst/>
                    <a:latin typeface="Myriad Pro" panose="020B0503030403020204" pitchFamily="34" charset="0"/>
                    <a:cs typeface="Calibri" panose="020F0502020204030204" pitchFamily="34" charset="0"/>
                  </a:rPr>
                  <a:t>°</a:t>
                </a:r>
                <a:r>
                  <a:rPr lang="nb-NO" sz="1600" b="1" dirty="0">
                    <a:solidFill>
                      <a:schemeClr val="bg1"/>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66977651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4590991"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Kaasutus</a:t>
            </a:r>
            <a:r>
              <a:rPr lang="en-US" sz="5896" dirty="0">
                <a:solidFill>
                  <a:srgbClr val="D0E7DE"/>
                </a:solidFill>
                <a:latin typeface="Myriad Pro" panose="020B0503030403020204" pitchFamily="34" charset="0"/>
              </a:rPr>
              <a:t> </a:t>
            </a: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123118"/>
            <a:ext cx="3486298" cy="3192796"/>
            <a:chOff x="2692824" y="98752"/>
            <a:chExt cx="7098378" cy="6590769"/>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798" y="387676"/>
              <a:ext cx="6933402" cy="6301845"/>
            </a:xfrm>
            <a:prstGeom prst="roundRect">
              <a:avLst/>
            </a:prstGeom>
            <a:solidFill>
              <a:srgbClr val="90D581"/>
            </a:solidFill>
            <a:ln>
              <a:noFill/>
            </a:ln>
          </p:spPr>
          <p:txBody>
            <a:bodyPr rtlCol="0" anchor="ctr"/>
            <a:lstStyle/>
            <a:p>
              <a:pPr marL="237502" lvl="1"/>
              <a:endParaRPr lang="nb-NO" sz="2400" dirty="0">
                <a:solidFill>
                  <a:srgbClr val="4A7C28"/>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fi-FI" dirty="0">
                  <a:solidFill>
                    <a:srgbClr val="497C28"/>
                  </a:solidFill>
                  <a:latin typeface="Myriad Pro" panose="020B0503030403020204" pitchFamily="34" charset="0"/>
                </a:rPr>
                <a:t>Vaarallisten aineiden päästöjen vähennys</a:t>
              </a:r>
            </a:p>
            <a:p>
              <a:pPr marL="542317" lvl="1" indent="-304815">
                <a:lnSpc>
                  <a:spcPct val="150000"/>
                </a:lnSpc>
                <a:buFont typeface="Arial" panose="020B0604020202020204" pitchFamily="34" charset="0"/>
                <a:buChar char="•"/>
              </a:pPr>
              <a:r>
                <a:rPr lang="fi-FI" dirty="0">
                  <a:solidFill>
                    <a:srgbClr val="497C28"/>
                  </a:solidFill>
                  <a:latin typeface="Myriad Pro" panose="020B0503030403020204" pitchFamily="34" charset="0"/>
                </a:rPr>
                <a:t>Jätteiden tehokas hyödyntäminen</a:t>
              </a:r>
            </a:p>
            <a:p>
              <a:pPr marL="542317" lvl="1" indent="-304815">
                <a:lnSpc>
                  <a:spcPct val="150000"/>
                </a:lnSpc>
                <a:buFont typeface="Arial" panose="020B0604020202020204" pitchFamily="34" charset="0"/>
                <a:buChar char="•"/>
              </a:pPr>
              <a:r>
                <a:rPr lang="fi-FI" dirty="0">
                  <a:solidFill>
                    <a:srgbClr val="497C28"/>
                  </a:solidFill>
                  <a:latin typeface="Myriad Pro" panose="020B0503030403020204" pitchFamily="34" charset="0"/>
                </a:rPr>
                <a:t>Kierrätettävä materiaali</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98752"/>
              <a:ext cx="7098378" cy="1466557"/>
            </a:xfrm>
            <a:prstGeom prst="rect">
              <a:avLst/>
            </a:prstGeom>
          </p:spPr>
          <p:txBody>
            <a:bodyPr wrap="square" lIns="0" tIns="0" rIns="0" bIns="0" rtlCol="0" anchor="t">
              <a:spAutoFit/>
            </a:bodyPr>
            <a:lstStyle/>
            <a:p>
              <a:pPr lvl="2">
                <a:lnSpc>
                  <a:spcPts val="6250"/>
                </a:lnSpc>
              </a:pPr>
              <a:r>
                <a:rPr lang="nb-NO" sz="3600" dirty="0">
                  <a:solidFill>
                    <a:srgbClr val="497C28"/>
                  </a:solidFill>
                  <a:latin typeface="Myriad Pro" panose="020B0503030403020204" pitchFamily="34" charset="0"/>
                </a:rPr>
                <a:t>Edut</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378152"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9A1"/>
                </a:solidFill>
                <a:latin typeface="Myriad Pro" panose="020B0503030403020204" pitchFamily="34" charset="0"/>
              </a:rPr>
              <a:t>Alhainen energiatiheys</a:t>
            </a:r>
          </a:p>
          <a:p>
            <a:pPr marL="542317" lvl="1" indent="-304815">
              <a:lnSpc>
                <a:spcPct val="150000"/>
              </a:lnSpc>
              <a:buFont typeface="Arial" panose="020B0604020202020204" pitchFamily="34" charset="0"/>
              <a:buChar char="•"/>
            </a:pPr>
            <a:r>
              <a:rPr lang="nb-NO" dirty="0">
                <a:solidFill>
                  <a:srgbClr val="0099A1"/>
                </a:solidFill>
                <a:latin typeface="Myriad Pro" panose="020B0503030403020204" pitchFamily="34" charset="0"/>
              </a:rPr>
              <a:t>Monimutkainen prosessi</a:t>
            </a: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Haitat</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1279461"/>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1355054878"/>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282327"/>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97701" y="3523719"/>
                <a:ext cx="1383217"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2369922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213135"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Kaasutus</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123118"/>
            <a:ext cx="3639760" cy="3192796"/>
            <a:chOff x="2692824" y="98753"/>
            <a:chExt cx="7098379" cy="6590768"/>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007880"/>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chemeClr val="bg1">
                    <a:lumMod val="50000"/>
                  </a:schemeClr>
                </a:solidFill>
                <a:latin typeface="Myriad Pro" panose="020B0503030403020204" pitchFamily="34" charset="0"/>
              </a:endParaRPr>
            </a:p>
            <a:p>
              <a:pPr marL="542317" lvl="1" indent="-304815">
                <a:lnSpc>
                  <a:spcPct val="150000"/>
                </a:lnSpc>
                <a:buFont typeface="Arial" panose="020B0604020202020204" pitchFamily="34" charset="0"/>
                <a:buChar char="•"/>
              </a:pPr>
              <a:r>
                <a:rPr lang="fi-FI" dirty="0">
                  <a:solidFill>
                    <a:srgbClr val="0099A1"/>
                  </a:solidFill>
                  <a:latin typeface="Myriad Pro" panose="020B0503030403020204" pitchFamily="34" charset="0"/>
                </a:rPr>
                <a:t>Vaarallisten aineiden päästöjen vähennys</a:t>
              </a:r>
            </a:p>
            <a:p>
              <a:pPr marL="542317" lvl="1" indent="-304815">
                <a:lnSpc>
                  <a:spcPct val="150000"/>
                </a:lnSpc>
                <a:buFont typeface="Arial" panose="020B0604020202020204" pitchFamily="34" charset="0"/>
                <a:buChar char="•"/>
              </a:pPr>
              <a:r>
                <a:rPr lang="fi-FI" dirty="0">
                  <a:solidFill>
                    <a:srgbClr val="0099A1"/>
                  </a:solidFill>
                  <a:latin typeface="Myriad Pro" panose="020B0503030403020204" pitchFamily="34" charset="0"/>
                </a:rPr>
                <a:t>Jätteiden tehokas hyödyntäminen</a:t>
              </a:r>
            </a:p>
            <a:p>
              <a:pPr marL="542317" lvl="1" indent="-304815">
                <a:lnSpc>
                  <a:spcPct val="150000"/>
                </a:lnSpc>
                <a:buFont typeface="Arial" panose="020B0604020202020204" pitchFamily="34" charset="0"/>
                <a:buChar char="•"/>
              </a:pPr>
              <a:r>
                <a:rPr lang="fi-FI" dirty="0">
                  <a:solidFill>
                    <a:srgbClr val="0099A1"/>
                  </a:solidFill>
                  <a:latin typeface="Myriad Pro" panose="020B0503030403020204" pitchFamily="34" charset="0"/>
                </a:rPr>
                <a:t>Kierrätettävä materiaali</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98753"/>
              <a:ext cx="7098379" cy="1466557"/>
            </a:xfrm>
            <a:prstGeom prst="rect">
              <a:avLst/>
            </a:prstGeom>
          </p:spPr>
          <p:txBody>
            <a:bodyPr wrap="square" lIns="0" tIns="0" rIns="0" bIns="0" rtlCol="0" anchor="t">
              <a:spAutoFit/>
            </a:bodyPr>
            <a:lstStyle/>
            <a:p>
              <a:pPr lvl="2">
                <a:lnSpc>
                  <a:spcPts val="6250"/>
                </a:lnSpc>
              </a:pPr>
              <a:r>
                <a:rPr lang="nb-NO" sz="3600" dirty="0">
                  <a:solidFill>
                    <a:srgbClr val="0099A1"/>
                  </a:solidFill>
                  <a:latin typeface="Myriad Pro" panose="020B0503030403020204" pitchFamily="34" charset="0"/>
                </a:rPr>
                <a:t>Edut</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470574" cy="3052831"/>
          </a:xfrm>
          <a:prstGeom prst="roundRect">
            <a:avLst/>
          </a:prstGeom>
          <a:solidFill>
            <a:srgbClr val="EE6F7C"/>
          </a:solidFill>
          <a:ln>
            <a:noFill/>
          </a:ln>
        </p:spPr>
        <p:txBody>
          <a:bodyPr rtlCol="0" anchor="ctr"/>
          <a:lstStyle/>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A43F3E"/>
                </a:solidFill>
                <a:latin typeface="Myriad Pro" panose="020B0503030403020204" pitchFamily="34" charset="0"/>
              </a:rPr>
              <a:t>Alhainen energiatiheys</a:t>
            </a:r>
          </a:p>
          <a:p>
            <a:pPr marL="542317" lvl="1" indent="-304815">
              <a:lnSpc>
                <a:spcPct val="150000"/>
              </a:lnSpc>
              <a:buFont typeface="Arial" panose="020B0604020202020204" pitchFamily="34" charset="0"/>
              <a:buChar char="•"/>
            </a:pPr>
            <a:r>
              <a:rPr lang="nb-NO" dirty="0">
                <a:solidFill>
                  <a:srgbClr val="A43F3E"/>
                </a:solidFill>
                <a:latin typeface="Myriad Pro" panose="020B0503030403020204" pitchFamily="34" charset="0"/>
              </a:rPr>
              <a:t>Monimutkainen prosessi</a:t>
            </a: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A43F3E"/>
                </a:solidFill>
                <a:latin typeface="Myriad Pro" panose="020B0503030403020204" pitchFamily="34" charset="0"/>
              </a:rPr>
              <a:t>Haitat</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4699145"/>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1613020570"/>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71296" y="4277918"/>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73059" y="3472450"/>
                <a:ext cx="1472304"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23060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38667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Pyrolyysi</a:t>
            </a:r>
            <a:endParaRPr lang="en-US" sz="5896" dirty="0">
              <a:solidFill>
                <a:srgbClr val="D0E7DE"/>
              </a:solidFill>
              <a:latin typeface="Myriad Pro" panose="020B0503030403020204" pitchFamily="34" charset="0"/>
            </a:endParaRPr>
          </a:p>
        </p:txBody>
      </p:sp>
      <p:sp>
        <p:nvSpPr>
          <p:cNvPr id="2" name="TextBox 10">
            <a:extLst>
              <a:ext uri="{FF2B5EF4-FFF2-40B4-BE49-F238E27FC236}">
                <a16:creationId xmlns:a16="http://schemas.microsoft.com/office/drawing/2014/main" id="{245FE2A8-57A0-D952-3CBE-316E6BFBA4D1}"/>
              </a:ext>
            </a:extLst>
          </p:cNvPr>
          <p:cNvSpPr txBox="1"/>
          <p:nvPr/>
        </p:nvSpPr>
        <p:spPr>
          <a:xfrm>
            <a:off x="7933813" y="481101"/>
            <a:ext cx="3324780"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Kaasutus</a:t>
            </a:r>
            <a:endParaRPr lang="en-US" sz="5896" dirty="0">
              <a:solidFill>
                <a:srgbClr val="D0E7DE"/>
              </a:solidFill>
              <a:latin typeface="Myriad Pro" panose="020B0503030403020204" pitchFamily="34" charset="0"/>
            </a:endParaRPr>
          </a:p>
        </p:txBody>
      </p:sp>
      <p:sp>
        <p:nvSpPr>
          <p:cNvPr id="3" name="TextBox 10">
            <a:extLst>
              <a:ext uri="{FF2B5EF4-FFF2-40B4-BE49-F238E27FC236}">
                <a16:creationId xmlns:a16="http://schemas.microsoft.com/office/drawing/2014/main" id="{70031E66-A09F-2FD4-A534-8D54FFEFF7D4}"/>
              </a:ext>
            </a:extLst>
          </p:cNvPr>
          <p:cNvSpPr txBox="1"/>
          <p:nvPr/>
        </p:nvSpPr>
        <p:spPr>
          <a:xfrm>
            <a:off x="5199223" y="1453953"/>
            <a:ext cx="6093866" cy="975267"/>
          </a:xfrm>
          <a:prstGeom prst="rect">
            <a:avLst/>
          </a:prstGeom>
        </p:spPr>
        <p:txBody>
          <a:bodyPr wrap="square" lIns="0" tIns="0" rIns="0" bIns="0" rtlCol="0" anchor="t">
            <a:spAutoFit/>
          </a:bodyPr>
          <a:lstStyle/>
          <a:p>
            <a:pPr>
              <a:lnSpc>
                <a:spcPts val="6250"/>
              </a:lnSpc>
            </a:pPr>
            <a:r>
              <a:rPr lang="en-US" sz="9600" dirty="0">
                <a:solidFill>
                  <a:srgbClr val="D0E7DE"/>
                </a:solidFill>
                <a:latin typeface="Myriad Pro" panose="020B0503030403020204" pitchFamily="34" charset="0"/>
              </a:rPr>
              <a:t>V S</a:t>
            </a:r>
          </a:p>
        </p:txBody>
      </p:sp>
      <p:grpSp>
        <p:nvGrpSpPr>
          <p:cNvPr id="7" name="Gruppe 6">
            <a:extLst>
              <a:ext uri="{FF2B5EF4-FFF2-40B4-BE49-F238E27FC236}">
                <a16:creationId xmlns:a16="http://schemas.microsoft.com/office/drawing/2014/main" id="{EBBE0DBB-4174-A354-96DE-5C70A2D22BF2}"/>
              </a:ext>
            </a:extLst>
          </p:cNvPr>
          <p:cNvGrpSpPr/>
          <p:nvPr/>
        </p:nvGrpSpPr>
        <p:grpSpPr>
          <a:xfrm>
            <a:off x="758580" y="1459701"/>
            <a:ext cx="3952875" cy="496799"/>
            <a:chOff x="0" y="133086"/>
            <a:chExt cx="1499860" cy="899916"/>
          </a:xfrm>
          <a:solidFill>
            <a:srgbClr val="248587"/>
          </a:solidFill>
        </p:grpSpPr>
        <p:sp>
          <p:nvSpPr>
            <p:cNvPr id="9" name="Rektangel 8">
              <a:extLst>
                <a:ext uri="{FF2B5EF4-FFF2-40B4-BE49-F238E27FC236}">
                  <a16:creationId xmlns:a16="http://schemas.microsoft.com/office/drawing/2014/main" id="{508CCC19-164D-66F5-AA09-2BF5CCDA1CEF}"/>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10" name="TekstSylinder 9">
              <a:extLst>
                <a:ext uri="{FF2B5EF4-FFF2-40B4-BE49-F238E27FC236}">
                  <a16:creationId xmlns:a16="http://schemas.microsoft.com/office/drawing/2014/main" id="{A8521B93-6242-FBA1-D179-9908D9CFA468}"/>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kern="1200" noProof="0" dirty="0">
                  <a:latin typeface="Myriad Pro" panose="020B0503030403020204" pitchFamily="34" charset="0"/>
                </a:rPr>
                <a:t>Tuote</a:t>
              </a:r>
            </a:p>
          </p:txBody>
        </p:sp>
      </p:grpSp>
      <p:grpSp>
        <p:nvGrpSpPr>
          <p:cNvPr id="32" name="Gruppe 31">
            <a:extLst>
              <a:ext uri="{FF2B5EF4-FFF2-40B4-BE49-F238E27FC236}">
                <a16:creationId xmlns:a16="http://schemas.microsoft.com/office/drawing/2014/main" id="{B61CB196-AAB4-9E2D-6990-C4D12051D0B6}"/>
              </a:ext>
            </a:extLst>
          </p:cNvPr>
          <p:cNvGrpSpPr/>
          <p:nvPr/>
        </p:nvGrpSpPr>
        <p:grpSpPr>
          <a:xfrm>
            <a:off x="767996" y="3336255"/>
            <a:ext cx="3952875" cy="496799"/>
            <a:chOff x="0" y="133086"/>
            <a:chExt cx="1499860" cy="899916"/>
          </a:xfrm>
          <a:solidFill>
            <a:srgbClr val="248587"/>
          </a:solidFill>
        </p:grpSpPr>
        <p:sp>
          <p:nvSpPr>
            <p:cNvPr id="33" name="Rektangel 32">
              <a:extLst>
                <a:ext uri="{FF2B5EF4-FFF2-40B4-BE49-F238E27FC236}">
                  <a16:creationId xmlns:a16="http://schemas.microsoft.com/office/drawing/2014/main" id="{9AC7142D-6E3F-9469-FCC0-2D34DE24BE73}"/>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34" name="TekstSylinder 33">
              <a:extLst>
                <a:ext uri="{FF2B5EF4-FFF2-40B4-BE49-F238E27FC236}">
                  <a16:creationId xmlns:a16="http://schemas.microsoft.com/office/drawing/2014/main" id="{6FF8657B-D2E7-A9F8-EFCD-ED3D6CF1E446}"/>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Lämpötila</a:t>
              </a:r>
              <a:endParaRPr lang="nb-NO" sz="1600" kern="1200" noProof="0" dirty="0">
                <a:latin typeface="Myriad Pro" panose="020B0503030403020204" pitchFamily="34" charset="0"/>
              </a:endParaRPr>
            </a:p>
          </p:txBody>
        </p:sp>
      </p:grpSp>
      <p:grpSp>
        <p:nvGrpSpPr>
          <p:cNvPr id="39" name="Gruppe 38">
            <a:extLst>
              <a:ext uri="{FF2B5EF4-FFF2-40B4-BE49-F238E27FC236}">
                <a16:creationId xmlns:a16="http://schemas.microsoft.com/office/drawing/2014/main" id="{83DE4A0C-9E90-86BC-9049-EDCC0F2A1BC5}"/>
              </a:ext>
            </a:extLst>
          </p:cNvPr>
          <p:cNvGrpSpPr/>
          <p:nvPr/>
        </p:nvGrpSpPr>
        <p:grpSpPr>
          <a:xfrm>
            <a:off x="758580" y="4916242"/>
            <a:ext cx="3952875" cy="496799"/>
            <a:chOff x="0" y="133086"/>
            <a:chExt cx="1499860" cy="899916"/>
          </a:xfrm>
          <a:solidFill>
            <a:srgbClr val="248587"/>
          </a:solidFill>
        </p:grpSpPr>
        <p:sp>
          <p:nvSpPr>
            <p:cNvPr id="40" name="Rektangel 39">
              <a:extLst>
                <a:ext uri="{FF2B5EF4-FFF2-40B4-BE49-F238E27FC236}">
                  <a16:creationId xmlns:a16="http://schemas.microsoft.com/office/drawing/2014/main" id="{FB4677DA-5CA0-A176-099A-C4102FD301C0}"/>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1" name="TekstSylinder 40">
              <a:extLst>
                <a:ext uri="{FF2B5EF4-FFF2-40B4-BE49-F238E27FC236}">
                  <a16:creationId xmlns:a16="http://schemas.microsoft.com/office/drawing/2014/main" id="{B3FD5088-BE84-6D1C-CFC5-1E384387AD8D}"/>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kern="1200" noProof="0" dirty="0">
                  <a:latin typeface="Myriad Pro" panose="020B0503030403020204" pitchFamily="34" charset="0"/>
                </a:rPr>
                <a:t>Raaka-aine</a:t>
              </a:r>
            </a:p>
          </p:txBody>
        </p:sp>
      </p:grpSp>
      <p:grpSp>
        <p:nvGrpSpPr>
          <p:cNvPr id="43" name="Gruppe 42">
            <a:extLst>
              <a:ext uri="{FF2B5EF4-FFF2-40B4-BE49-F238E27FC236}">
                <a16:creationId xmlns:a16="http://schemas.microsoft.com/office/drawing/2014/main" id="{E5D2C70D-C1EE-24B3-56FE-14E85BFC23E4}"/>
              </a:ext>
            </a:extLst>
          </p:cNvPr>
          <p:cNvGrpSpPr/>
          <p:nvPr/>
        </p:nvGrpSpPr>
        <p:grpSpPr>
          <a:xfrm>
            <a:off x="7480543" y="1475876"/>
            <a:ext cx="3952875" cy="496799"/>
            <a:chOff x="0" y="60625"/>
            <a:chExt cx="1499860" cy="972377"/>
          </a:xfrm>
        </p:grpSpPr>
        <p:sp>
          <p:nvSpPr>
            <p:cNvPr id="44" name="Rektangel 43">
              <a:extLst>
                <a:ext uri="{FF2B5EF4-FFF2-40B4-BE49-F238E27FC236}">
                  <a16:creationId xmlns:a16="http://schemas.microsoft.com/office/drawing/2014/main" id="{1881154F-61BC-BFCD-7D8E-12D531BA5C47}"/>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5" name="TekstSylinder 44">
              <a:extLst>
                <a:ext uri="{FF2B5EF4-FFF2-40B4-BE49-F238E27FC236}">
                  <a16:creationId xmlns:a16="http://schemas.microsoft.com/office/drawing/2014/main" id="{61EF0899-455E-CCFA-79EF-8DDE241D6175}"/>
                </a:ext>
              </a:extLst>
            </p:cNvPr>
            <p:cNvSpPr txBox="1"/>
            <p:nvPr/>
          </p:nvSpPr>
          <p:spPr>
            <a:xfrm>
              <a:off x="0" y="60625"/>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kern="1200" noProof="0" dirty="0">
                  <a:latin typeface="Myriad Pro" panose="020B0503030403020204" pitchFamily="34" charset="0"/>
                </a:rPr>
                <a:t>Tuote</a:t>
              </a:r>
            </a:p>
          </p:txBody>
        </p:sp>
      </p:grpSp>
      <p:grpSp>
        <p:nvGrpSpPr>
          <p:cNvPr id="46" name="Gruppe 45">
            <a:extLst>
              <a:ext uri="{FF2B5EF4-FFF2-40B4-BE49-F238E27FC236}">
                <a16:creationId xmlns:a16="http://schemas.microsoft.com/office/drawing/2014/main" id="{0E425D6D-49DD-19B3-AAA4-A16A5D2C4C5E}"/>
              </a:ext>
            </a:extLst>
          </p:cNvPr>
          <p:cNvGrpSpPr/>
          <p:nvPr/>
        </p:nvGrpSpPr>
        <p:grpSpPr>
          <a:xfrm>
            <a:off x="7471129" y="3336256"/>
            <a:ext cx="3952875" cy="496799"/>
            <a:chOff x="0" y="133086"/>
            <a:chExt cx="1499860" cy="899916"/>
          </a:xfrm>
        </p:grpSpPr>
        <p:sp>
          <p:nvSpPr>
            <p:cNvPr id="47" name="Rektangel 46">
              <a:extLst>
                <a:ext uri="{FF2B5EF4-FFF2-40B4-BE49-F238E27FC236}">
                  <a16:creationId xmlns:a16="http://schemas.microsoft.com/office/drawing/2014/main" id="{26CA1E8C-7DC3-AF41-8911-750C9AF22F55}"/>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8" name="TekstSylinder 47">
              <a:extLst>
                <a:ext uri="{FF2B5EF4-FFF2-40B4-BE49-F238E27FC236}">
                  <a16:creationId xmlns:a16="http://schemas.microsoft.com/office/drawing/2014/main" id="{CD7CD743-DD22-898A-0034-211ACC5A46E3}"/>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Lämpötila</a:t>
              </a:r>
              <a:endParaRPr lang="nb-NO" sz="1600" kern="1200" noProof="0" dirty="0">
                <a:latin typeface="Myriad Pro" panose="020B0503030403020204" pitchFamily="34" charset="0"/>
              </a:endParaRPr>
            </a:p>
          </p:txBody>
        </p:sp>
      </p:grpSp>
      <p:grpSp>
        <p:nvGrpSpPr>
          <p:cNvPr id="49" name="Gruppe 48">
            <a:extLst>
              <a:ext uri="{FF2B5EF4-FFF2-40B4-BE49-F238E27FC236}">
                <a16:creationId xmlns:a16="http://schemas.microsoft.com/office/drawing/2014/main" id="{8E585D7D-B037-AC5A-9F74-8A1ECA684938}"/>
              </a:ext>
            </a:extLst>
          </p:cNvPr>
          <p:cNvGrpSpPr/>
          <p:nvPr/>
        </p:nvGrpSpPr>
        <p:grpSpPr>
          <a:xfrm>
            <a:off x="7480543" y="4911219"/>
            <a:ext cx="3952875" cy="496799"/>
            <a:chOff x="0" y="133086"/>
            <a:chExt cx="1499860" cy="899916"/>
          </a:xfrm>
        </p:grpSpPr>
        <p:sp>
          <p:nvSpPr>
            <p:cNvPr id="50" name="Rektangel 49">
              <a:extLst>
                <a:ext uri="{FF2B5EF4-FFF2-40B4-BE49-F238E27FC236}">
                  <a16:creationId xmlns:a16="http://schemas.microsoft.com/office/drawing/2014/main" id="{402001EE-BA71-E7D7-E15D-9168662E88FE}"/>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51" name="TekstSylinder 50">
              <a:extLst>
                <a:ext uri="{FF2B5EF4-FFF2-40B4-BE49-F238E27FC236}">
                  <a16:creationId xmlns:a16="http://schemas.microsoft.com/office/drawing/2014/main" id="{00370666-2773-AE17-2B57-BAD8AFD3B081}"/>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kern="1200" noProof="0" dirty="0">
                  <a:latin typeface="Myriad Pro" panose="020B0503030403020204" pitchFamily="34" charset="0"/>
                </a:rPr>
                <a:t>Raaka-aine</a:t>
              </a:r>
            </a:p>
          </p:txBody>
        </p:sp>
      </p:grpSp>
      <p:pic>
        <p:nvPicPr>
          <p:cNvPr id="52" name="Bilde 51" descr="Et bilde som inneholder tegnefilm, flaske&#10;&#10;Automatisk generert beskrivelse">
            <a:extLst>
              <a:ext uri="{FF2B5EF4-FFF2-40B4-BE49-F238E27FC236}">
                <a16:creationId xmlns:a16="http://schemas.microsoft.com/office/drawing/2014/main" id="{C1BE7285-26E2-D72D-395E-B2E528F67A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6533" y="2087478"/>
            <a:ext cx="620893" cy="1070052"/>
          </a:xfrm>
          <a:prstGeom prst="rect">
            <a:avLst/>
          </a:prstGeom>
        </p:spPr>
      </p:pic>
      <p:pic>
        <p:nvPicPr>
          <p:cNvPr id="60" name="Bilde 59" descr="Et bilde som inneholder tegnefilm, flaske&#10;&#10;Automatisk generert beskrivelse">
            <a:extLst>
              <a:ext uri="{FF2B5EF4-FFF2-40B4-BE49-F238E27FC236}">
                <a16:creationId xmlns:a16="http://schemas.microsoft.com/office/drawing/2014/main" id="{98EECDD3-5007-3BA3-1CDC-EC69636D44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69980" y="2147611"/>
            <a:ext cx="592529" cy="1021170"/>
          </a:xfrm>
          <a:prstGeom prst="rect">
            <a:avLst/>
          </a:prstGeom>
        </p:spPr>
      </p:pic>
      <p:pic>
        <p:nvPicPr>
          <p:cNvPr id="61" name="Bilde 60" descr="Et bilde som inneholder kunst, design&#10;&#10;Automatisk generert beskrivelse">
            <a:extLst>
              <a:ext uri="{FF2B5EF4-FFF2-40B4-BE49-F238E27FC236}">
                <a16:creationId xmlns:a16="http://schemas.microsoft.com/office/drawing/2014/main" id="{4961C9F8-08FB-3E35-2C0A-CE3C97FE44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853" y="2238057"/>
            <a:ext cx="984353" cy="768894"/>
          </a:xfrm>
          <a:prstGeom prst="rect">
            <a:avLst/>
          </a:prstGeom>
        </p:spPr>
      </p:pic>
      <p:pic>
        <p:nvPicPr>
          <p:cNvPr id="62" name="Bilde 61" descr="Et bilde som inneholder Grafikk, skjermbilde, grønn, grafisk design&#10;&#10;Automatisk generert beskrivelse">
            <a:extLst>
              <a:ext uri="{FF2B5EF4-FFF2-40B4-BE49-F238E27FC236}">
                <a16:creationId xmlns:a16="http://schemas.microsoft.com/office/drawing/2014/main" id="{20F0D9F9-43D0-B723-026B-3F00F5132C2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00974" y="2093989"/>
            <a:ext cx="984354" cy="998938"/>
          </a:xfrm>
          <a:prstGeom prst="rect">
            <a:avLst/>
          </a:prstGeom>
        </p:spPr>
      </p:pic>
      <p:sp>
        <p:nvSpPr>
          <p:cNvPr id="63" name="TekstSylinder 62">
            <a:extLst>
              <a:ext uri="{FF2B5EF4-FFF2-40B4-BE49-F238E27FC236}">
                <a16:creationId xmlns:a16="http://schemas.microsoft.com/office/drawing/2014/main" id="{2AC80B16-A475-77C0-ACC7-0E21539625FF}"/>
              </a:ext>
            </a:extLst>
          </p:cNvPr>
          <p:cNvSpPr txBox="1"/>
          <p:nvPr/>
        </p:nvSpPr>
        <p:spPr>
          <a:xfrm>
            <a:off x="8542972" y="4049660"/>
            <a:ext cx="2448907"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800 - 1000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sp>
        <p:nvSpPr>
          <p:cNvPr id="64" name="TekstSylinder 63">
            <a:extLst>
              <a:ext uri="{FF2B5EF4-FFF2-40B4-BE49-F238E27FC236}">
                <a16:creationId xmlns:a16="http://schemas.microsoft.com/office/drawing/2014/main" id="{C99445EE-A0C9-36F8-A053-DD7B3471BF23}"/>
              </a:ext>
            </a:extLst>
          </p:cNvPr>
          <p:cNvSpPr txBox="1"/>
          <p:nvPr/>
        </p:nvSpPr>
        <p:spPr>
          <a:xfrm>
            <a:off x="1803177" y="4011328"/>
            <a:ext cx="2414295"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500 - 600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pic>
        <p:nvPicPr>
          <p:cNvPr id="65" name="Bilde 64" descr="Et bilde som inneholder design, kunst&#10;&#10;Automatisk generert beskrivelse">
            <a:extLst>
              <a:ext uri="{FF2B5EF4-FFF2-40B4-BE49-F238E27FC236}">
                <a16:creationId xmlns:a16="http://schemas.microsoft.com/office/drawing/2014/main" id="{8933C784-A14D-0B58-51A6-39DF7513883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81" y="5796001"/>
            <a:ext cx="1153836" cy="767111"/>
          </a:xfrm>
          <a:prstGeom prst="rect">
            <a:avLst/>
          </a:prstGeom>
        </p:spPr>
      </p:pic>
      <p:pic>
        <p:nvPicPr>
          <p:cNvPr id="66" name="Bilde 65" descr="Et bilde som inneholder design, kunst&#10;&#10;Automatisk generert beskrivelse">
            <a:extLst>
              <a:ext uri="{FF2B5EF4-FFF2-40B4-BE49-F238E27FC236}">
                <a16:creationId xmlns:a16="http://schemas.microsoft.com/office/drawing/2014/main" id="{86F6DF01-6C37-A6B1-1ED6-7E50A22BA46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03422" y="5630499"/>
            <a:ext cx="1153836" cy="767111"/>
          </a:xfrm>
          <a:prstGeom prst="rect">
            <a:avLst/>
          </a:prstGeom>
        </p:spPr>
      </p:pic>
      <p:pic>
        <p:nvPicPr>
          <p:cNvPr id="68" name="Bilde 67" descr="Et bilde som inneholder skjermbilde, design, kunst&#10;&#10;Automatisk generert beskrivelse">
            <a:extLst>
              <a:ext uri="{FF2B5EF4-FFF2-40B4-BE49-F238E27FC236}">
                <a16:creationId xmlns:a16="http://schemas.microsoft.com/office/drawing/2014/main" id="{358F9468-4EDE-2DD9-BBBD-22778C5520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73704" y="5554746"/>
            <a:ext cx="971828" cy="956320"/>
          </a:xfrm>
          <a:prstGeom prst="rect">
            <a:avLst/>
          </a:prstGeom>
        </p:spPr>
      </p:pic>
      <p:pic>
        <p:nvPicPr>
          <p:cNvPr id="70" name="Bilde 69" descr="Et bilde som inneholder kunst&#10;&#10;Automatisk generert beskrivelse med lav konfidens">
            <a:extLst>
              <a:ext uri="{FF2B5EF4-FFF2-40B4-BE49-F238E27FC236}">
                <a16:creationId xmlns:a16="http://schemas.microsoft.com/office/drawing/2014/main" id="{B1E90A30-EC2C-F0A6-3331-9909A274D9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01597" y="5554746"/>
            <a:ext cx="1122407" cy="1033975"/>
          </a:xfrm>
          <a:prstGeom prst="rect">
            <a:avLst/>
          </a:prstGeom>
        </p:spPr>
      </p:pic>
      <p:pic>
        <p:nvPicPr>
          <p:cNvPr id="72" name="Bilde 71" descr="Et bilde som inneholder hjerte, eple, clip art, kreativitet&#10;&#10;Automatisk generert beskrivelse">
            <a:extLst>
              <a:ext uri="{FF2B5EF4-FFF2-40B4-BE49-F238E27FC236}">
                <a16:creationId xmlns:a16="http://schemas.microsoft.com/office/drawing/2014/main" id="{9B95A2D4-13E9-A368-ABDD-65BEEDF8A1C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66067" y="5565366"/>
            <a:ext cx="744258" cy="1023355"/>
          </a:xfrm>
          <a:prstGeom prst="rect">
            <a:avLst/>
          </a:prstGeom>
        </p:spPr>
      </p:pic>
      <p:pic>
        <p:nvPicPr>
          <p:cNvPr id="74" name="Bilde 73" descr="Et bilde som inneholder plante&#10;&#10;Automatisk generert beskrivelse">
            <a:extLst>
              <a:ext uri="{FF2B5EF4-FFF2-40B4-BE49-F238E27FC236}">
                <a16:creationId xmlns:a16="http://schemas.microsoft.com/office/drawing/2014/main" id="{DABB9905-2668-094F-45BF-70F47083234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63114" y="5557540"/>
            <a:ext cx="1215365" cy="1028386"/>
          </a:xfrm>
          <a:prstGeom prst="rect">
            <a:avLst/>
          </a:prstGeom>
        </p:spPr>
      </p:pic>
    </p:spTree>
    <p:extLst>
      <p:ext uri="{BB962C8B-B14F-4D97-AF65-F5344CB8AC3E}">
        <p14:creationId xmlns:p14="http://schemas.microsoft.com/office/powerpoint/2010/main" val="239331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landskap, tre, himmel, maling&#10;&#10;Automatisk generert beskrivelse">
            <a:extLst>
              <a:ext uri="{FF2B5EF4-FFF2-40B4-BE49-F238E27FC236}">
                <a16:creationId xmlns:a16="http://schemas.microsoft.com/office/drawing/2014/main" id="{1F630F14-F36A-9DF8-7918-6FCD8F95D1D6}"/>
              </a:ext>
            </a:extLst>
          </p:cNvPr>
          <p:cNvPicPr>
            <a:picLocks noChangeAspect="1"/>
          </p:cNvPicPr>
          <p:nvPr/>
        </p:nvPicPr>
        <p:blipFill rotWithShape="1">
          <a:blip r:embed="rId2" cstate="print">
            <a:alphaModFix amt="43000"/>
            <a:extLst>
              <a:ext uri="{28A0092B-C50C-407E-A947-70E740481C1C}">
                <a14:useLocalDpi xmlns:a14="http://schemas.microsoft.com/office/drawing/2010/main"/>
              </a:ext>
            </a:extLst>
          </a:blip>
          <a:srcRect/>
          <a:stretch/>
        </p:blipFill>
        <p:spPr>
          <a:xfrm>
            <a:off x="0" y="1"/>
            <a:ext cx="12206015" cy="6858000"/>
          </a:xfrm>
          <a:prstGeom prst="rect">
            <a:avLst/>
          </a:prstGeom>
        </p:spPr>
      </p:pic>
      <p:grpSp>
        <p:nvGrpSpPr>
          <p:cNvPr id="7" name="Group 7"/>
          <p:cNvGrpSpPr/>
          <p:nvPr/>
        </p:nvGrpSpPr>
        <p:grpSpPr>
          <a:xfrm>
            <a:off x="2335761" y="467858"/>
            <a:ext cx="12385431" cy="2309886"/>
            <a:chOff x="-1653653" y="22813"/>
            <a:chExt cx="23294453" cy="4619774"/>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1653653" y="22813"/>
              <a:ext cx="15546288" cy="1652249"/>
            </a:xfrm>
            <a:prstGeom prst="rect">
              <a:avLst/>
            </a:prstGeom>
          </p:spPr>
          <p:txBody>
            <a:bodyPr wrap="square" lIns="0" tIns="0" rIns="0" bIns="0" rtlCol="0" anchor="t">
              <a:spAutoFit/>
            </a:bodyPr>
            <a:lstStyle/>
            <a:p>
              <a:pPr>
                <a:lnSpc>
                  <a:spcPts val="6250"/>
                </a:lnSpc>
              </a:pPr>
              <a:r>
                <a:rPr lang="en-US" sz="5896" dirty="0" err="1">
                  <a:solidFill>
                    <a:srgbClr val="007074"/>
                  </a:solidFill>
                  <a:latin typeface="Myriad Pro" panose="020B0503030403020204" pitchFamily="34" charset="0"/>
                </a:rPr>
                <a:t>Proteiinien</a:t>
              </a:r>
              <a:r>
                <a:rPr lang="en-US" sz="5896" dirty="0">
                  <a:solidFill>
                    <a:srgbClr val="007074"/>
                  </a:solidFill>
                  <a:latin typeface="Myriad Pro" panose="020B0503030403020204" pitchFamily="34" charset="0"/>
                </a:rPr>
                <a:t> </a:t>
              </a:r>
              <a:r>
                <a:rPr lang="en-US" sz="5896" dirty="0" err="1">
                  <a:solidFill>
                    <a:srgbClr val="007074"/>
                  </a:solidFill>
                  <a:latin typeface="Myriad Pro" panose="020B0503030403020204" pitchFamily="34" charset="0"/>
                </a:rPr>
                <a:t>uuttaminen</a:t>
              </a:r>
              <a:endParaRPr lang="en-US" sz="5896" dirty="0">
                <a:solidFill>
                  <a:srgbClr val="007074"/>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3155E8C8-D2B8-3441-D9A0-01CEF37E1A7F}"/>
              </a:ext>
            </a:extLst>
          </p:cNvPr>
          <p:cNvGraphicFramePr/>
          <p:nvPr>
            <p:extLst>
              <p:ext uri="{D42A27DB-BD31-4B8C-83A1-F6EECF244321}">
                <p14:modId xmlns:p14="http://schemas.microsoft.com/office/powerpoint/2010/main" val="1407606808"/>
              </p:ext>
            </p:extLst>
          </p:nvPr>
        </p:nvGraphicFramePr>
        <p:xfrm>
          <a:off x="1027301" y="1648146"/>
          <a:ext cx="10128665" cy="460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7909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13" name="Gruppe 12">
            <a:extLst>
              <a:ext uri="{FF2B5EF4-FFF2-40B4-BE49-F238E27FC236}">
                <a16:creationId xmlns:a16="http://schemas.microsoft.com/office/drawing/2014/main" id="{866A4F36-3BB7-F6D0-92BE-E9C5912C0B71}"/>
              </a:ext>
            </a:extLst>
          </p:cNvPr>
          <p:cNvGrpSpPr/>
          <p:nvPr/>
        </p:nvGrpSpPr>
        <p:grpSpPr>
          <a:xfrm>
            <a:off x="5488241" y="1722749"/>
            <a:ext cx="6069928" cy="4346377"/>
            <a:chOff x="7151756" y="1879839"/>
            <a:chExt cx="10840306" cy="7532579"/>
          </a:xfrm>
        </p:grpSpPr>
        <p:pic>
          <p:nvPicPr>
            <p:cNvPr id="1026" name="Picture 2" descr="Home - N2 Applied">
              <a:extLst>
                <a:ext uri="{FF2B5EF4-FFF2-40B4-BE49-F238E27FC236}">
                  <a16:creationId xmlns:a16="http://schemas.microsoft.com/office/drawing/2014/main" id="{70237AFB-0FA5-3D61-D588-D171064A1B0A}"/>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a:stretch/>
          </p:blipFill>
          <p:spPr bwMode="auto">
            <a:xfrm>
              <a:off x="7151756" y="1879839"/>
              <a:ext cx="10840306" cy="753257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8D812007-4CF8-D275-4731-47760790FD89}"/>
                </a:ext>
              </a:extLst>
            </p:cNvPr>
            <p:cNvSpPr/>
            <p:nvPr/>
          </p:nvSpPr>
          <p:spPr>
            <a:xfrm>
              <a:off x="7151756" y="1879839"/>
              <a:ext cx="10840305" cy="1242132"/>
            </a:xfrm>
            <a:prstGeom prst="rect">
              <a:avLst/>
            </a:prstGeom>
            <a:solidFill>
              <a:srgbClr val="B3D8D9"/>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grpSp>
        <p:nvGrpSpPr>
          <p:cNvPr id="7" name="Group 7"/>
          <p:cNvGrpSpPr/>
          <p:nvPr/>
        </p:nvGrpSpPr>
        <p:grpSpPr>
          <a:xfrm>
            <a:off x="3152427" y="168285"/>
            <a:ext cx="8405741" cy="1283110"/>
            <a:chOff x="50800" y="3800049"/>
            <a:chExt cx="30034547" cy="2083855"/>
          </a:xfrm>
        </p:grpSpPr>
        <p:sp>
          <p:nvSpPr>
            <p:cNvPr id="8" name="TextBox 8"/>
            <p:cNvSpPr txBox="1"/>
            <p:nvPr/>
          </p:nvSpPr>
          <p:spPr>
            <a:xfrm>
              <a:off x="50800"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7"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13139127" y="4531499"/>
              <a:ext cx="16946220" cy="1352405"/>
            </a:xfrm>
            <a:prstGeom prst="rect">
              <a:avLst/>
            </a:prstGeom>
          </p:spPr>
          <p:txBody>
            <a:bodyPr wrap="square" lIns="0" tIns="0" rIns="0" bIns="0" rtlCol="0" anchor="t">
              <a:spAutoFit/>
            </a:bodyPr>
            <a:lstStyle/>
            <a:p>
              <a:pPr>
                <a:lnSpc>
                  <a:spcPts val="6250"/>
                </a:lnSpc>
              </a:pPr>
              <a:r>
                <a:rPr lang="en-US" sz="5896" dirty="0">
                  <a:solidFill>
                    <a:schemeClr val="bg1"/>
                  </a:solidFill>
                  <a:latin typeface="Myriad Pro" panose="020B0503030403020204" pitchFamily="34" charset="0"/>
                </a:rPr>
                <a:t>N2Applied</a:t>
              </a:r>
            </a:p>
          </p:txBody>
        </p:sp>
      </p:grpSp>
      <p:graphicFrame>
        <p:nvGraphicFramePr>
          <p:cNvPr id="19" name="Diagram 18">
            <a:extLst>
              <a:ext uri="{FF2B5EF4-FFF2-40B4-BE49-F238E27FC236}">
                <a16:creationId xmlns:a16="http://schemas.microsoft.com/office/drawing/2014/main" id="{56C44500-C139-32D9-70B1-631FFF1A07BD}"/>
              </a:ext>
            </a:extLst>
          </p:cNvPr>
          <p:cNvGraphicFramePr/>
          <p:nvPr>
            <p:extLst>
              <p:ext uri="{D42A27DB-BD31-4B8C-83A1-F6EECF244321}">
                <p14:modId xmlns:p14="http://schemas.microsoft.com/office/powerpoint/2010/main" val="2995196039"/>
              </p:ext>
            </p:extLst>
          </p:nvPr>
        </p:nvGraphicFramePr>
        <p:xfrm>
          <a:off x="633831" y="589553"/>
          <a:ext cx="4304981" cy="5678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821384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A0EE3195-F35F-2899-3995-F59F5C27B858}"/>
              </a:ext>
            </a:extLst>
          </p:cNvPr>
          <p:cNvSpPr/>
          <p:nvPr/>
        </p:nvSpPr>
        <p:spPr>
          <a:xfrm>
            <a:off x="6096000" y="-19050"/>
            <a:ext cx="6093866" cy="687705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7" name="Group 7"/>
          <p:cNvGrpSpPr/>
          <p:nvPr/>
        </p:nvGrpSpPr>
        <p:grpSpPr>
          <a:xfrm>
            <a:off x="351781" y="201041"/>
            <a:ext cx="11248189" cy="1009616"/>
            <a:chOff x="-668038" y="-1863130"/>
            <a:chExt cx="22496378" cy="6505717"/>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668038" y="-1863130"/>
              <a:ext cx="22496378" cy="5243180"/>
            </a:xfrm>
            <a:prstGeom prst="rect">
              <a:avLst/>
            </a:prstGeom>
          </p:spPr>
          <p:txBody>
            <a:bodyPr wrap="square" lIns="0" tIns="0" rIns="0" bIns="0" rtlCol="0" anchor="t">
              <a:spAutoFit/>
            </a:bodyPr>
            <a:lstStyle/>
            <a:p>
              <a:pPr>
                <a:lnSpc>
                  <a:spcPts val="6250"/>
                </a:lnSpc>
              </a:pPr>
              <a:r>
                <a:rPr lang="en-US" sz="5400" dirty="0" err="1">
                  <a:solidFill>
                    <a:srgbClr val="007074"/>
                  </a:solidFill>
                  <a:latin typeface="Myriad Pro" panose="020B0503030403020204" pitchFamily="34" charset="0"/>
                </a:rPr>
                <a:t>Struviitti</a:t>
              </a:r>
              <a:r>
                <a:rPr lang="en-US" sz="5400" dirty="0">
                  <a:solidFill>
                    <a:srgbClr val="007074"/>
                  </a:solidFill>
                  <a:latin typeface="Myriad Pro" panose="020B0503030403020204" pitchFamily="34" charset="0"/>
                </a:rPr>
                <a:t> </a:t>
              </a:r>
              <a:r>
                <a:rPr lang="en-US" sz="5400" dirty="0" err="1">
                  <a:solidFill>
                    <a:srgbClr val="007074"/>
                  </a:solidFill>
                  <a:latin typeface="Myriad Pro" panose="020B0503030403020204" pitchFamily="34" charset="0"/>
                </a:rPr>
                <a:t>uutto</a:t>
              </a:r>
              <a:endParaRPr lang="en-US" sz="5400" dirty="0">
                <a:solidFill>
                  <a:srgbClr val="E0EEED"/>
                </a:solidFill>
                <a:latin typeface="Myriad Pro" panose="020B0503030403020204" pitchFamily="34" charset="0"/>
              </a:endParaRPr>
            </a:p>
          </p:txBody>
        </p:sp>
      </p:grpSp>
      <p:grpSp>
        <p:nvGrpSpPr>
          <p:cNvPr id="13" name="Gruppe 12">
            <a:extLst>
              <a:ext uri="{FF2B5EF4-FFF2-40B4-BE49-F238E27FC236}">
                <a16:creationId xmlns:a16="http://schemas.microsoft.com/office/drawing/2014/main" id="{694B5233-8D6F-F2F7-73F9-B900BD745E5D}"/>
              </a:ext>
            </a:extLst>
          </p:cNvPr>
          <p:cNvGrpSpPr/>
          <p:nvPr/>
        </p:nvGrpSpPr>
        <p:grpSpPr>
          <a:xfrm>
            <a:off x="7173307" y="1597424"/>
            <a:ext cx="4307493" cy="4099760"/>
            <a:chOff x="6663847" y="2520531"/>
            <a:chExt cx="3419606" cy="3254692"/>
          </a:xfrm>
        </p:grpSpPr>
        <p:pic>
          <p:nvPicPr>
            <p:cNvPr id="19" name="Bilde 18" descr="Et bilde som inneholder husplante, blomsterpotte, plante, vindu&#10;&#10;Automatisk generert beskrivelse">
              <a:extLst>
                <a:ext uri="{FF2B5EF4-FFF2-40B4-BE49-F238E27FC236}">
                  <a16:creationId xmlns:a16="http://schemas.microsoft.com/office/drawing/2014/main" id="{AA680651-A39B-4177-38E7-2F3BB56E72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79913" y="2520531"/>
              <a:ext cx="1703540" cy="3254692"/>
            </a:xfrm>
            <a:prstGeom prst="rect">
              <a:avLst/>
            </a:prstGeom>
          </p:spPr>
        </p:pic>
        <p:pic>
          <p:nvPicPr>
            <p:cNvPr id="2" name="Bilde 1" descr="Et bilde som inneholder husplante, blomsterpotte, plante, vindu&#10;&#10;Automatisk generert beskrivelse">
              <a:extLst>
                <a:ext uri="{FF2B5EF4-FFF2-40B4-BE49-F238E27FC236}">
                  <a16:creationId xmlns:a16="http://schemas.microsoft.com/office/drawing/2014/main" id="{93889A73-1310-6BAC-EAC3-2A776E1389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63847" y="2520531"/>
              <a:ext cx="1450418" cy="3254692"/>
            </a:xfrm>
            <a:prstGeom prst="rect">
              <a:avLst/>
            </a:prstGeom>
          </p:spPr>
        </p:pic>
      </p:grpSp>
      <p:sp>
        <p:nvSpPr>
          <p:cNvPr id="16" name="TextBox 10">
            <a:extLst>
              <a:ext uri="{FF2B5EF4-FFF2-40B4-BE49-F238E27FC236}">
                <a16:creationId xmlns:a16="http://schemas.microsoft.com/office/drawing/2014/main" id="{715588A8-DD28-8F84-C7FD-81BD879D1CFC}"/>
              </a:ext>
            </a:extLst>
          </p:cNvPr>
          <p:cNvSpPr txBox="1"/>
          <p:nvPr/>
        </p:nvSpPr>
        <p:spPr>
          <a:xfrm>
            <a:off x="8206936" y="5543677"/>
            <a:ext cx="3188773" cy="675634"/>
          </a:xfrm>
          <a:prstGeom prst="rect">
            <a:avLst/>
          </a:prstGeom>
        </p:spPr>
        <p:txBody>
          <a:bodyPr wrap="square" lIns="0" tIns="0" rIns="0" bIns="0" rtlCol="0" anchor="t">
            <a:spAutoFit/>
          </a:bodyPr>
          <a:lstStyle/>
          <a:p>
            <a:pPr>
              <a:lnSpc>
                <a:spcPts val="6250"/>
              </a:lnSpc>
            </a:pPr>
            <a:r>
              <a:rPr lang="en-US" sz="2400" dirty="0" err="1">
                <a:solidFill>
                  <a:srgbClr val="F4FBFB"/>
                </a:solidFill>
                <a:latin typeface="Myriad Pro" panose="020B0503030403020204" pitchFamily="34" charset="0"/>
              </a:rPr>
              <a:t>Fosforin</a:t>
            </a:r>
            <a:r>
              <a:rPr lang="en-US" sz="2400" dirty="0">
                <a:solidFill>
                  <a:srgbClr val="F4FBFB"/>
                </a:solidFill>
                <a:latin typeface="Myriad Pro" panose="020B0503030403020204" pitchFamily="34" charset="0"/>
              </a:rPr>
              <a:t> </a:t>
            </a:r>
            <a:r>
              <a:rPr lang="en-US" sz="2400" dirty="0" err="1">
                <a:solidFill>
                  <a:srgbClr val="F4FBFB"/>
                </a:solidFill>
                <a:latin typeface="Myriad Pro" panose="020B0503030403020204" pitchFamily="34" charset="0"/>
              </a:rPr>
              <a:t>puute</a:t>
            </a:r>
            <a:endParaRPr lang="en-US" sz="2400" dirty="0">
              <a:solidFill>
                <a:srgbClr val="F4FBFB"/>
              </a:solidFill>
              <a:latin typeface="Myriad Pro" panose="020B0503030403020204" pitchFamily="34" charset="0"/>
            </a:endParaRPr>
          </a:p>
        </p:txBody>
      </p:sp>
      <p:sp>
        <p:nvSpPr>
          <p:cNvPr id="5" name="Avrundet rektangel 4">
            <a:extLst>
              <a:ext uri="{FF2B5EF4-FFF2-40B4-BE49-F238E27FC236}">
                <a16:creationId xmlns:a16="http://schemas.microsoft.com/office/drawing/2014/main" id="{E5559721-36A7-DE28-5D59-B7F745E34875}"/>
              </a:ext>
            </a:extLst>
          </p:cNvPr>
          <p:cNvSpPr/>
          <p:nvPr/>
        </p:nvSpPr>
        <p:spPr>
          <a:xfrm>
            <a:off x="1194276" y="1553808"/>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Struviitti</a:t>
            </a:r>
          </a:p>
        </p:txBody>
      </p:sp>
      <p:sp>
        <p:nvSpPr>
          <p:cNvPr id="11" name="Avrundet rektangel 10">
            <a:extLst>
              <a:ext uri="{FF2B5EF4-FFF2-40B4-BE49-F238E27FC236}">
                <a16:creationId xmlns:a16="http://schemas.microsoft.com/office/drawing/2014/main" id="{857CC02C-2FC0-8488-C149-00798E54C666}"/>
              </a:ext>
            </a:extLst>
          </p:cNvPr>
          <p:cNvSpPr/>
          <p:nvPr/>
        </p:nvSpPr>
        <p:spPr>
          <a:xfrm>
            <a:off x="1205610" y="2825776"/>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Ongelma</a:t>
            </a:r>
          </a:p>
        </p:txBody>
      </p:sp>
      <p:sp>
        <p:nvSpPr>
          <p:cNvPr id="12" name="Avrundet rektangel 11">
            <a:extLst>
              <a:ext uri="{FF2B5EF4-FFF2-40B4-BE49-F238E27FC236}">
                <a16:creationId xmlns:a16="http://schemas.microsoft.com/office/drawing/2014/main" id="{B16A72DC-F7C7-DDE2-F651-954BFBCEF4C8}"/>
              </a:ext>
            </a:extLst>
          </p:cNvPr>
          <p:cNvSpPr/>
          <p:nvPr/>
        </p:nvSpPr>
        <p:spPr>
          <a:xfrm>
            <a:off x="1194276" y="4173049"/>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Struviitti uutto</a:t>
            </a:r>
          </a:p>
        </p:txBody>
      </p:sp>
      <p:sp>
        <p:nvSpPr>
          <p:cNvPr id="15" name="Avrundet rektangel 14">
            <a:extLst>
              <a:ext uri="{FF2B5EF4-FFF2-40B4-BE49-F238E27FC236}">
                <a16:creationId xmlns:a16="http://schemas.microsoft.com/office/drawing/2014/main" id="{20A4AE93-DE82-3A2F-0D62-15E8A1B13DC9}"/>
              </a:ext>
            </a:extLst>
          </p:cNvPr>
          <p:cNvSpPr/>
          <p:nvPr/>
        </p:nvSpPr>
        <p:spPr>
          <a:xfrm>
            <a:off x="1205610" y="5569885"/>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Lannoite</a:t>
            </a:r>
          </a:p>
        </p:txBody>
      </p:sp>
      <p:pic>
        <p:nvPicPr>
          <p:cNvPr id="18" name="Bilde 17" descr="Et bilde som inneholder skjermbilde, Grafikk, grafisk design, design&#10;&#10;Automatisk generert beskrivelse">
            <a:extLst>
              <a:ext uri="{FF2B5EF4-FFF2-40B4-BE49-F238E27FC236}">
                <a16:creationId xmlns:a16="http://schemas.microsoft.com/office/drawing/2014/main" id="{09546E6C-BC7F-86FA-5015-DA52A66FF8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723" y="3754042"/>
            <a:ext cx="1467223" cy="1453763"/>
          </a:xfrm>
          <a:prstGeom prst="rect">
            <a:avLst/>
          </a:prstGeom>
        </p:spPr>
      </p:pic>
      <p:pic>
        <p:nvPicPr>
          <p:cNvPr id="21" name="Bilde 20" descr="Et bilde som inneholder Barnekunst, flaske, plast, illustrasjon&#10;&#10;Automatisk generert beskrivelse">
            <a:extLst>
              <a:ext uri="{FF2B5EF4-FFF2-40B4-BE49-F238E27FC236}">
                <a16:creationId xmlns:a16="http://schemas.microsoft.com/office/drawing/2014/main" id="{46AD635E-52B8-C26E-1A84-1D0E1B0C663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0601" y="5373106"/>
            <a:ext cx="1039160" cy="1219883"/>
          </a:xfrm>
          <a:prstGeom prst="rect">
            <a:avLst/>
          </a:prstGeom>
        </p:spPr>
      </p:pic>
      <p:pic>
        <p:nvPicPr>
          <p:cNvPr id="23" name="Bilde 22" descr="Et bilde som inneholder kunst, Kunstpapir, Kreativ kunst, Origamipapir&#10;&#10;Automatisk generert beskrivelse">
            <a:extLst>
              <a:ext uri="{FF2B5EF4-FFF2-40B4-BE49-F238E27FC236}">
                <a16:creationId xmlns:a16="http://schemas.microsoft.com/office/drawing/2014/main" id="{6904A87A-44AB-26AD-F5F6-756C446E19E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9034" y="1097375"/>
            <a:ext cx="1223912" cy="1287492"/>
          </a:xfrm>
          <a:prstGeom prst="rect">
            <a:avLst/>
          </a:prstGeom>
        </p:spPr>
      </p:pic>
      <p:pic>
        <p:nvPicPr>
          <p:cNvPr id="25" name="Bilde 24" descr="Et bilde som inneholder logo, Grafikk, symbol, grafisk design&#10;&#10;Automatisk generert beskrivelse">
            <a:extLst>
              <a:ext uri="{FF2B5EF4-FFF2-40B4-BE49-F238E27FC236}">
                <a16:creationId xmlns:a16="http://schemas.microsoft.com/office/drawing/2014/main" id="{ADA47AF1-A415-D46B-8CD7-AD1FB30165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1200" y="2494575"/>
            <a:ext cx="1069950" cy="1069950"/>
          </a:xfrm>
          <a:prstGeom prst="rect">
            <a:avLst/>
          </a:prstGeom>
        </p:spPr>
      </p:pic>
    </p:spTree>
    <p:extLst>
      <p:ext uri="{BB962C8B-B14F-4D97-AF65-F5344CB8AC3E}">
        <p14:creationId xmlns:p14="http://schemas.microsoft.com/office/powerpoint/2010/main" val="4258173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7"/>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 name="Rektangel: rundade hörn 1">
            <a:extLst>
              <a:ext uri="{FF2B5EF4-FFF2-40B4-BE49-F238E27FC236}">
                <a16:creationId xmlns:a16="http://schemas.microsoft.com/office/drawing/2014/main" id="{CCA8E7C3-0E2A-6288-87FE-37D8FF8D9CC0}"/>
              </a:ext>
            </a:extLst>
          </p:cNvPr>
          <p:cNvSpPr/>
          <p:nvPr/>
        </p:nvSpPr>
        <p:spPr>
          <a:xfrm>
            <a:off x="3032715" y="1376495"/>
            <a:ext cx="6126569" cy="4105010"/>
          </a:xfrm>
          <a:prstGeom prst="roundRect">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kern="1200" dirty="0" err="1">
                <a:solidFill>
                  <a:schemeClr val="bg1"/>
                </a:solidFill>
                <a:latin typeface="+mj-lt"/>
                <a:ea typeface="+mj-ea"/>
                <a:cs typeface="+mj-cs"/>
              </a:rPr>
              <a:t>Mitä</a:t>
            </a:r>
            <a:r>
              <a:rPr lang="en-US" sz="4000" kern="1200" dirty="0">
                <a:solidFill>
                  <a:schemeClr val="bg1"/>
                </a:solidFill>
                <a:latin typeface="+mj-lt"/>
                <a:ea typeface="+mj-ea"/>
                <a:cs typeface="+mj-cs"/>
              </a:rPr>
              <a:t> </a:t>
            </a:r>
            <a:r>
              <a:rPr lang="en-US" sz="4000" kern="1200" dirty="0" err="1">
                <a:solidFill>
                  <a:schemeClr val="bg1"/>
                </a:solidFill>
                <a:latin typeface="+mj-lt"/>
                <a:ea typeface="+mj-ea"/>
                <a:cs typeface="+mj-cs"/>
              </a:rPr>
              <a:t>sinulle</a:t>
            </a:r>
            <a:r>
              <a:rPr lang="en-US" sz="4000" kern="1200" dirty="0">
                <a:solidFill>
                  <a:schemeClr val="bg1"/>
                </a:solidFill>
                <a:latin typeface="+mj-lt"/>
                <a:ea typeface="+mj-ea"/>
                <a:cs typeface="+mj-cs"/>
              </a:rPr>
              <a:t> </a:t>
            </a:r>
            <a:r>
              <a:rPr lang="en-US" sz="4000" kern="1200" dirty="0" err="1">
                <a:solidFill>
                  <a:schemeClr val="bg1"/>
                </a:solidFill>
                <a:latin typeface="+mj-lt"/>
                <a:ea typeface="+mj-ea"/>
                <a:cs typeface="+mj-cs"/>
              </a:rPr>
              <a:t>tulee</a:t>
            </a:r>
            <a:r>
              <a:rPr lang="en-US" sz="4000" kern="1200" dirty="0">
                <a:solidFill>
                  <a:schemeClr val="bg1"/>
                </a:solidFill>
                <a:latin typeface="+mj-lt"/>
                <a:ea typeface="+mj-ea"/>
                <a:cs typeface="+mj-cs"/>
              </a:rPr>
              <a:t> </a:t>
            </a:r>
            <a:r>
              <a:rPr lang="en-US" sz="4000" kern="1200" dirty="0" err="1">
                <a:solidFill>
                  <a:schemeClr val="bg1"/>
                </a:solidFill>
                <a:latin typeface="+mj-lt"/>
                <a:ea typeface="+mj-ea"/>
                <a:cs typeface="+mj-cs"/>
              </a:rPr>
              <a:t>mieleen</a:t>
            </a:r>
            <a:r>
              <a:rPr lang="en-US" sz="4000" kern="1200" dirty="0">
                <a:solidFill>
                  <a:schemeClr val="bg1"/>
                </a:solidFill>
                <a:latin typeface="+mj-lt"/>
                <a:ea typeface="+mj-ea"/>
                <a:cs typeface="+mj-cs"/>
              </a:rPr>
              <a:t> </a:t>
            </a:r>
            <a:r>
              <a:rPr lang="en-US" sz="4000" kern="1200" dirty="0" err="1">
                <a:solidFill>
                  <a:schemeClr val="bg1"/>
                </a:solidFill>
                <a:latin typeface="+mj-lt"/>
                <a:ea typeface="+mj-ea"/>
                <a:cs typeface="+mj-cs"/>
              </a:rPr>
              <a:t>kuullessasi</a:t>
            </a:r>
            <a:r>
              <a:rPr lang="en-US" sz="4000" dirty="0">
                <a:solidFill>
                  <a:schemeClr val="bg1"/>
                </a:solidFill>
                <a:latin typeface="+mj-lt"/>
                <a:ea typeface="+mj-ea"/>
                <a:cs typeface="+mj-cs"/>
              </a:rPr>
              <a:t> </a:t>
            </a:r>
            <a:r>
              <a:rPr lang="en-US" sz="4000" dirty="0" err="1">
                <a:solidFill>
                  <a:schemeClr val="bg1"/>
                </a:solidFill>
                <a:latin typeface="+mj-lt"/>
                <a:ea typeface="+mj-ea"/>
                <a:cs typeface="+mj-cs"/>
              </a:rPr>
              <a:t>termin</a:t>
            </a:r>
            <a:r>
              <a:rPr lang="en-US" sz="4000" dirty="0">
                <a:solidFill>
                  <a:schemeClr val="bg1"/>
                </a:solidFill>
                <a:latin typeface="+mj-lt"/>
                <a:ea typeface="+mj-ea"/>
                <a:cs typeface="+mj-cs"/>
              </a:rPr>
              <a:t> “</a:t>
            </a:r>
            <a:r>
              <a:rPr lang="en-US" sz="4000" dirty="0" err="1">
                <a:solidFill>
                  <a:schemeClr val="bg1"/>
                </a:solidFill>
                <a:latin typeface="+mj-lt"/>
                <a:ea typeface="+mj-ea"/>
                <a:cs typeface="+mj-cs"/>
              </a:rPr>
              <a:t>Kiertävä</a:t>
            </a:r>
            <a:r>
              <a:rPr lang="en-US" sz="4000" dirty="0">
                <a:solidFill>
                  <a:schemeClr val="bg1"/>
                </a:solidFill>
                <a:latin typeface="+mj-lt"/>
                <a:ea typeface="+mj-ea"/>
                <a:cs typeface="+mj-cs"/>
              </a:rPr>
              <a:t> </a:t>
            </a:r>
            <a:r>
              <a:rPr lang="en-US" sz="4000" dirty="0" err="1">
                <a:solidFill>
                  <a:schemeClr val="bg1"/>
                </a:solidFill>
                <a:latin typeface="+mj-lt"/>
                <a:ea typeface="+mj-ea"/>
                <a:cs typeface="+mj-cs"/>
              </a:rPr>
              <a:t>biotalous</a:t>
            </a:r>
            <a:r>
              <a:rPr lang="en-US" sz="4000" dirty="0">
                <a:solidFill>
                  <a:schemeClr val="bg1"/>
                </a:solidFill>
                <a:latin typeface="+mj-lt"/>
                <a:ea typeface="+mj-ea"/>
                <a:cs typeface="+mj-cs"/>
              </a:rPr>
              <a:t>”</a:t>
            </a:r>
            <a:endParaRPr lang="sv-SE" sz="4000" dirty="0">
              <a:solidFill>
                <a:schemeClr val="bg1"/>
              </a:solidFill>
            </a:endParaRPr>
          </a:p>
        </p:txBody>
      </p:sp>
    </p:spTree>
    <p:extLst>
      <p:ext uri="{BB962C8B-B14F-4D97-AF65-F5344CB8AC3E}">
        <p14:creationId xmlns:p14="http://schemas.microsoft.com/office/powerpoint/2010/main" val="4058126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F2E23E6-7028-340E-62BF-B654A73F5B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7315242" y="-19050"/>
            <a:ext cx="12192001" cy="6877050"/>
          </a:xfrm>
          <a:prstGeom prst="rect">
            <a:avLst/>
          </a:prstGeom>
        </p:spPr>
      </p:pic>
      <p:grpSp>
        <p:nvGrpSpPr>
          <p:cNvPr id="7" name="Group 7"/>
          <p:cNvGrpSpPr/>
          <p:nvPr/>
        </p:nvGrpSpPr>
        <p:grpSpPr>
          <a:xfrm>
            <a:off x="6384204" y="643625"/>
            <a:ext cx="5602015" cy="1040656"/>
            <a:chOff x="-4" y="123825"/>
            <a:chExt cx="21640804" cy="6176559"/>
          </a:xfrm>
        </p:grpSpPr>
        <p:sp>
          <p:nvSpPr>
            <p:cNvPr id="8" name="TextBox 8"/>
            <p:cNvSpPr txBox="1"/>
            <p:nvPr/>
          </p:nvSpPr>
          <p:spPr>
            <a:xfrm>
              <a:off x="50798"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9"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4" y="123825"/>
              <a:ext cx="18510892" cy="4903257"/>
            </a:xfrm>
            <a:prstGeom prst="rect">
              <a:avLst/>
            </a:prstGeom>
          </p:spPr>
          <p:txBody>
            <a:bodyPr wrap="square" lIns="0" tIns="0" rIns="0" bIns="0" rtlCol="0" anchor="t">
              <a:spAutoFit/>
            </a:bodyPr>
            <a:lstStyle/>
            <a:p>
              <a:pPr>
                <a:lnSpc>
                  <a:spcPts val="6250"/>
                </a:lnSpc>
              </a:pPr>
              <a:r>
                <a:rPr lang="en-US" sz="5896" dirty="0" err="1">
                  <a:solidFill>
                    <a:srgbClr val="007074"/>
                  </a:solidFill>
                  <a:latin typeface="Myriad Pro" panose="020B0503030403020204" pitchFamily="34" charset="0"/>
                </a:rPr>
                <a:t>Easymining</a:t>
              </a:r>
              <a:endParaRPr lang="en-US" sz="5896" dirty="0">
                <a:solidFill>
                  <a:srgbClr val="007074"/>
                </a:solidFill>
                <a:latin typeface="Myriad Pro" panose="020B0503030403020204" pitchFamily="34" charset="0"/>
              </a:endParaRPr>
            </a:p>
          </p:txBody>
        </p:sp>
      </p:grpSp>
      <p:graphicFrame>
        <p:nvGraphicFramePr>
          <p:cNvPr id="4" name="Diagram 3">
            <a:extLst>
              <a:ext uri="{FF2B5EF4-FFF2-40B4-BE49-F238E27FC236}">
                <a16:creationId xmlns:a16="http://schemas.microsoft.com/office/drawing/2014/main" id="{66AFB28B-5EC6-1805-A360-CFBA21335BDA}"/>
              </a:ext>
            </a:extLst>
          </p:cNvPr>
          <p:cNvGraphicFramePr/>
          <p:nvPr>
            <p:extLst>
              <p:ext uri="{D42A27DB-BD31-4B8C-83A1-F6EECF244321}">
                <p14:modId xmlns:p14="http://schemas.microsoft.com/office/powerpoint/2010/main" val="2421808042"/>
              </p:ext>
            </p:extLst>
          </p:nvPr>
        </p:nvGraphicFramePr>
        <p:xfrm>
          <a:off x="-440799" y="535660"/>
          <a:ext cx="5916577" cy="5786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uppe 10">
            <a:extLst>
              <a:ext uri="{FF2B5EF4-FFF2-40B4-BE49-F238E27FC236}">
                <a16:creationId xmlns:a16="http://schemas.microsoft.com/office/drawing/2014/main" id="{545A3C02-D4E7-C832-5305-2B030AE76C86}"/>
              </a:ext>
            </a:extLst>
          </p:cNvPr>
          <p:cNvGrpSpPr/>
          <p:nvPr/>
        </p:nvGrpSpPr>
        <p:grpSpPr>
          <a:xfrm>
            <a:off x="4876759" y="1675931"/>
            <a:ext cx="9104476" cy="4464236"/>
            <a:chOff x="5171065" y="2179798"/>
            <a:chExt cx="8431785" cy="3765797"/>
          </a:xfrm>
        </p:grpSpPr>
        <p:pic>
          <p:nvPicPr>
            <p:cNvPr id="2050" name="Picture 2" descr="Ash2Phos technical details">
              <a:extLst>
                <a:ext uri="{FF2B5EF4-FFF2-40B4-BE49-F238E27FC236}">
                  <a16:creationId xmlns:a16="http://schemas.microsoft.com/office/drawing/2014/main" id="{121A6763-B4B0-4F26-C9B0-BFB5C403383F}"/>
                </a:ext>
              </a:extLst>
            </p:cNvPr>
            <p:cNvPicPr>
              <a:picLocks noChangeAspect="1" noChangeArrowheads="1"/>
            </p:cNvPicPr>
            <p:nvPr/>
          </p:nvPicPr>
          <p:blipFill rotWithShape="1">
            <a:blip r:embed="rId9" cstate="print">
              <a:alphaModFix/>
              <a:extLst>
                <a:ext uri="{28A0092B-C50C-407E-A947-70E740481C1C}">
                  <a14:useLocalDpi xmlns:a14="http://schemas.microsoft.com/office/drawing/2010/main"/>
                </a:ext>
              </a:extLst>
            </a:blip>
            <a:srcRect/>
            <a:stretch/>
          </p:blipFill>
          <p:spPr bwMode="auto">
            <a:xfrm>
              <a:off x="5171065" y="2179798"/>
              <a:ext cx="6278792" cy="35142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kstSylinder 5">
              <a:extLst>
                <a:ext uri="{FF2B5EF4-FFF2-40B4-BE49-F238E27FC236}">
                  <a16:creationId xmlns:a16="http://schemas.microsoft.com/office/drawing/2014/main" id="{4CEB4C89-9E5A-09E7-322F-94EECA5E61F9}"/>
                </a:ext>
              </a:extLst>
            </p:cNvPr>
            <p:cNvSpPr txBox="1"/>
            <p:nvPr/>
          </p:nvSpPr>
          <p:spPr>
            <a:xfrm>
              <a:off x="7004982" y="5608083"/>
              <a:ext cx="6597868" cy="337512"/>
            </a:xfrm>
            <a:prstGeom prst="rect">
              <a:avLst/>
            </a:prstGeom>
            <a:noFill/>
          </p:spPr>
          <p:txBody>
            <a:bodyPr wrap="square">
              <a:spAutoFit/>
            </a:bodyPr>
            <a:lstStyle/>
            <a:p>
              <a:r>
                <a:rPr lang="en-US" sz="2000" dirty="0">
                  <a:solidFill>
                    <a:srgbClr val="007074"/>
                  </a:solidFill>
                  <a:latin typeface="Myriad Pro" panose="020B0503030403020204" pitchFamily="34" charset="0"/>
                </a:rPr>
                <a:t>Ash2®Phos </a:t>
              </a:r>
              <a:r>
                <a:rPr lang="en-US" sz="2000" dirty="0" err="1">
                  <a:solidFill>
                    <a:srgbClr val="007074"/>
                  </a:solidFill>
                  <a:latin typeface="Myriad Pro" panose="020B0503030403020204" pitchFamily="34" charset="0"/>
                </a:rPr>
                <a:t>teknologia</a:t>
              </a:r>
              <a:r>
                <a:rPr lang="en-US" sz="2000" dirty="0">
                  <a:solidFill>
                    <a:srgbClr val="007074"/>
                  </a:solidFill>
                  <a:latin typeface="Myriad Pro" panose="020B0503030403020204" pitchFamily="34" charset="0"/>
                </a:rPr>
                <a:t> </a:t>
              </a:r>
              <a:endParaRPr lang="nb-NO" sz="2000" dirty="0"/>
            </a:p>
          </p:txBody>
        </p:sp>
      </p:grpSp>
    </p:spTree>
    <p:extLst>
      <p:ext uri="{BB962C8B-B14F-4D97-AF65-F5344CB8AC3E}">
        <p14:creationId xmlns:p14="http://schemas.microsoft.com/office/powerpoint/2010/main" val="331150369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0" name="Rektangel 19">
            <a:extLst>
              <a:ext uri="{FF2B5EF4-FFF2-40B4-BE49-F238E27FC236}">
                <a16:creationId xmlns:a16="http://schemas.microsoft.com/office/drawing/2014/main" id="{1C302AEB-2480-4917-2F65-B67EB07A1B41}"/>
              </a:ext>
            </a:extLst>
          </p:cNvPr>
          <p:cNvSpPr/>
          <p:nvPr/>
        </p:nvSpPr>
        <p:spPr>
          <a:xfrm>
            <a:off x="981074" y="1540960"/>
            <a:ext cx="7591426" cy="1366650"/>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7075"/>
                </a:solidFill>
                <a:effectLst/>
                <a:latin typeface="Times New Roman" panose="02020603050405020304" pitchFamily="18" charset="0"/>
                <a:ea typeface="Calibri" panose="020F0502020204030204" pitchFamily="34" charset="0"/>
              </a:rPr>
              <a:t>Kestävästi</a:t>
            </a:r>
            <a:r>
              <a:rPr lang="en-US" sz="1800" b="1" dirty="0">
                <a:solidFill>
                  <a:srgbClr val="007075"/>
                </a:solidFill>
                <a:effectLst/>
                <a:latin typeface="Times New Roman" panose="02020603050405020304" pitchFamily="18" charset="0"/>
                <a:ea typeface="Calibri" panose="020F0502020204030204" pitchFamily="34" charset="0"/>
              </a:rPr>
              <a:t> </a:t>
            </a:r>
            <a:r>
              <a:rPr lang="en-US" sz="1800" b="1" dirty="0" err="1">
                <a:solidFill>
                  <a:srgbClr val="007075"/>
                </a:solidFill>
                <a:effectLst/>
                <a:latin typeface="Times New Roman" panose="02020603050405020304" pitchFamily="18" charset="0"/>
                <a:ea typeface="Calibri" panose="020F0502020204030204" pitchFamily="34" charset="0"/>
              </a:rPr>
              <a:t>tuotettu</a:t>
            </a:r>
            <a:r>
              <a:rPr lang="en-US" sz="1800" b="1" dirty="0">
                <a:solidFill>
                  <a:srgbClr val="007075"/>
                </a:solidFill>
                <a:effectLst/>
                <a:latin typeface="Times New Roman" panose="02020603050405020304" pitchFamily="18" charset="0"/>
                <a:ea typeface="Calibri" panose="020F0502020204030204" pitchFamily="34" charset="0"/>
              </a:rPr>
              <a:t> </a:t>
            </a:r>
            <a:r>
              <a:rPr lang="en-US" sz="1800" b="1" dirty="0" err="1">
                <a:solidFill>
                  <a:srgbClr val="007075"/>
                </a:solidFill>
                <a:effectLst/>
                <a:latin typeface="Times New Roman" panose="02020603050405020304" pitchFamily="18" charset="0"/>
                <a:ea typeface="Calibri" panose="020F0502020204030204" pitchFamily="34" charset="0"/>
              </a:rPr>
              <a:t>eläinten</a:t>
            </a:r>
            <a:r>
              <a:rPr lang="en-US" sz="1800" b="1" dirty="0">
                <a:solidFill>
                  <a:srgbClr val="007075"/>
                </a:solidFill>
                <a:effectLst/>
                <a:latin typeface="Times New Roman" panose="02020603050405020304" pitchFamily="18" charset="0"/>
                <a:ea typeface="Calibri" panose="020F0502020204030204" pitchFamily="34" charset="0"/>
              </a:rPr>
              <a:t> </a:t>
            </a:r>
            <a:r>
              <a:rPr lang="en-US" sz="1800" b="1" dirty="0" err="1">
                <a:solidFill>
                  <a:srgbClr val="007075"/>
                </a:solidFill>
                <a:effectLst/>
                <a:latin typeface="Times New Roman" panose="02020603050405020304" pitchFamily="18" charset="0"/>
                <a:ea typeface="Calibri" panose="020F0502020204030204" pitchFamily="34" charset="0"/>
              </a:rPr>
              <a:t>rehu</a:t>
            </a:r>
            <a:endParaRPr lang="en-US" sz="1800" b="1" dirty="0">
              <a:solidFill>
                <a:srgbClr val="007075"/>
              </a:solidFill>
              <a:effectLst/>
              <a:latin typeface="Times New Roman" panose="02020603050405020304" pitchFamily="18" charset="0"/>
              <a:ea typeface="Calibri" panose="020F0502020204030204" pitchFamily="34" charset="0"/>
            </a:endParaRPr>
          </a:p>
          <a:p>
            <a:pPr algn="ctr"/>
            <a:r>
              <a:rPr lang="fi-FI" dirty="0">
                <a:latin typeface="Times New Roman" panose="02020603050405020304" pitchFamily="18" charset="0"/>
                <a:ea typeface="Calibri" panose="020F0502020204030204" pitchFamily="34" charset="0"/>
              </a:rPr>
              <a:t>Nurmiproteiinitiivistettä käytetään eläinten rehujen ainesosana sekä märkä- että kuivaruokinnassa. Se korvaa soijaa ja edistää alueellista kestävyyttä. </a:t>
            </a:r>
            <a:endParaRPr lang="sv-SE" dirty="0"/>
          </a:p>
        </p:txBody>
      </p:sp>
      <p:sp>
        <p:nvSpPr>
          <p:cNvPr id="23" name="Rektangel 22">
            <a:extLst>
              <a:ext uri="{FF2B5EF4-FFF2-40B4-BE49-F238E27FC236}">
                <a16:creationId xmlns:a16="http://schemas.microsoft.com/office/drawing/2014/main" id="{BE35EE11-7DCF-9EDD-F692-9DA52A652DBB}"/>
              </a:ext>
            </a:extLst>
          </p:cNvPr>
          <p:cNvSpPr/>
          <p:nvPr/>
        </p:nvSpPr>
        <p:spPr>
          <a:xfrm>
            <a:off x="981074" y="3082778"/>
            <a:ext cx="7591426" cy="136665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7075"/>
                </a:solidFill>
                <a:effectLst/>
                <a:latin typeface="Times New Roman" panose="02020603050405020304" pitchFamily="18" charset="0"/>
                <a:ea typeface="Calibri" panose="020F0502020204030204" pitchFamily="34" charset="0"/>
              </a:rPr>
              <a:t>Kuidut</a:t>
            </a:r>
            <a:endParaRPr lang="en-US" sz="1800" b="1" dirty="0">
              <a:solidFill>
                <a:srgbClr val="007075"/>
              </a:solidFill>
              <a:effectLst/>
              <a:latin typeface="Times New Roman" panose="02020603050405020304" pitchFamily="18" charset="0"/>
              <a:ea typeface="Calibri" panose="020F0502020204030204" pitchFamily="34" charset="0"/>
            </a:endParaRPr>
          </a:p>
          <a:p>
            <a:pPr algn="ctr"/>
            <a:r>
              <a:rPr lang="fi-FI" dirty="0">
                <a:latin typeface="Times New Roman" panose="02020603050405020304" pitchFamily="18" charset="0"/>
                <a:ea typeface="Calibri" panose="020F0502020204030204" pitchFamily="34" charset="0"/>
              </a:rPr>
              <a:t>Sadonkorjuujätteet, kuten oljet, kuoret ja varret, sisältävät runsaasti selluloosaa, jonka takia niitä voidaan käyttää kuituina esimerkiksi tekstiileissä.</a:t>
            </a:r>
            <a:endParaRPr lang="sv-SE" dirty="0"/>
          </a:p>
        </p:txBody>
      </p:sp>
      <p:sp>
        <p:nvSpPr>
          <p:cNvPr id="24" name="Rektangel 23">
            <a:extLst>
              <a:ext uri="{FF2B5EF4-FFF2-40B4-BE49-F238E27FC236}">
                <a16:creationId xmlns:a16="http://schemas.microsoft.com/office/drawing/2014/main" id="{18ED5C15-822E-A9CE-EFD5-2BDE2569336F}"/>
              </a:ext>
            </a:extLst>
          </p:cNvPr>
          <p:cNvSpPr/>
          <p:nvPr/>
        </p:nvSpPr>
        <p:spPr>
          <a:xfrm>
            <a:off x="9224036" y="542544"/>
            <a:ext cx="2743174" cy="595884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err="1">
                <a:solidFill>
                  <a:srgbClr val="007075"/>
                </a:solidFill>
              </a:rPr>
              <a:t>Biomuovit</a:t>
            </a:r>
            <a:endParaRPr lang="sv-SE" b="1" dirty="0">
              <a:solidFill>
                <a:srgbClr val="007075"/>
              </a:solidFill>
            </a:endParaRPr>
          </a:p>
          <a:p>
            <a:pPr algn="ctr"/>
            <a:r>
              <a:rPr lang="fi-FI" dirty="0">
                <a:latin typeface="Times New Roman" panose="02020603050405020304" pitchFamily="18" charset="0"/>
                <a:ea typeface="Calibri" panose="020F0502020204030204" pitchFamily="34" charset="0"/>
              </a:rPr>
              <a:t>Tärkkelyksestä, joka on yleinen ainesosa monissa maatalousjätteissä, voidaan jalostaa biohajoavia muoveja. Syntyvä biomuovi on biohajoavaa ja sen hiilijalanjälki on huomattavasti alhaisempi kuin tavanomaisten muovien. </a:t>
            </a:r>
            <a:endParaRPr lang="sv-SE" dirty="0"/>
          </a:p>
        </p:txBody>
      </p:sp>
      <p:sp>
        <p:nvSpPr>
          <p:cNvPr id="25" name="textruta 24">
            <a:extLst>
              <a:ext uri="{FF2B5EF4-FFF2-40B4-BE49-F238E27FC236}">
                <a16:creationId xmlns:a16="http://schemas.microsoft.com/office/drawing/2014/main" id="{C5B75B3B-8035-990E-9B48-FF96ED3F54F0}"/>
              </a:ext>
            </a:extLst>
          </p:cNvPr>
          <p:cNvSpPr txBox="1"/>
          <p:nvPr/>
        </p:nvSpPr>
        <p:spPr>
          <a:xfrm>
            <a:off x="2968202" y="325906"/>
            <a:ext cx="4791074" cy="769441"/>
          </a:xfrm>
          <a:prstGeom prst="rect">
            <a:avLst/>
          </a:prstGeom>
          <a:noFill/>
        </p:spPr>
        <p:txBody>
          <a:bodyPr wrap="square" rtlCol="0">
            <a:spAutoFit/>
          </a:bodyPr>
          <a:lstStyle/>
          <a:p>
            <a:r>
              <a:rPr lang="sv-SE" sz="4400" dirty="0" err="1">
                <a:solidFill>
                  <a:srgbClr val="B1E2D6"/>
                </a:solidFill>
              </a:rPr>
              <a:t>Lisää</a:t>
            </a:r>
            <a:r>
              <a:rPr lang="sv-SE" sz="4400" dirty="0">
                <a:solidFill>
                  <a:srgbClr val="B1E2D6"/>
                </a:solidFill>
              </a:rPr>
              <a:t> </a:t>
            </a:r>
            <a:r>
              <a:rPr lang="sv-SE" sz="4400" dirty="0" err="1">
                <a:solidFill>
                  <a:srgbClr val="B1E2D6"/>
                </a:solidFill>
              </a:rPr>
              <a:t>tuotteita</a:t>
            </a:r>
            <a:endParaRPr lang="sv-SE" sz="4400" dirty="0">
              <a:solidFill>
                <a:srgbClr val="B1E2D6"/>
              </a:solidFill>
            </a:endParaRPr>
          </a:p>
        </p:txBody>
      </p:sp>
      <p:sp>
        <p:nvSpPr>
          <p:cNvPr id="2" name="Rektangel 1">
            <a:extLst>
              <a:ext uri="{FF2B5EF4-FFF2-40B4-BE49-F238E27FC236}">
                <a16:creationId xmlns:a16="http://schemas.microsoft.com/office/drawing/2014/main" id="{136CEEED-03A6-6481-2188-98E0C4A1EFCC}"/>
              </a:ext>
            </a:extLst>
          </p:cNvPr>
          <p:cNvSpPr/>
          <p:nvPr/>
        </p:nvSpPr>
        <p:spPr>
          <a:xfrm>
            <a:off x="981074" y="4689665"/>
            <a:ext cx="7591426" cy="1571984"/>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75"/>
                </a:solidFill>
                <a:latin typeface="Times New Roman" panose="02020603050405020304" pitchFamily="18" charset="0"/>
                <a:ea typeface="Calibri" panose="020F0502020204030204" pitchFamily="34" charset="0"/>
              </a:rPr>
              <a:t>Lääkeaineet</a:t>
            </a:r>
            <a:endParaRPr lang="en-US" b="1" dirty="0">
              <a:latin typeface="Times New Roman" panose="02020603050405020304" pitchFamily="18" charset="0"/>
              <a:ea typeface="Calibri" panose="020F0502020204030204" pitchFamily="34" charset="0"/>
            </a:endParaRPr>
          </a:p>
          <a:p>
            <a:pPr algn="ctr"/>
            <a:r>
              <a:rPr lang="fi-FI" dirty="0">
                <a:latin typeface="Times New Roman" panose="02020603050405020304" pitchFamily="18" charset="0"/>
                <a:ea typeface="Calibri" panose="020F0502020204030204" pitchFamily="34" charset="0"/>
              </a:rPr>
              <a:t>Monet maatalousjätetyypit, kuten hedelmien kuoret, siemenkuoret ja kasvijätteet, sisältävät bioaktiivisia yhdisteitä, joita voidaan käyttää lääke- ja ravintotuotteissa.</a:t>
            </a:r>
            <a:endParaRPr lang="sv-SE"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1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7427824" y="-1200"/>
            <a:ext cx="4215536" cy="6859200"/>
          </a:xfrm>
          <a:prstGeom prst="rect">
            <a:avLst/>
          </a:prstGeom>
          <a:solidFill>
            <a:srgbClr val="007075"/>
          </a:solidFill>
        </p:spPr>
        <p:txBody>
          <a:bodyPr rtlCol="0" anchor="ctr"/>
          <a:lstStyle/>
          <a:p>
            <a:pPr algn="ctr"/>
            <a:endParaRPr lang="en-US" dirty="0">
              <a:solidFill>
                <a:srgbClr val="F3FFFA"/>
              </a:solidFill>
              <a:latin typeface="Times New Roman" panose="02020603050405020304" pitchFamily="18" charset="0"/>
              <a:ea typeface="Calibri" panose="020F0502020204030204" pitchFamily="34" charset="0"/>
            </a:endParaRPr>
          </a:p>
          <a:p>
            <a:r>
              <a:rPr lang="fi-FI" dirty="0"/>
              <a:t>EU:n Green </a:t>
            </a:r>
            <a:r>
              <a:rPr lang="fi-FI" dirty="0" err="1"/>
              <a:t>Deal</a:t>
            </a:r>
            <a:r>
              <a:rPr lang="fi-FI" dirty="0"/>
              <a:t> – mikä se on</a:t>
            </a:r>
            <a:endParaRPr lang="sv-SE" dirty="0"/>
          </a:p>
          <a:p>
            <a:r>
              <a:rPr lang="en-US" u="sng" dirty="0" err="1">
                <a:hlinkClick r:id="rId3"/>
              </a:rPr>
              <a:t>Katsotaan</a:t>
            </a:r>
            <a:r>
              <a:rPr lang="en-US" u="sng" dirty="0">
                <a:hlinkClick r:id="rId3"/>
              </a:rPr>
              <a:t> </a:t>
            </a:r>
            <a:r>
              <a:rPr lang="en-US" u="sng" dirty="0" err="1">
                <a:hlinkClick r:id="rId3"/>
              </a:rPr>
              <a:t>selittävä</a:t>
            </a:r>
            <a:r>
              <a:rPr lang="en-US" u="sng" dirty="0">
                <a:hlinkClick r:id="rId3"/>
              </a:rPr>
              <a:t> video </a:t>
            </a:r>
            <a:r>
              <a:rPr lang="en-US" u="sng" dirty="0" err="1">
                <a:hlinkClick r:id="rId3"/>
              </a:rPr>
              <a:t>tästä</a:t>
            </a:r>
            <a:endParaRPr lang="en-US" dirty="0"/>
          </a:p>
          <a:p>
            <a:pPr algn="ctr"/>
            <a:endParaRPr lang="sv-SE" sz="1800" dirty="0">
              <a:solidFill>
                <a:srgbClr val="F3FFFA"/>
              </a:solidFill>
              <a:effectLst/>
              <a:latin typeface="Times New Roman" panose="02020603050405020304" pitchFamily="18" charset="0"/>
              <a:ea typeface="Calibri" panose="020F0502020204030204" pitchFamily="34" charset="0"/>
            </a:endParaRPr>
          </a:p>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9523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Biotalous</a:t>
            </a:r>
            <a:r>
              <a:rPr lang="en-US" sz="5896" dirty="0">
                <a:solidFill>
                  <a:srgbClr val="D0E7DE"/>
                </a:solidFill>
                <a:latin typeface="Myriad Pro" panose="020B0503030403020204" pitchFamily="34" charset="0"/>
              </a:rPr>
              <a:t> </a:t>
            </a:r>
          </a:p>
        </p:txBody>
      </p:sp>
      <p:sp>
        <p:nvSpPr>
          <p:cNvPr id="2" name="TextBox 10">
            <a:extLst>
              <a:ext uri="{FF2B5EF4-FFF2-40B4-BE49-F238E27FC236}">
                <a16:creationId xmlns:a16="http://schemas.microsoft.com/office/drawing/2014/main" id="{245FE2A8-57A0-D952-3CBE-316E6BFBA4D1}"/>
              </a:ext>
            </a:extLst>
          </p:cNvPr>
          <p:cNvSpPr txBox="1"/>
          <p:nvPr/>
        </p:nvSpPr>
        <p:spPr>
          <a:xfrm>
            <a:off x="4612835" y="458488"/>
            <a:ext cx="5090323" cy="826124"/>
          </a:xfrm>
          <a:prstGeom prst="rect">
            <a:avLst/>
          </a:prstGeom>
        </p:spPr>
        <p:txBody>
          <a:bodyPr wrap="square" lIns="0" tIns="0" rIns="0" bIns="0" rtlCol="0" anchor="t">
            <a:spAutoFit/>
          </a:bodyPr>
          <a:lstStyle/>
          <a:p>
            <a:pPr>
              <a:lnSpc>
                <a:spcPts val="6250"/>
              </a:lnSpc>
            </a:pPr>
            <a:r>
              <a:rPr lang="en-US" sz="5896" dirty="0">
                <a:solidFill>
                  <a:srgbClr val="D0E7DE"/>
                </a:solidFill>
                <a:latin typeface="Myriad Pro" panose="020B0503030403020204" pitchFamily="34" charset="0"/>
              </a:rPr>
              <a:t>ja </a:t>
            </a:r>
            <a:r>
              <a:rPr lang="en-US" sz="5896" dirty="0" err="1">
                <a:solidFill>
                  <a:srgbClr val="D0E7DE"/>
                </a:solidFill>
                <a:latin typeface="Myriad Pro" panose="020B0503030403020204" pitchFamily="34" charset="0"/>
              </a:rPr>
              <a:t>Yhteiskunta</a:t>
            </a:r>
            <a:endParaRPr lang="en-US" sz="5896" dirty="0">
              <a:solidFill>
                <a:srgbClr val="D0E7DE"/>
              </a:solidFill>
              <a:latin typeface="Myriad Pro" panose="020B0503030403020204" pitchFamily="34" charset="0"/>
            </a:endParaRPr>
          </a:p>
        </p:txBody>
      </p:sp>
      <p:sp>
        <p:nvSpPr>
          <p:cNvPr id="4" name="textruta 3">
            <a:extLst>
              <a:ext uri="{FF2B5EF4-FFF2-40B4-BE49-F238E27FC236}">
                <a16:creationId xmlns:a16="http://schemas.microsoft.com/office/drawing/2014/main" id="{CF5FA270-F55E-17F7-43A0-0ACF3C21C4CD}"/>
              </a:ext>
            </a:extLst>
          </p:cNvPr>
          <p:cNvSpPr txBox="1"/>
          <p:nvPr/>
        </p:nvSpPr>
        <p:spPr>
          <a:xfrm>
            <a:off x="208538" y="1547821"/>
            <a:ext cx="6949458" cy="5157374"/>
          </a:xfrm>
          <a:prstGeom prst="rect">
            <a:avLst/>
          </a:prstGeom>
          <a:noFill/>
        </p:spPr>
        <p:txBody>
          <a:bodyPr wrap="square" rtlCol="0">
            <a:spAutoFit/>
          </a:bodyPr>
          <a:lstStyle/>
          <a:p>
            <a:pPr indent="457200">
              <a:lnSpc>
                <a:spcPct val="107000"/>
              </a:lnSpc>
              <a:spcAft>
                <a:spcPts val="800"/>
              </a:spcAft>
            </a:pPr>
            <a:r>
              <a:rPr lang="fi-FI" sz="2400" dirty="0">
                <a:solidFill>
                  <a:srgbClr val="F3FFFA"/>
                </a:solidFill>
                <a:effectLst/>
                <a:latin typeface="Times New Roman" panose="02020603050405020304" pitchFamily="18" charset="0"/>
                <a:ea typeface="Calibri" panose="020F0502020204030204" pitchFamily="34" charset="0"/>
              </a:rPr>
              <a:t>Pariisin sopimus</a:t>
            </a:r>
            <a:endParaRPr lang="sv-SE" sz="2400" dirty="0">
              <a:solidFill>
                <a:srgbClr val="F3FFFA"/>
              </a:solidFill>
              <a:effectLst/>
              <a:latin typeface="Times New Roman" panose="02020603050405020304" pitchFamily="18" charset="0"/>
              <a:ea typeface="Calibri" panose="020F0502020204030204" pitchFamily="34" charset="0"/>
            </a:endParaRPr>
          </a:p>
          <a:p>
            <a:pPr>
              <a:lnSpc>
                <a:spcPct val="150000"/>
              </a:lnSpc>
            </a:pPr>
            <a:r>
              <a:rPr lang="fi-FI" sz="2000" dirty="0">
                <a:solidFill>
                  <a:srgbClr val="F3FFFA"/>
                </a:solidFill>
                <a:effectLst/>
                <a:latin typeface="Times New Roman" panose="02020603050405020304" pitchFamily="18" charset="0"/>
                <a:ea typeface="Calibri" panose="020F0502020204030204" pitchFamily="34" charset="0"/>
              </a:rPr>
              <a:t>Sopimus ilmastonmuutoksen torjumiseksi. Sen tavoitteena on rajoittaa maapallon lämpötilan nousu huomattavasti alle 2 °C:een esiteollisesta tasosta. Jokainen allekirjoittajamaa työskentelee sovittujen tavoitteiden saavuttamiseksi. Esimerkiksi Ruotsi lupaa muuttua hiilineutraaliksi (nettopäästöt nolla) vuoteen 2045 mennessä. Suomi on yksi Euroopan kunnianhimoisimmista maista, joka haluaa saavuttaa ilmastoneutraaliuden vuoteen 2035 mennessä. (Suomen ulkoasiainministeriö). Lähes koko maailma pyrkii saavuttamaan ilmastoneutraaliuden vuoteen 2050 mennessä.</a:t>
            </a:r>
            <a:endParaRPr lang="sv-SE" sz="2000" dirty="0">
              <a:solidFill>
                <a:srgbClr val="F3FFFA"/>
              </a:solidFill>
            </a:endParaRPr>
          </a:p>
        </p:txBody>
      </p:sp>
    </p:spTree>
    <p:extLst>
      <p:ext uri="{BB962C8B-B14F-4D97-AF65-F5344CB8AC3E}">
        <p14:creationId xmlns:p14="http://schemas.microsoft.com/office/powerpoint/2010/main" val="3190079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7427824" y="-1200"/>
            <a:ext cx="4215536" cy="6859200"/>
          </a:xfrm>
          <a:prstGeom prst="rect">
            <a:avLst/>
          </a:prstGeom>
          <a:solidFill>
            <a:srgbClr val="007075"/>
          </a:solidFill>
        </p:spPr>
        <p:txBody>
          <a:bodyPr rtlCol="0" anchor="ctr"/>
          <a:lstStyle/>
          <a:p>
            <a:pPr algn="ctr"/>
            <a:r>
              <a:rPr lang="fi-FI" dirty="0">
                <a:solidFill>
                  <a:srgbClr val="F3FFFA"/>
                </a:solidFill>
                <a:latin typeface="Times New Roman" panose="02020603050405020304" pitchFamily="18" charset="0"/>
                <a:ea typeface="Calibri" panose="020F0502020204030204" pitchFamily="34" charset="0"/>
              </a:rPr>
              <a:t>Tiesitkö, että koulumme työskentelevät myös muiden EU:n kumppaneiden kanssa rakentaakseen tulevaisuuden kiertotaloutta? </a:t>
            </a:r>
          </a:p>
          <a:p>
            <a:pPr algn="ctr"/>
            <a:endParaRPr lang="sv-SE" sz="1800" dirty="0">
              <a:solidFill>
                <a:srgbClr val="F3FFFA"/>
              </a:solidFill>
              <a:effectLst/>
              <a:latin typeface="Times New Roman" panose="02020603050405020304" pitchFamily="18" charset="0"/>
              <a:ea typeface="Calibri" panose="020F0502020204030204" pitchFamily="34" charset="0"/>
            </a:endParaRPr>
          </a:p>
          <a:p>
            <a:pPr algn="ctr"/>
            <a:r>
              <a:rPr lang="sv-SE" dirty="0">
                <a:solidFill>
                  <a:srgbClr val="F3FFFA"/>
                </a:solidFill>
                <a:latin typeface="Times New Roman" panose="02020603050405020304" pitchFamily="18" charset="0"/>
                <a:ea typeface="Calibri" panose="020F0502020204030204" pitchFamily="34" charset="0"/>
              </a:rPr>
              <a:t>Lue </a:t>
            </a:r>
            <a:r>
              <a:rPr lang="sv-SE" dirty="0" err="1">
                <a:solidFill>
                  <a:srgbClr val="F3FFFA"/>
                </a:solidFill>
                <a:latin typeface="Times New Roman" panose="02020603050405020304" pitchFamily="18" charset="0"/>
                <a:ea typeface="Calibri" panose="020F0502020204030204" pitchFamily="34" charset="0"/>
              </a:rPr>
              <a:t>lisää</a:t>
            </a:r>
            <a:r>
              <a:rPr lang="sv-SE" dirty="0">
                <a:solidFill>
                  <a:srgbClr val="F3FFFA"/>
                </a:solidFill>
                <a:latin typeface="Times New Roman" panose="02020603050405020304" pitchFamily="18" charset="0"/>
                <a:ea typeface="Calibri" panose="020F0502020204030204" pitchFamily="34" charset="0"/>
              </a:rPr>
              <a:t>: </a:t>
            </a:r>
          </a:p>
          <a:p>
            <a:pPr algn="ctr"/>
            <a:endParaRPr lang="sv-SE" sz="1800" dirty="0">
              <a:solidFill>
                <a:srgbClr val="F3FFFA"/>
              </a:solidFill>
              <a:effectLst/>
              <a:latin typeface="Times New Roman" panose="02020603050405020304" pitchFamily="18" charset="0"/>
              <a:ea typeface="Calibri" panose="020F0502020204030204" pitchFamily="34" charset="0"/>
            </a:endParaRPr>
          </a:p>
          <a:p>
            <a:pPr algn="ctr"/>
            <a:r>
              <a:rPr lang="sv-SE" dirty="0">
                <a:solidFill>
                  <a:srgbClr val="F3FFFA"/>
                </a:solidFill>
                <a:latin typeface="Times New Roman" panose="02020603050405020304" pitchFamily="18" charset="0"/>
                <a:ea typeface="Calibri" panose="020F0502020204030204" pitchFamily="34" charset="0"/>
              </a:rPr>
              <a:t>Green </a:t>
            </a:r>
            <a:r>
              <a:rPr lang="sv-SE" dirty="0" err="1">
                <a:solidFill>
                  <a:srgbClr val="F3FFFA"/>
                </a:solidFill>
                <a:latin typeface="Times New Roman" panose="02020603050405020304" pitchFamily="18" charset="0"/>
                <a:ea typeface="Calibri" panose="020F0502020204030204" pitchFamily="34" charset="0"/>
              </a:rPr>
              <a:t>Valleys</a:t>
            </a:r>
            <a:r>
              <a:rPr lang="sv-SE" dirty="0">
                <a:solidFill>
                  <a:srgbClr val="F3FFFA"/>
                </a:solidFill>
                <a:latin typeface="Times New Roman" panose="02020603050405020304" pitchFamily="18" charset="0"/>
                <a:ea typeface="Calibri" panose="020F0502020204030204" pitchFamily="34" charset="0"/>
              </a:rPr>
              <a:t>- </a:t>
            </a:r>
            <a:r>
              <a:rPr lang="fi-FI" dirty="0">
                <a:solidFill>
                  <a:srgbClr val="F3FFFA"/>
                </a:solidFill>
                <a:latin typeface="Times New Roman" panose="02020603050405020304" pitchFamily="18" charset="0"/>
                <a:ea typeface="Calibri" panose="020F0502020204030204" pitchFamily="34" charset="0"/>
              </a:rPr>
              <a:t>vihreän proteiinin talteenotto eläinten rehuksi </a:t>
            </a:r>
            <a:endParaRPr lang="sv-SE" dirty="0">
              <a:solidFill>
                <a:srgbClr val="F3FFFA"/>
              </a:solidFill>
              <a:latin typeface="Times New Roman" panose="02020603050405020304" pitchFamily="18" charset="0"/>
              <a:ea typeface="Calibri" panose="020F0502020204030204" pitchFamily="34" charset="0"/>
            </a:endParaRPr>
          </a:p>
          <a:p>
            <a:pPr algn="ctr"/>
            <a:r>
              <a:rPr lang="sv-SE" sz="1800" dirty="0" err="1">
                <a:solidFill>
                  <a:srgbClr val="F3FFFA"/>
                </a:solidFill>
                <a:effectLst/>
                <a:latin typeface="Times New Roman" panose="02020603050405020304" pitchFamily="18" charset="0"/>
                <a:ea typeface="Calibri" panose="020F0502020204030204" pitchFamily="34" charset="0"/>
              </a:rPr>
              <a:t>Biokaasu</a:t>
            </a:r>
            <a:r>
              <a:rPr lang="sv-SE" sz="1800" dirty="0">
                <a:solidFill>
                  <a:srgbClr val="F3FFFA"/>
                </a:solidFill>
                <a:effectLst/>
                <a:latin typeface="Times New Roman" panose="02020603050405020304" pitchFamily="18" charset="0"/>
                <a:ea typeface="Calibri" panose="020F0502020204030204" pitchFamily="34" charset="0"/>
              </a:rPr>
              <a:t> </a:t>
            </a:r>
          </a:p>
          <a:p>
            <a:pPr algn="ctr"/>
            <a:r>
              <a:rPr lang="sv-SE" dirty="0">
                <a:solidFill>
                  <a:srgbClr val="F3FFFA"/>
                </a:solidFill>
                <a:latin typeface="Times New Roman" panose="02020603050405020304" pitchFamily="18" charset="0"/>
                <a:ea typeface="Calibri" panose="020F0502020204030204" pitchFamily="34" charset="0"/>
              </a:rPr>
              <a:t>BREC </a:t>
            </a:r>
            <a:endParaRPr lang="sv-SE" sz="1800" dirty="0">
              <a:solidFill>
                <a:srgbClr val="F3FFFA"/>
              </a:solidFill>
              <a:effectLst/>
              <a:latin typeface="Times New Roman" panose="02020603050405020304" pitchFamily="18" charset="0"/>
              <a:ea typeface="Calibri" panose="020F0502020204030204" pitchFamily="34" charset="0"/>
            </a:endParaRPr>
          </a:p>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9523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Biotalous</a:t>
            </a:r>
            <a:r>
              <a:rPr lang="en-US" sz="5896" dirty="0">
                <a:solidFill>
                  <a:srgbClr val="D0E7DE"/>
                </a:solidFill>
                <a:latin typeface="Myriad Pro" panose="020B0503030403020204" pitchFamily="34" charset="0"/>
              </a:rPr>
              <a:t> </a:t>
            </a:r>
          </a:p>
        </p:txBody>
      </p:sp>
      <p:sp>
        <p:nvSpPr>
          <p:cNvPr id="2" name="TextBox 10">
            <a:extLst>
              <a:ext uri="{FF2B5EF4-FFF2-40B4-BE49-F238E27FC236}">
                <a16:creationId xmlns:a16="http://schemas.microsoft.com/office/drawing/2014/main" id="{245FE2A8-57A0-D952-3CBE-316E6BFBA4D1}"/>
              </a:ext>
            </a:extLst>
          </p:cNvPr>
          <p:cNvSpPr txBox="1"/>
          <p:nvPr/>
        </p:nvSpPr>
        <p:spPr>
          <a:xfrm>
            <a:off x="4535642" y="458488"/>
            <a:ext cx="5090323" cy="826124"/>
          </a:xfrm>
          <a:prstGeom prst="rect">
            <a:avLst/>
          </a:prstGeom>
        </p:spPr>
        <p:txBody>
          <a:bodyPr wrap="square" lIns="0" tIns="0" rIns="0" bIns="0" rtlCol="0" anchor="t">
            <a:spAutoFit/>
          </a:bodyPr>
          <a:lstStyle/>
          <a:p>
            <a:pPr>
              <a:lnSpc>
                <a:spcPts val="6250"/>
              </a:lnSpc>
            </a:pPr>
            <a:r>
              <a:rPr lang="en-US" sz="5896" dirty="0">
                <a:solidFill>
                  <a:srgbClr val="D0E7DE"/>
                </a:solidFill>
                <a:latin typeface="Myriad Pro" panose="020B0503030403020204" pitchFamily="34" charset="0"/>
              </a:rPr>
              <a:t>ja </a:t>
            </a:r>
            <a:r>
              <a:rPr lang="en-US" sz="5896" dirty="0" err="1">
                <a:solidFill>
                  <a:srgbClr val="D0E7DE"/>
                </a:solidFill>
                <a:latin typeface="Myriad Pro" panose="020B0503030403020204" pitchFamily="34" charset="0"/>
              </a:rPr>
              <a:t>Yhteiskunta</a:t>
            </a:r>
            <a:endParaRPr lang="en-US" sz="5896" dirty="0">
              <a:solidFill>
                <a:srgbClr val="D0E7DE"/>
              </a:solidFill>
              <a:latin typeface="Myriad Pro" panose="020B0503030403020204" pitchFamily="34" charset="0"/>
            </a:endParaRPr>
          </a:p>
        </p:txBody>
      </p:sp>
      <p:sp>
        <p:nvSpPr>
          <p:cNvPr id="4" name="textruta 3">
            <a:extLst>
              <a:ext uri="{FF2B5EF4-FFF2-40B4-BE49-F238E27FC236}">
                <a16:creationId xmlns:a16="http://schemas.microsoft.com/office/drawing/2014/main" id="{CF5FA270-F55E-17F7-43A0-0ACF3C21C4CD}"/>
              </a:ext>
            </a:extLst>
          </p:cNvPr>
          <p:cNvSpPr txBox="1"/>
          <p:nvPr/>
        </p:nvSpPr>
        <p:spPr>
          <a:xfrm>
            <a:off x="394254" y="2841170"/>
            <a:ext cx="6686550" cy="2862322"/>
          </a:xfrm>
          <a:prstGeom prst="rect">
            <a:avLst/>
          </a:prstGeom>
          <a:noFill/>
        </p:spPr>
        <p:txBody>
          <a:bodyPr wrap="square" rtlCol="0">
            <a:spAutoFit/>
          </a:bodyPr>
          <a:lstStyle/>
          <a:p>
            <a:pPr algn="ctr"/>
            <a:r>
              <a:rPr lang="fi-FI" dirty="0">
                <a:solidFill>
                  <a:srgbClr val="F3FFFA"/>
                </a:solidFill>
                <a:latin typeface="Times New Roman" panose="02020603050405020304" pitchFamily="18" charset="0"/>
                <a:ea typeface="Calibri" panose="020F0502020204030204" pitchFamily="34" charset="0"/>
              </a:rPr>
              <a:t>Kuvittele, että on vuosi 2030 ja sinulla on oma yritys vihreällä alalla. Mitä olet valmis tekemään edistääkseen tavoitteiden saavuttamista? Ehkäpä tuottamaan uusiutuvaa energiaa? Työskentelemään tutkijoiden kanssa uusien innovatiivisten teknologioiden testaamiseksi? Keräämään jätteesi, jotta se voidaan myöhemmin muuntaa uusiksi tuotteiksi? Istuttaa puutarha, joka antaa suojaa ja ruokaa pölyttäjille? </a:t>
            </a:r>
            <a:endParaRPr lang="en-US" dirty="0"/>
          </a:p>
          <a:p>
            <a:endParaRPr lang="en-US" dirty="0"/>
          </a:p>
          <a:p>
            <a:endParaRPr lang="en-US" dirty="0"/>
          </a:p>
          <a:p>
            <a:endParaRPr lang="en-US" dirty="0"/>
          </a:p>
          <a:p>
            <a:endParaRPr lang="sv-SE" dirty="0"/>
          </a:p>
        </p:txBody>
      </p:sp>
      <p:sp>
        <p:nvSpPr>
          <p:cNvPr id="3" name="textruta 2">
            <a:extLst>
              <a:ext uri="{FF2B5EF4-FFF2-40B4-BE49-F238E27FC236}">
                <a16:creationId xmlns:a16="http://schemas.microsoft.com/office/drawing/2014/main" id="{C8047817-AE5D-8C94-F4DA-D40BE9FFE9FC}"/>
              </a:ext>
            </a:extLst>
          </p:cNvPr>
          <p:cNvSpPr txBox="1"/>
          <p:nvPr/>
        </p:nvSpPr>
        <p:spPr>
          <a:xfrm>
            <a:off x="1392700" y="3059068"/>
            <a:ext cx="10527341" cy="369332"/>
          </a:xfrm>
          <a:prstGeom prst="rect">
            <a:avLst/>
          </a:prstGeom>
          <a:noFill/>
        </p:spPr>
        <p:txBody>
          <a:bodyPr wrap="square" rtlCol="0">
            <a:spAutoFit/>
          </a:bodyPr>
          <a:lstStyle/>
          <a:p>
            <a:r>
              <a:rPr lang="en-US" sz="1800" dirty="0">
                <a:solidFill>
                  <a:srgbClr val="F3FFFA"/>
                </a:solidFill>
                <a:effectLst/>
                <a:latin typeface="Times New Roman" panose="02020603050405020304" pitchFamily="18" charset="0"/>
                <a:ea typeface="Calibri" panose="020F0502020204030204" pitchFamily="34" charset="0"/>
              </a:rPr>
              <a:t> </a:t>
            </a:r>
            <a:endParaRPr lang="sv-SE" dirty="0">
              <a:solidFill>
                <a:srgbClr val="F3FFFA"/>
              </a:solidFill>
            </a:endParaRPr>
          </a:p>
        </p:txBody>
      </p:sp>
    </p:spTree>
    <p:extLst>
      <p:ext uri="{BB962C8B-B14F-4D97-AF65-F5344CB8AC3E}">
        <p14:creationId xmlns:p14="http://schemas.microsoft.com/office/powerpoint/2010/main" val="60441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3D07E4-A59B-62C2-9726-D654B54618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3" y="-2277944"/>
            <a:ext cx="12192002" cy="9135944"/>
          </a:xfrm>
          <a:prstGeom prst="rect">
            <a:avLst/>
          </a:prstGeom>
        </p:spPr>
      </p:pic>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9371404">
            <a:off x="-1513897" y="-1809781"/>
            <a:ext cx="12500491" cy="4879467"/>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19050"/>
            <a:ext cx="12192001" cy="6877050"/>
          </a:xfrm>
          <a:prstGeom prst="rect">
            <a:avLst/>
          </a:prstGeom>
        </p:spPr>
      </p:pic>
      <p:sp>
        <p:nvSpPr>
          <p:cNvPr id="9" name="TextBox 9"/>
          <p:cNvSpPr txBox="1"/>
          <p:nvPr/>
        </p:nvSpPr>
        <p:spPr>
          <a:xfrm>
            <a:off x="3095794" y="2324535"/>
            <a:ext cx="6000407" cy="1746323"/>
          </a:xfrm>
          <a:prstGeom prst="rect">
            <a:avLst/>
          </a:prstGeom>
          <a:solidFill>
            <a:schemeClr val="bg1">
              <a:alpha val="76000"/>
            </a:schemeClr>
          </a:solidFill>
          <a:effectLst>
            <a:softEdge rad="258786"/>
          </a:effectLst>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5400" dirty="0" err="1">
                <a:solidFill>
                  <a:srgbClr val="007075"/>
                </a:solidFill>
                <a:latin typeface="Myriad Pro" panose="020B0503030403020204" pitchFamily="34" charset="0"/>
                <a:ea typeface="+mj-ea"/>
                <a:cs typeface="+mj-cs"/>
              </a:rPr>
              <a:t>Kiitokset</a:t>
            </a:r>
            <a:r>
              <a:rPr lang="en-US" sz="5400" dirty="0">
                <a:solidFill>
                  <a:srgbClr val="007075"/>
                </a:solidFill>
                <a:latin typeface="Myriad Pro" panose="020B0503030403020204" pitchFamily="34" charset="0"/>
                <a:ea typeface="+mj-ea"/>
                <a:cs typeface="+mj-cs"/>
              </a:rPr>
              <a:t> </a:t>
            </a:r>
            <a:r>
              <a:rPr lang="en-US" sz="5400" dirty="0" err="1">
                <a:solidFill>
                  <a:srgbClr val="007075"/>
                </a:solidFill>
                <a:latin typeface="Myriad Pro" panose="020B0503030403020204" pitchFamily="34" charset="0"/>
                <a:ea typeface="+mj-ea"/>
                <a:cs typeface="+mj-cs"/>
              </a:rPr>
              <a:t>huomiostanne</a:t>
            </a:r>
            <a:r>
              <a:rPr lang="en-US" sz="5400" dirty="0">
                <a:solidFill>
                  <a:srgbClr val="007075"/>
                </a:solidFill>
                <a:latin typeface="Myriad Pro" panose="020B0503030403020204" pitchFamily="34" charset="0"/>
                <a:ea typeface="+mj-ea"/>
                <a:cs typeface="+mj-cs"/>
              </a:rPr>
              <a:t> ja </a:t>
            </a:r>
            <a:r>
              <a:rPr lang="en-US" sz="5400" dirty="0" err="1">
                <a:solidFill>
                  <a:srgbClr val="007075"/>
                </a:solidFill>
                <a:latin typeface="Myriad Pro" panose="020B0503030403020204" pitchFamily="34" charset="0"/>
                <a:ea typeface="+mj-ea"/>
                <a:cs typeface="+mj-cs"/>
              </a:rPr>
              <a:t>osallistumisestanne</a:t>
            </a:r>
            <a:r>
              <a:rPr lang="en-US" sz="5400" dirty="0">
                <a:solidFill>
                  <a:srgbClr val="007075"/>
                </a:solidFill>
                <a:latin typeface="Myriad Pro" panose="020B0503030403020204" pitchFamily="34" charset="0"/>
                <a:ea typeface="+mj-ea"/>
                <a:cs typeface="+mj-cs"/>
              </a:rPr>
              <a:t> </a:t>
            </a: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pic>
        <p:nvPicPr>
          <p:cNvPr id="6" name="Picture 5" descr="A close-up of a flag&#10;&#10;AI-generated content may be incorrect.">
            <a:extLst>
              <a:ext uri="{FF2B5EF4-FFF2-40B4-BE49-F238E27FC236}">
                <a16:creationId xmlns:a16="http://schemas.microsoft.com/office/drawing/2014/main" id="{6C6E40D5-3CD3-C62F-2958-81197CC8C2F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43804" y="5550013"/>
            <a:ext cx="2703064" cy="1143263"/>
          </a:xfrm>
          <a:prstGeom prst="rect">
            <a:avLst/>
          </a:prstGeom>
          <a:ln>
            <a:solidFill>
              <a:schemeClr val="tx1"/>
            </a:solidFill>
          </a:ln>
        </p:spPr>
      </p:pic>
    </p:spTree>
    <p:extLst>
      <p:ext uri="{BB962C8B-B14F-4D97-AF65-F5344CB8AC3E}">
        <p14:creationId xmlns:p14="http://schemas.microsoft.com/office/powerpoint/2010/main" val="37982927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8977632">
            <a:off x="-2427393" y="-2007100"/>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8458200" y="5258217"/>
            <a:ext cx="12192001" cy="9937489"/>
          </a:xfrm>
          <a:prstGeom prst="rect">
            <a:avLst/>
          </a:prstGeom>
        </p:spPr>
      </p:pic>
      <p:sp>
        <p:nvSpPr>
          <p:cNvPr id="9" name="TextBox 9"/>
          <p:cNvSpPr txBox="1"/>
          <p:nvPr/>
        </p:nvSpPr>
        <p:spPr>
          <a:xfrm>
            <a:off x="4006388" y="368814"/>
            <a:ext cx="4179224"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Biomassa</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1154189994"/>
              </p:ext>
            </p:extLst>
          </p:nvPr>
        </p:nvGraphicFramePr>
        <p:xfrm>
          <a:off x="838200" y="1825625"/>
          <a:ext cx="10515600" cy="3820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338779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10152591">
            <a:off x="-555410" y="893526"/>
            <a:ext cx="14152768" cy="6599390"/>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8458200" y="5258217"/>
            <a:ext cx="12192001" cy="9937489"/>
          </a:xfrm>
          <a:prstGeom prst="rect">
            <a:avLst/>
          </a:prstGeom>
        </p:spPr>
      </p:pic>
      <p:sp>
        <p:nvSpPr>
          <p:cNvPr id="9" name="TextBox 9"/>
          <p:cNvSpPr txBox="1"/>
          <p:nvPr/>
        </p:nvSpPr>
        <p:spPr>
          <a:xfrm>
            <a:off x="1855470" y="263574"/>
            <a:ext cx="848105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Lineaarinen</a:t>
            </a:r>
            <a:r>
              <a:rPr lang="en-US" sz="4400" dirty="0">
                <a:solidFill>
                  <a:srgbClr val="007075"/>
                </a:solidFill>
                <a:latin typeface="Myriad Pro" panose="020B0503030403020204" pitchFamily="34" charset="0"/>
                <a:ea typeface="+mj-ea"/>
                <a:cs typeface="+mj-cs"/>
              </a:rPr>
              <a:t> vs </a:t>
            </a:r>
            <a:r>
              <a:rPr lang="en-US" sz="4400" dirty="0" err="1">
                <a:solidFill>
                  <a:srgbClr val="007075"/>
                </a:solidFill>
                <a:latin typeface="Myriad Pro" panose="020B0503030403020204" pitchFamily="34" charset="0"/>
                <a:ea typeface="+mj-ea"/>
                <a:cs typeface="+mj-cs"/>
              </a:rPr>
              <a:t>Kiertävä</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Biotalous</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graphicFrame>
        <p:nvGraphicFramePr>
          <p:cNvPr id="30" name="TekstSylinder 11">
            <a:extLst>
              <a:ext uri="{FF2B5EF4-FFF2-40B4-BE49-F238E27FC236}">
                <a16:creationId xmlns:a16="http://schemas.microsoft.com/office/drawing/2014/main" id="{749A4B47-8243-B66B-FBB8-AE5688721419}"/>
              </a:ext>
            </a:extLst>
          </p:cNvPr>
          <p:cNvGraphicFramePr/>
          <p:nvPr/>
        </p:nvGraphicFramePr>
        <p:xfrm>
          <a:off x="838200" y="1825625"/>
          <a:ext cx="10515600" cy="3820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ktangel 1">
            <a:extLst>
              <a:ext uri="{FF2B5EF4-FFF2-40B4-BE49-F238E27FC236}">
                <a16:creationId xmlns:a16="http://schemas.microsoft.com/office/drawing/2014/main" id="{3939B6FE-89CD-6730-ECBA-16572E59BDCE}"/>
              </a:ext>
            </a:extLst>
          </p:cNvPr>
          <p:cNvSpPr/>
          <p:nvPr/>
        </p:nvSpPr>
        <p:spPr>
          <a:xfrm>
            <a:off x="751840" y="1796415"/>
            <a:ext cx="8629650" cy="1325563"/>
          </a:xfrm>
          <a:prstGeom prst="rect">
            <a:avLst/>
          </a:prstGeom>
          <a:solidFill>
            <a:srgbClr val="009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Calibri" panose="020F0502020204030204" pitchFamily="34" charset="0"/>
              </a:rPr>
              <a:t>Biomassaa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käytetään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raaka-aineena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tuotteiden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energian</a:t>
            </a:r>
            <a:r>
              <a:rPr lang="en-US" dirty="0">
                <a:latin typeface="Times New Roman" panose="02020603050405020304" pitchFamily="18" charset="0"/>
                <a:ea typeface="Calibri" panose="020F0502020204030204" pitchFamily="34" charset="0"/>
              </a:rPr>
              <a:t> ja </a:t>
            </a:r>
            <a:r>
              <a:rPr lang="en-US" dirty="0" err="1">
                <a:latin typeface="Times New Roman" panose="02020603050405020304" pitchFamily="18" charset="0"/>
                <a:ea typeface="Calibri" panose="020F0502020204030204" pitchFamily="34" charset="0"/>
              </a:rPr>
              <a:t>kemikaalien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tuotantoon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Näistä</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syntyneet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sivuvirrat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poistetaan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käytöstä</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jätteinä</a:t>
            </a:r>
            <a:r>
              <a:rPr lang="en-US" dirty="0">
                <a:latin typeface="Times New Roman" panose="02020603050405020304" pitchFamily="18" charset="0"/>
                <a:ea typeface="Calibri" panose="020F0502020204030204" pitchFamily="34" charset="0"/>
              </a:rPr>
              <a:t> ja </a:t>
            </a:r>
            <a:r>
              <a:rPr lang="en-US" dirty="0" err="1">
                <a:latin typeface="Times New Roman" panose="02020603050405020304" pitchFamily="18" charset="0"/>
                <a:ea typeface="Calibri" panose="020F0502020204030204" pitchFamily="34" charset="0"/>
              </a:rPr>
              <a:t>siirretään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loppusijoituspaikkaan</a:t>
            </a:r>
            <a:endParaRPr lang="sv-SE" dirty="0"/>
          </a:p>
        </p:txBody>
      </p:sp>
      <p:sp>
        <p:nvSpPr>
          <p:cNvPr id="3" name="Ellips 2">
            <a:extLst>
              <a:ext uri="{FF2B5EF4-FFF2-40B4-BE49-F238E27FC236}">
                <a16:creationId xmlns:a16="http://schemas.microsoft.com/office/drawing/2014/main" id="{1B68F71D-FE67-1D4C-4D6B-2C7BF067E1E4}"/>
              </a:ext>
            </a:extLst>
          </p:cNvPr>
          <p:cNvSpPr/>
          <p:nvPr/>
        </p:nvSpPr>
        <p:spPr>
          <a:xfrm>
            <a:off x="6849175" y="3736022"/>
            <a:ext cx="4464050" cy="2880360"/>
          </a:xfrm>
          <a:prstGeom prst="ellipse">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effectLst/>
                <a:latin typeface="Times New Roman" panose="02020603050405020304" pitchFamily="18" charset="0"/>
                <a:ea typeface="Calibri" panose="020F0502020204030204" pitchFamily="34" charset="0"/>
              </a:rPr>
              <a:t>Biomassa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tuote</a:t>
            </a:r>
            <a:r>
              <a:rPr lang="en-US" sz="1800" dirty="0">
                <a:effectLst/>
                <a:latin typeface="Times New Roman" panose="02020603050405020304" pitchFamily="18" charset="0"/>
                <a:ea typeface="Calibri" panose="020F0502020204030204" pitchFamily="34" charset="0"/>
              </a:rPr>
              <a:t> ja </a:t>
            </a:r>
            <a:r>
              <a:rPr lang="en-US" sz="1800" dirty="0" err="1">
                <a:effectLst/>
                <a:latin typeface="Times New Roman" panose="02020603050405020304" pitchFamily="18" charset="0"/>
                <a:ea typeface="Calibri" panose="020F0502020204030204" pitchFamily="34" charset="0"/>
              </a:rPr>
              <a:t>niiden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sisältämät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ravinteet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käytetään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kerätään</a:t>
            </a:r>
            <a:r>
              <a:rPr lang="en-US" sz="1800" dirty="0">
                <a:effectLst/>
                <a:latin typeface="Times New Roman" panose="02020603050405020304" pitchFamily="18" charset="0"/>
                <a:ea typeface="Calibri" panose="020F0502020204030204" pitchFamily="34" charset="0"/>
              </a:rPr>
              <a:t> ja </a:t>
            </a:r>
            <a:r>
              <a:rPr lang="en-US" sz="1800" dirty="0" err="1">
                <a:effectLst/>
                <a:latin typeface="Times New Roman" panose="02020603050405020304" pitchFamily="18" charset="0"/>
                <a:ea typeface="Calibri" panose="020F0502020204030204" pitchFamily="34" charset="0"/>
              </a:rPr>
              <a:t>kierrätetään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uusiokäyttöön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muodostaen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suljetun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materiaalikierron</a:t>
            </a:r>
            <a:r>
              <a:rPr lang="en-US" sz="1800" dirty="0">
                <a:effectLst/>
                <a:latin typeface="Times New Roman" panose="02020603050405020304" pitchFamily="18" charset="0"/>
                <a:ea typeface="Calibri" panose="020F0502020204030204" pitchFamily="34" charset="0"/>
              </a:rPr>
              <a:t>.</a:t>
            </a:r>
            <a:endParaRPr lang="sv-SE" dirty="0"/>
          </a:p>
        </p:txBody>
      </p:sp>
    </p:spTree>
    <p:extLst>
      <p:ext uri="{BB962C8B-B14F-4D97-AF65-F5344CB8AC3E}">
        <p14:creationId xmlns:p14="http://schemas.microsoft.com/office/powerpoint/2010/main" val="38731577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ED6AE389-BC27-51EB-8ED5-E2A8751C519E}"/>
              </a:ext>
            </a:extLst>
          </p:cNvPr>
          <p:cNvGrpSpPr/>
          <p:nvPr/>
        </p:nvGrpSpPr>
        <p:grpSpPr>
          <a:xfrm>
            <a:off x="2110739" y="599956"/>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Maanviljely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fi-FI"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Pääperiaatteet:</a:t>
                </a:r>
                <a:endParaRPr lang="sv-SE" sz="1800" dirty="0">
                  <a:solidFill>
                    <a:srgbClr val="007075"/>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800"/>
                  </a:spcAft>
                  <a:buFont typeface="Symbol" panose="05050102010706020507" pitchFamily="18" charset="2"/>
                  <a:buChar char=""/>
                </a:pPr>
                <a:r>
                  <a:rPr lang="fi-FI" sz="1800"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Resurssitehokkuus: Tähdätään siihen että kaikki kerätään ja kierrätetään. </a:t>
                </a:r>
                <a:r>
                  <a:rPr lang="fi-FI"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Kasvijäänteet hyödynnetään raaka-aineina ja ravinteiden kierrätyksellä säilytetään viljelysmaa rikkaana.</a:t>
                </a:r>
                <a:endParaRPr lang="sv-SE" sz="1800" dirty="0">
                  <a:solidFill>
                    <a:srgbClr val="4472C4"/>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300"/>
                  </a:spcAft>
                  <a:buFont typeface="Symbol" panose="05050102010706020507" pitchFamily="18" charset="2"/>
                  <a:buChar char=""/>
                </a:pPr>
                <a:r>
                  <a:rPr lang="sv-SE" sz="1800" dirty="0" err="1">
                    <a:solidFill>
                      <a:srgbClr val="4472C4"/>
                    </a:solidFill>
                    <a:effectLst/>
                    <a:latin typeface="Times New Roman" panose="02020603050405020304" pitchFamily="18" charset="0"/>
                    <a:ea typeface="Calibri" panose="020F0502020204030204" pitchFamily="34" charset="0"/>
                  </a:rPr>
                  <a:t>Biodiversiteetti</a:t>
                </a:r>
                <a:r>
                  <a:rPr lang="sv-SE" sz="1800" dirty="0">
                    <a:solidFill>
                      <a:srgbClr val="4472C4"/>
                    </a:solidFill>
                    <a:effectLst/>
                    <a:latin typeface="Times New Roman" panose="02020603050405020304" pitchFamily="18" charset="0"/>
                    <a:ea typeface="Calibri" panose="020F0502020204030204" pitchFamily="34" charset="0"/>
                  </a:rPr>
                  <a:t>: </a:t>
                </a:r>
                <a:r>
                  <a:rPr lang="sv-SE" sz="1800" dirty="0" err="1">
                    <a:solidFill>
                      <a:srgbClr val="4472C4"/>
                    </a:solidFill>
                    <a:effectLst/>
                    <a:latin typeface="Times New Roman" panose="02020603050405020304" pitchFamily="18" charset="0"/>
                    <a:ea typeface="Calibri" panose="020F0502020204030204" pitchFamily="34" charset="0"/>
                  </a:rPr>
                  <a:t>Monimuotoistettu</a:t>
                </a:r>
                <a:r>
                  <a:rPr lang="sv-SE" sz="1800" dirty="0">
                    <a:solidFill>
                      <a:srgbClr val="4472C4"/>
                    </a:solidFill>
                    <a:effectLst/>
                    <a:latin typeface="Times New Roman" panose="02020603050405020304" pitchFamily="18" charset="0"/>
                    <a:ea typeface="Calibri" panose="020F0502020204030204" pitchFamily="34" charset="0"/>
                  </a:rPr>
                  <a:t> </a:t>
                </a:r>
                <a:r>
                  <a:rPr lang="sv-SE" sz="1800" dirty="0" err="1">
                    <a:solidFill>
                      <a:srgbClr val="4472C4"/>
                    </a:solidFill>
                    <a:effectLst/>
                    <a:latin typeface="Times New Roman" panose="02020603050405020304" pitchFamily="18" charset="0"/>
                    <a:ea typeface="Calibri" panose="020F0502020204030204" pitchFamily="34" charset="0"/>
                  </a:rPr>
                  <a:t>viljely</a:t>
                </a:r>
                <a:r>
                  <a:rPr lang="sv-SE" sz="1800" dirty="0">
                    <a:solidFill>
                      <a:srgbClr val="4472C4"/>
                    </a:solidFill>
                    <a:effectLst/>
                    <a:latin typeface="Times New Roman" panose="02020603050405020304" pitchFamily="18" charset="0"/>
                    <a:ea typeface="Calibri" panose="020F0502020204030204" pitchFamily="34" charset="0"/>
                  </a:rPr>
                  <a:t> </a:t>
                </a:r>
                <a:r>
                  <a:rPr lang="sv-SE" sz="1800" dirty="0" err="1">
                    <a:solidFill>
                      <a:srgbClr val="4472C4"/>
                    </a:solidFill>
                    <a:effectLst/>
                    <a:latin typeface="Times New Roman" panose="02020603050405020304" pitchFamily="18" charset="0"/>
                    <a:ea typeface="Calibri" panose="020F0502020204030204" pitchFamily="34" charset="0"/>
                  </a:rPr>
                  <a:t>parantaa</a:t>
                </a:r>
                <a:r>
                  <a:rPr lang="sv-SE" sz="1800" dirty="0">
                    <a:solidFill>
                      <a:srgbClr val="4472C4"/>
                    </a:solidFill>
                    <a:effectLst/>
                    <a:latin typeface="Times New Roman" panose="02020603050405020304" pitchFamily="18" charset="0"/>
                    <a:ea typeface="Calibri" panose="020F0502020204030204" pitchFamily="34" charset="0"/>
                  </a:rPr>
                  <a:t> </a:t>
                </a:r>
                <a:r>
                  <a:rPr lang="sv-SE" sz="1800" dirty="0" err="1">
                    <a:solidFill>
                      <a:srgbClr val="4472C4"/>
                    </a:solidFill>
                    <a:effectLst/>
                    <a:latin typeface="Times New Roman" panose="02020603050405020304" pitchFamily="18" charset="0"/>
                    <a:ea typeface="Calibri" panose="020F0502020204030204" pitchFamily="34" charset="0"/>
                  </a:rPr>
                  <a:t>viljelysmaan</a:t>
                </a:r>
                <a:r>
                  <a:rPr lang="sv-SE" sz="1800" dirty="0">
                    <a:solidFill>
                      <a:srgbClr val="4472C4"/>
                    </a:solidFill>
                    <a:effectLst/>
                    <a:latin typeface="Times New Roman" panose="02020603050405020304" pitchFamily="18" charset="0"/>
                    <a:ea typeface="Calibri" panose="020F0502020204030204" pitchFamily="34" charset="0"/>
                  </a:rPr>
                  <a:t> </a:t>
                </a:r>
                <a:r>
                  <a:rPr lang="sv-SE" sz="1800" dirty="0" err="1">
                    <a:solidFill>
                      <a:srgbClr val="4472C4"/>
                    </a:solidFill>
                    <a:effectLst/>
                    <a:latin typeface="Times New Roman" panose="02020603050405020304" pitchFamily="18" charset="0"/>
                    <a:ea typeface="Calibri" panose="020F0502020204030204" pitchFamily="34" charset="0"/>
                  </a:rPr>
                  <a:t>sietokykyä</a:t>
                </a:r>
                <a:r>
                  <a:rPr lang="sv-SE" sz="1800" dirty="0">
                    <a:solidFill>
                      <a:srgbClr val="4472C4"/>
                    </a:solidFill>
                    <a:effectLst/>
                    <a:latin typeface="Times New Roman" panose="02020603050405020304" pitchFamily="18" charset="0"/>
                    <a:ea typeface="Calibri" panose="020F0502020204030204" pitchFamily="34" charset="0"/>
                  </a:rPr>
                  <a:t> ja </a:t>
                </a:r>
                <a:r>
                  <a:rPr lang="sv-SE" sz="1800" dirty="0" err="1">
                    <a:solidFill>
                      <a:srgbClr val="4472C4"/>
                    </a:solidFill>
                    <a:effectLst/>
                    <a:latin typeface="Times New Roman" panose="02020603050405020304" pitchFamily="18" charset="0"/>
                    <a:ea typeface="Calibri" panose="020F0502020204030204" pitchFamily="34" charset="0"/>
                  </a:rPr>
                  <a:t>ekosysteemin</a:t>
                </a:r>
                <a:r>
                  <a:rPr lang="sv-SE" sz="1800" dirty="0">
                    <a:solidFill>
                      <a:srgbClr val="4472C4"/>
                    </a:solidFill>
                    <a:effectLst/>
                    <a:latin typeface="Times New Roman" panose="02020603050405020304" pitchFamily="18" charset="0"/>
                    <a:ea typeface="Calibri" panose="020F0502020204030204" pitchFamily="34" charset="0"/>
                  </a:rPr>
                  <a:t> </a:t>
                </a:r>
                <a:r>
                  <a:rPr lang="sv-SE" sz="1800" dirty="0" err="1">
                    <a:solidFill>
                      <a:srgbClr val="4472C4"/>
                    </a:solidFill>
                    <a:effectLst/>
                    <a:latin typeface="Times New Roman" panose="02020603050405020304" pitchFamily="18" charset="0"/>
                    <a:ea typeface="Calibri" panose="020F0502020204030204" pitchFamily="34" charset="0"/>
                  </a:rPr>
                  <a:t>kestävyyttä</a:t>
                </a:r>
                <a:r>
                  <a:rPr lang="sv-SE" sz="1800" dirty="0">
                    <a:solidFill>
                      <a:srgbClr val="4472C4"/>
                    </a:solidFill>
                    <a:effectLst/>
                    <a:latin typeface="Times New Roman" panose="02020603050405020304" pitchFamily="18" charset="0"/>
                    <a:ea typeface="Calibri" panose="020F0502020204030204" pitchFamily="34" charset="0"/>
                  </a:rPr>
                  <a:t>.</a:t>
                </a:r>
              </a:p>
              <a:p>
                <a:pPr marL="342900" lvl="0" indent="-342900">
                  <a:lnSpc>
                    <a:spcPct val="107000"/>
                  </a:lnSpc>
                  <a:spcBef>
                    <a:spcPts val="1200"/>
                  </a:spcBef>
                  <a:spcAft>
                    <a:spcPts val="300"/>
                  </a:spcAft>
                  <a:buFont typeface="Symbol" panose="05050102010706020507" pitchFamily="18" charset="2"/>
                  <a:buChar char=""/>
                </a:pP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Jätteen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vähentäminen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Kiertotaloudellinen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viljely</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vähentää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jätteen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muodostumista</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jokaisessa</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vaiheessa</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prosessia</a:t>
                </a:r>
                <a:endParaRPr lang="sv-SE" sz="1800" dirty="0">
                  <a:solidFill>
                    <a:srgbClr val="4472C4"/>
                  </a:solidFill>
                  <a:effectLst/>
                  <a:latin typeface="Times New Roman" panose="02020603050405020304" pitchFamily="18" charset="0"/>
                  <a:ea typeface="Calibri" panose="020F0502020204030204" pitchFamily="34" charset="0"/>
                </a:endParaRPr>
              </a:p>
              <a:p>
                <a:pPr algn="ctr"/>
                <a:endParaRPr lang="nb-NO" dirty="0">
                  <a:latin typeface="Myriad Pro" panose="020B0503030403020204" pitchFamily="34" charset="0"/>
                </a:endParaRPr>
              </a:p>
            </p:txBody>
          </p:sp>
        </p:grpSp>
      </p:grpSp>
    </p:spTree>
    <p:extLst>
      <p:ext uri="{BB962C8B-B14F-4D97-AF65-F5344CB8AC3E}">
        <p14:creationId xmlns:p14="http://schemas.microsoft.com/office/powerpoint/2010/main" val="30770960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110739" y="630402"/>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Metsänhoito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fi-FI"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Historiallisesti kiertävä:</a:t>
                </a:r>
                <a:endParaRPr lang="sv-SE" sz="1800" dirty="0">
                  <a:solidFill>
                    <a:srgbClr val="007075"/>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800"/>
                  </a:spcAft>
                  <a:buFont typeface="Symbol" panose="05050102010706020507" pitchFamily="18" charset="2"/>
                  <a:buChar char=""/>
                </a:pPr>
                <a:r>
                  <a:rPr lang="sv-SE"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Perinteisesti</a:t>
                </a:r>
                <a:r>
                  <a:rPr lang="sv-SE"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sv-SE"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metsänhoidossa</a:t>
                </a:r>
                <a:r>
                  <a:rPr lang="sv-SE"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on </a:t>
                </a:r>
                <a:r>
                  <a:rPr lang="sv-SE"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keskitytty</a:t>
                </a:r>
                <a:r>
                  <a:rPr lang="sv-SE"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sv-SE"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metsän</a:t>
                </a:r>
                <a:r>
                  <a:rPr lang="sv-SE"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sv-SE"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ylläpitoon</a:t>
                </a:r>
                <a:r>
                  <a:rPr lang="en-US" sz="1800"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eli</a:t>
                </a:r>
                <a:r>
                  <a:rPr lang="en-US" sz="1800"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siihen</a:t>
                </a:r>
                <a:r>
                  <a:rPr lang="en-US" sz="1800"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että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puunkorjuun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jälkeen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puut</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uudelleenistutetaan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Näin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varmistettiin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kestävä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sadonkorjuu</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ja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uudistumisen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kierto</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metsissä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a:t>
                </a:r>
                <a:endParaRPr lang="sv-SE" sz="1800" dirty="0">
                  <a:solidFill>
                    <a:srgbClr val="4472C4"/>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300"/>
                  </a:spcAft>
                  <a:buFont typeface="Symbol" panose="05050102010706020507" pitchFamily="18" charset="2"/>
                  <a:buChar char=""/>
                </a:pP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Kiertotalouden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tavoitteena</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on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säilyttää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metsien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terveys</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biodiversiteetti</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ja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niiden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luomat</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ekosysteemipalvelut</a:t>
                </a:r>
                <a:endParaRPr lang="sv-SE" sz="1800" dirty="0">
                  <a:solidFill>
                    <a:srgbClr val="4472C4"/>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300"/>
                  </a:spcAft>
                  <a:buFont typeface="Symbol" panose="05050102010706020507" pitchFamily="18" charset="2"/>
                  <a:buChar char=""/>
                </a:pP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Uusi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alue</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Metsänhoidon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optimisointi</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laajempaa</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resurssien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käyttöä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ja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pienempää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jätteiden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käyttöä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varten</a:t>
                </a:r>
                <a:endParaRPr lang="sv-SE" sz="1800" dirty="0">
                  <a:solidFill>
                    <a:srgbClr val="4472C4"/>
                  </a:solidFill>
                  <a:effectLst/>
                  <a:latin typeface="Times New Roman" panose="02020603050405020304" pitchFamily="18" charset="0"/>
                  <a:ea typeface="Calibri" panose="020F0502020204030204" pitchFamily="34" charset="0"/>
                </a:endParaRPr>
              </a:p>
              <a:p>
                <a:pPr algn="ctr"/>
                <a:endParaRPr lang="nb-NO" dirty="0">
                  <a:latin typeface="Myriad Pro" panose="020B0503030403020204" pitchFamily="34" charset="0"/>
                </a:endParaRPr>
              </a:p>
            </p:txBody>
          </p:sp>
        </p:grpSp>
      </p:grpSp>
    </p:spTree>
    <p:extLst>
      <p:ext uri="{BB962C8B-B14F-4D97-AF65-F5344CB8AC3E}">
        <p14:creationId xmlns:p14="http://schemas.microsoft.com/office/powerpoint/2010/main" val="22498164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ED6AE389-BC27-51EB-8ED5-E2A8751C519E}"/>
              </a:ext>
            </a:extLst>
          </p:cNvPr>
          <p:cNvGrpSpPr/>
          <p:nvPr/>
        </p:nvGrpSpPr>
        <p:grpSpPr>
          <a:xfrm>
            <a:off x="2103732" y="737115"/>
            <a:ext cx="7984536" cy="5658089"/>
            <a:chOff x="834011" y="599955"/>
            <a:chExt cx="7984536" cy="5658089"/>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834011" y="599955"/>
              <a:ext cx="7984536" cy="5658089"/>
              <a:chOff x="2632695" y="2365419"/>
              <a:chExt cx="12792482" cy="8882463"/>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632695" y="2365419"/>
                <a:ext cx="12792482" cy="1465601"/>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Vesiviljely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3" y="1648082"/>
              <a:ext cx="6850033" cy="4609962"/>
              <a:chOff x="1473713" y="1880189"/>
              <a:chExt cx="6850033"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3" y="1880189"/>
                <a:ext cx="6850033"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Hyödyntämättömät</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meren</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luonnonvarat</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sv-SE" sz="1800" dirty="0">
                  <a:solidFill>
                    <a:srgbClr val="007075"/>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800"/>
                  </a:spcAft>
                  <a:buFont typeface="Symbol" panose="05050102010706020507" pitchFamily="18" charset="2"/>
                  <a:buChar char=""/>
                </a:pP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Rannikkovedet</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kätkevät</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sisäänsä</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ravintoketjun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alapään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eli</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primääristen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tuottajien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luonnonvara</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2178A3"/>
                    </a:solidFill>
                    <a:latin typeface="Times New Roman" panose="02020603050405020304" pitchFamily="18" charset="0"/>
                    <a:ea typeface="Calibri" panose="020F0502020204030204" pitchFamily="34" charset="0"/>
                    <a:cs typeface="Times New Roman" panose="02020603050405020304" pitchFamily="18" charset="0"/>
                  </a:rPr>
                  <a:t>aarreaitan</a:t>
                </a:r>
                <a:r>
                  <a:rPr lang="en-US" dirty="0">
                    <a:solidFill>
                      <a:srgbClr val="2178A3"/>
                    </a:solidFill>
                    <a:latin typeface="Times New Roman" panose="02020603050405020304" pitchFamily="18" charset="0"/>
                    <a:ea typeface="Calibri" panose="020F0502020204030204" pitchFamily="34" charset="0"/>
                    <a:cs typeface="Times New Roman" panose="02020603050405020304" pitchFamily="18" charset="0"/>
                  </a:rPr>
                  <a:t>.</a:t>
                </a:r>
                <a:endParaRPr lang="sv-SE" sz="1800" dirty="0">
                  <a:solidFill>
                    <a:srgbClr val="4472C4"/>
                  </a:solidFill>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300"/>
                  </a:spcAft>
                  <a:buFont typeface="Symbol" panose="05050102010706020507" pitchFamily="18" charset="2"/>
                  <a:buChar char=""/>
                </a:pPr>
                <a:r>
                  <a:rPr lang="fi-FI" sz="1800"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Nämä organismit omaavat supervoiman: Meriveden suodatus, jonka ansiota nämä organismit kasvavat hyvin ravinnerikkaiksi</a:t>
                </a:r>
                <a:endParaRPr lang="sv-SE" sz="1800" dirty="0">
                  <a:solidFill>
                    <a:srgbClr val="4472C4"/>
                  </a:solidFill>
                  <a:effectLst/>
                  <a:latin typeface="Times New Roman" panose="02020603050405020304" pitchFamily="18" charset="0"/>
                  <a:ea typeface="Calibri" panose="020F0502020204030204" pitchFamily="34" charset="0"/>
                </a:endParaRPr>
              </a:p>
              <a:p>
                <a:pPr marL="800100" lvl="1" indent="-342900">
                  <a:lnSpc>
                    <a:spcPct val="107000"/>
                  </a:lnSpc>
                  <a:spcBef>
                    <a:spcPts val="1200"/>
                  </a:spcBef>
                  <a:spcAft>
                    <a:spcPts val="300"/>
                  </a:spcAft>
                  <a:buFont typeface="Symbol" panose="05050102010706020507" pitchFamily="18" charset="2"/>
                  <a:buChar char=""/>
                </a:pPr>
                <a:r>
                  <a:rPr lang="sv-SE" dirty="0" err="1">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Korkealaatuisia</a:t>
                </a:r>
                <a:r>
                  <a:rPr lang="sv-SE"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dirty="0" err="1">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proteiineja</a:t>
                </a:r>
                <a:endParaRPr lang="sv-SE"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1200"/>
                  </a:spcBef>
                  <a:spcAft>
                    <a:spcPts val="300"/>
                  </a:spcAft>
                  <a:buFont typeface="Symbol" panose="05050102010706020507" pitchFamily="18" charset="2"/>
                  <a:buChar char=""/>
                </a:pPr>
                <a:r>
                  <a:rPr lang="fi-FI" dirty="0">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Omega-3 rasvahappoja</a:t>
                </a:r>
                <a:endParaRPr lang="sv-SE" dirty="0">
                  <a:solidFill>
                    <a:srgbClr val="4472C4"/>
                  </a:solidFill>
                  <a:effectLst/>
                  <a:latin typeface="Times New Roman" panose="02020603050405020304" pitchFamily="18" charset="0"/>
                  <a:ea typeface="Calibri" panose="020F0502020204030204" pitchFamily="34" charset="0"/>
                </a:endParaRPr>
              </a:p>
              <a:p>
                <a:pPr marL="800100" lvl="1" indent="-342900">
                  <a:lnSpc>
                    <a:spcPct val="107000"/>
                  </a:lnSpc>
                  <a:spcBef>
                    <a:spcPts val="1200"/>
                  </a:spcBef>
                  <a:spcAft>
                    <a:spcPts val="300"/>
                  </a:spcAft>
                  <a:buFont typeface="Symbol" panose="05050102010706020507" pitchFamily="18" charset="2"/>
                  <a:buChar char=""/>
                </a:pPr>
                <a:r>
                  <a:rPr lang="en-US" dirty="0" err="1">
                    <a:solidFill>
                      <a:srgbClr val="2178A3"/>
                    </a:solidFill>
                    <a:effectLst/>
                    <a:latin typeface="Times New Roman" panose="02020603050405020304" pitchFamily="18" charset="0"/>
                    <a:ea typeface="Calibri" panose="020F0502020204030204" pitchFamily="34" charset="0"/>
                    <a:cs typeface="Times New Roman" panose="02020603050405020304" pitchFamily="18" charset="0"/>
                  </a:rPr>
                  <a:t>Selluloosa</a:t>
                </a:r>
                <a:endParaRPr lang="nb-NO" dirty="0">
                  <a:latin typeface="Myriad Pro" panose="020B0503030403020204" pitchFamily="34" charset="0"/>
                </a:endParaRPr>
              </a:p>
            </p:txBody>
          </p:sp>
        </p:grpSp>
      </p:grpSp>
    </p:spTree>
    <p:extLst>
      <p:ext uri="{BB962C8B-B14F-4D97-AF65-F5344CB8AC3E}">
        <p14:creationId xmlns:p14="http://schemas.microsoft.com/office/powerpoint/2010/main" val="245800284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8977632">
            <a:off x="-2339163" y="-2007099"/>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559653"/>
            <a:ext cx="12192001" cy="9937489"/>
          </a:xfrm>
          <a:prstGeom prst="rect">
            <a:avLst/>
          </a:prstGeom>
        </p:spPr>
      </p:pic>
      <p:sp>
        <p:nvSpPr>
          <p:cNvPr id="9" name="TextBox 9"/>
          <p:cNvSpPr txBox="1"/>
          <p:nvPr/>
        </p:nvSpPr>
        <p:spPr>
          <a:xfrm>
            <a:off x="4278976" y="368816"/>
            <a:ext cx="417922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Päivän</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aiheet</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16127357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890524"/>
      </p:ext>
    </p:extLst>
  </p:cSld>
  <p:clrMapOvr>
    <a:masterClrMapping/>
  </p:clrMapOvr>
  <p:transition spd="slow">
    <p:push dir="u"/>
  </p:transition>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B6CCAA991A04AABB0A89969B42F67" ma:contentTypeVersion="15" ma:contentTypeDescription="Create a new document." ma:contentTypeScope="" ma:versionID="070d058404141dbfc018b567072b3574">
  <xsd:schema xmlns:xsd="http://www.w3.org/2001/XMLSchema" xmlns:xs="http://www.w3.org/2001/XMLSchema" xmlns:p="http://schemas.microsoft.com/office/2006/metadata/properties" xmlns:ns2="69e18e68-21d8-4930-99a1-9aaeddcd3441" xmlns:ns3="42279743-b44f-4317-bc84-ba53d88bca7c" targetNamespace="http://schemas.microsoft.com/office/2006/metadata/properties" ma:root="true" ma:fieldsID="16027e59a33a17f43c4137733e6314c1" ns2:_="" ns3:_="">
    <xsd:import namespace="69e18e68-21d8-4930-99a1-9aaeddcd3441"/>
    <xsd:import namespace="42279743-b44f-4317-bc84-ba53d88bca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18e68-21d8-4930-99a1-9aaeddcd3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1edf0-826a-467d-9825-d0ed936e2d0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79743-b44f-4317-bc84-ba53d88bca7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c2d80f8-6f45-41bf-8715-32477ca9f37d}" ma:internalName="TaxCatchAll" ma:showField="CatchAllData" ma:web="42279743-b44f-4317-bc84-ba53d88bca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2279743-b44f-4317-bc84-ba53d88bca7c" xsi:nil="true"/>
    <lcf76f155ced4ddcb4097134ff3c332f xmlns="69e18e68-21d8-4930-99a1-9aaeddcd34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9AA158-82A6-4609-AACD-FB43EF7C7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18e68-21d8-4930-99a1-9aaeddcd3441"/>
    <ds:schemaRef ds:uri="42279743-b44f-4317-bc84-ba53d88bc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E08816-914F-4209-9FB0-DDA20089FA35}">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4552c23f-a756-462f-8287-3ff35245ed68"/>
    <ds:schemaRef ds:uri="http://purl.org/dc/dcmitype/"/>
    <ds:schemaRef ds:uri="http://schemas.microsoft.com/sharepoint/v3"/>
    <ds:schemaRef ds:uri="597d7713-8a3d-4bd2-ae30-edced55b2c1b"/>
    <ds:schemaRef ds:uri="http://schemas.openxmlformats.org/package/2006/metadata/core-properties"/>
    <ds:schemaRef ds:uri="http://purl.org/dc/elements/1.1/"/>
    <ds:schemaRef ds:uri="f38ea1ab-84e5-4df8-9b30-e751a5b573b7"/>
    <ds:schemaRef ds:uri="dc7dc3a9-fd06-4589-be65-8e72632e01e9"/>
    <ds:schemaRef ds:uri="http://www.w3.org/XML/1998/namespace"/>
    <ds:schemaRef ds:uri="42279743-b44f-4317-bc84-ba53d88bca7c"/>
    <ds:schemaRef ds:uri="69e18e68-21d8-4930-99a1-9aaeddcd3441"/>
  </ds:schemaRefs>
</ds:datastoreItem>
</file>

<file path=customXml/itemProps3.xml><?xml version="1.0" encoding="utf-8"?>
<ds:datastoreItem xmlns:ds="http://schemas.openxmlformats.org/officeDocument/2006/customXml" ds:itemID="{1E1FC33F-6E93-4B1F-9E1C-0BAA68EEE6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37253</TotalTime>
  <Words>1678</Words>
  <Application>Microsoft Office PowerPoint</Application>
  <PresentationFormat>Bredbild</PresentationFormat>
  <Paragraphs>388</Paragraphs>
  <Slides>34</Slides>
  <Notes>31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34</vt:i4>
      </vt:variant>
    </vt:vector>
  </HeadingPairs>
  <TitlesOfParts>
    <vt:vector size="41" baseType="lpstr">
      <vt:lpstr>Arial</vt:lpstr>
      <vt:lpstr>Calibri</vt:lpstr>
      <vt:lpstr>Calibri Light</vt:lpstr>
      <vt:lpstr>Myriad Pro</vt:lpstr>
      <vt:lpstr>Symbol</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Birgitte Mathisen Brønnick</dc:creator>
  <cp:lastModifiedBy>Adelina Stuparu</cp:lastModifiedBy>
  <cp:revision>67</cp:revision>
  <dcterms:created xsi:type="dcterms:W3CDTF">2023-07-04T06:59:59Z</dcterms:created>
  <dcterms:modified xsi:type="dcterms:W3CDTF">2025-04-28T07:02:57Z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0x0101007B2B6CCAA991A04AABB0A89969B42F67</vt:lpwstr>
  </property>
  <property fmtid="{D5CDD505-2E9C-101B-9397-08002B2CF9AE}" pid="3" name="MediaServiceImageTags">
    <vt:lpwstr/>
  </property>
  <property fmtid="{D5CDD505-2E9C-101B-9397-08002B2CF9AE}" pid="4" name="_dlc_DocIdItemGuid">
    <vt:lpwstr>9cc1588d-d650-4740-9bf1-ed0b342b355f</vt:lpwstr>
  </property>
  <property fmtid="{D5CDD505-2E9C-101B-9397-08002B2CF9AE}" pid="5" name="VGR_AmnesIndelning">
    <vt:lpwstr/>
  </property>
  <property fmtid="{D5CDD505-2E9C-101B-9397-08002B2CF9AE}" pid="6" name="TaxKeyword">
    <vt:lpwstr/>
  </property>
  <property fmtid="{D5CDD505-2E9C-101B-9397-08002B2CF9AE}" pid="7" name="VGR_SkapatEnhet">
    <vt:lpwstr/>
  </property>
  <property fmtid="{D5CDD505-2E9C-101B-9397-08002B2CF9AE}" pid="8" name="VGR_UpprattadForEnheter">
    <vt:lpwstr/>
  </property>
  <property fmtid="{D5CDD505-2E9C-101B-9397-08002B2CF9AE}" pid="9" name="VGR_Lagparagraf">
    <vt:lpwstr/>
  </property>
  <property fmtid="{D5CDD505-2E9C-101B-9397-08002B2CF9AE}" pid="10" name="Handlingstyp_NS">
    <vt:lpwstr/>
  </property>
  <property fmtid="{D5CDD505-2E9C-101B-9397-08002B2CF9AE}" pid="11" name="MSIP_Label_fd05046c-7758-4c69-bef0-f1b8587ca14e_Enabled">
    <vt:lpwstr>true</vt:lpwstr>
  </property>
  <property fmtid="{D5CDD505-2E9C-101B-9397-08002B2CF9AE}" pid="12" name="MSIP_Label_fd05046c-7758-4c69-bef0-f1b8587ca14e_SetDate">
    <vt:lpwstr>2025-03-07T09:17:27Z</vt:lpwstr>
  </property>
  <property fmtid="{D5CDD505-2E9C-101B-9397-08002B2CF9AE}" pid="13" name="MSIP_Label_fd05046c-7758-4c69-bef0-f1b8587ca14e_Method">
    <vt:lpwstr>Standard</vt:lpwstr>
  </property>
  <property fmtid="{D5CDD505-2E9C-101B-9397-08002B2CF9AE}" pid="14" name="MSIP_Label_fd05046c-7758-4c69-bef0-f1b8587ca14e_Name">
    <vt:lpwstr>Intern</vt:lpwstr>
  </property>
  <property fmtid="{D5CDD505-2E9C-101B-9397-08002B2CF9AE}" pid="15" name="MSIP_Label_fd05046c-7758-4c69-bef0-f1b8587ca14e_SiteId">
    <vt:lpwstr>4d6d8a90-10fd-4f78-8fc1-5e28844e0292</vt:lpwstr>
  </property>
  <property fmtid="{D5CDD505-2E9C-101B-9397-08002B2CF9AE}" pid="16" name="MSIP_Label_fd05046c-7758-4c69-bef0-f1b8587ca14e_ActionId">
    <vt:lpwstr>6b68c5f2-eb63-4ebd-b7a1-20fdca3050e7</vt:lpwstr>
  </property>
  <property fmtid="{D5CDD505-2E9C-101B-9397-08002B2CF9AE}" pid="17" name="MSIP_Label_fd05046c-7758-4c69-bef0-f1b8587ca14e_ContentBits">
    <vt:lpwstr>0</vt:lpwstr>
  </property>
  <property fmtid="{D5CDD505-2E9C-101B-9397-08002B2CF9AE}" pid="18" name="MSIP_Label_fd05046c-7758-4c69-bef0-f1b8587ca14e_Tag">
    <vt:lpwstr>10, 3, 0, 1</vt:lpwstr>
  </property>
</Properties>
</file>