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9"/>
  </p:notesMasterIdLst>
  <p:sldIdLst>
    <p:sldId id="257" r:id="rId5"/>
    <p:sldId id="322" r:id="rId6"/>
    <p:sldId id="323" r:id="rId7"/>
    <p:sldId id="324" r:id="rId8"/>
    <p:sldId id="325" r:id="rId9"/>
    <p:sldId id="291" r:id="rId10"/>
    <p:sldId id="327" r:id="rId11"/>
    <p:sldId id="328" r:id="rId12"/>
    <p:sldId id="259" r:id="rId13"/>
    <p:sldId id="326" r:id="rId14"/>
    <p:sldId id="316" r:id="rId15"/>
    <p:sldId id="295" r:id="rId16"/>
    <p:sldId id="296" r:id="rId17"/>
    <p:sldId id="299" r:id="rId18"/>
    <p:sldId id="260" r:id="rId19"/>
    <p:sldId id="317" r:id="rId20"/>
    <p:sldId id="302" r:id="rId21"/>
    <p:sldId id="319" r:id="rId22"/>
    <p:sldId id="320" r:id="rId23"/>
    <p:sldId id="321" r:id="rId24"/>
    <p:sldId id="300" r:id="rId25"/>
    <p:sldId id="301" r:id="rId26"/>
    <p:sldId id="279" r:id="rId27"/>
    <p:sldId id="312" r:id="rId28"/>
    <p:sldId id="313" r:id="rId29"/>
    <p:sldId id="314" r:id="rId30"/>
    <p:sldId id="271" r:id="rId31"/>
    <p:sldId id="275" r:id="rId32"/>
    <p:sldId id="273" r:id="rId33"/>
    <p:sldId id="277" r:id="rId34"/>
    <p:sldId id="329" r:id="rId35"/>
    <p:sldId id="330" r:id="rId36"/>
    <p:sldId id="331" r:id="rId37"/>
    <p:sldId id="31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5"/>
    <a:srgbClr val="0099A1"/>
    <a:srgbClr val="F9F9F9"/>
    <a:srgbClr val="F3FFFA"/>
    <a:srgbClr val="D2F9F8"/>
    <a:srgbClr val="E2F7F7"/>
    <a:srgbClr val="74C0C6"/>
    <a:srgbClr val="B1E2D6"/>
    <a:srgbClr val="C4F8F7"/>
    <a:srgbClr val="DD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DB80C-97AA-4238-8DF2-AEEEBBEFB9C1}" v="2" dt="2025-03-07T09:18:31.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75318" autoAdjust="0"/>
  </p:normalViewPr>
  <p:slideViewPr>
    <p:cSldViewPr snapToGrid="0">
      <p:cViewPr varScale="1">
        <p:scale>
          <a:sx n="48" d="100"/>
          <a:sy n="48" d="100"/>
        </p:scale>
        <p:origin x="1008" y="4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d Peder Rafael Luna Araldsen" userId="f71e11bd-2ad4-4d9b-a717-d088fb51e60a" providerId="ADAL" clId="{B6ADB80C-97AA-4238-8DF2-AEEEBBEFB9C1}"/>
    <pc:docChg chg="modSld">
      <pc:chgData name="Tord Peder Rafael Luna Araldsen" userId="f71e11bd-2ad4-4d9b-a717-d088fb51e60a" providerId="ADAL" clId="{B6ADB80C-97AA-4238-8DF2-AEEEBBEFB9C1}" dt="2025-03-07T09:18:34.843" v="2" actId="1076"/>
      <pc:docMkLst>
        <pc:docMk/>
      </pc:docMkLst>
      <pc:sldChg chg="addSp modSp">
        <pc:chgData name="Tord Peder Rafael Luna Araldsen" userId="f71e11bd-2ad4-4d9b-a717-d088fb51e60a" providerId="ADAL" clId="{B6ADB80C-97AA-4238-8DF2-AEEEBBEFB9C1}" dt="2025-03-07T09:18:29.012" v="0"/>
        <pc:sldMkLst>
          <pc:docMk/>
          <pc:sldMk cId="0" sldId="257"/>
        </pc:sldMkLst>
        <pc:picChg chg="add mod">
          <ac:chgData name="Tord Peder Rafael Luna Araldsen" userId="f71e11bd-2ad4-4d9b-a717-d088fb51e60a" providerId="ADAL" clId="{B6ADB80C-97AA-4238-8DF2-AEEEBBEFB9C1}" dt="2025-03-07T09:18:29.012" v="0"/>
          <ac:picMkLst>
            <pc:docMk/>
            <pc:sldMk cId="0" sldId="257"/>
            <ac:picMk id="2" creationId="{7120DE5C-D823-987B-6B85-6DAF043DA855}"/>
          </ac:picMkLst>
        </pc:picChg>
      </pc:sldChg>
      <pc:sldChg chg="addSp modSp mod">
        <pc:chgData name="Tord Peder Rafael Luna Araldsen" userId="f71e11bd-2ad4-4d9b-a717-d088fb51e60a" providerId="ADAL" clId="{B6ADB80C-97AA-4238-8DF2-AEEEBBEFB9C1}" dt="2025-03-07T09:18:34.843" v="2" actId="1076"/>
        <pc:sldMkLst>
          <pc:docMk/>
          <pc:sldMk cId="3798292794" sldId="318"/>
        </pc:sldMkLst>
        <pc:picChg chg="add mod">
          <ac:chgData name="Tord Peder Rafael Luna Araldsen" userId="f71e11bd-2ad4-4d9b-a717-d088fb51e60a" providerId="ADAL" clId="{B6ADB80C-97AA-4238-8DF2-AEEEBBEFB9C1}" dt="2025-03-07T09:18:34.843" v="2" actId="1076"/>
          <ac:picMkLst>
            <pc:docMk/>
            <pc:sldMk cId="3798292794" sldId="318"/>
            <ac:picMk id="6" creationId="{16C3E04E-6541-31E6-286B-2A13E735EE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99A1"/>
        </a:solidFill>
        <a:ln>
          <a:noFill/>
        </a:ln>
      </dgm:spPr>
      <dgm:t>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lv-LV" sz="2800" dirty="0"/>
            <a:t>Biomasa attiecas uz organiskajiem materiāliem, t.i., augiem, dzīvniekiem un mikroorganismiem, kā arī to atkritumu/atlikumu produktiem.</a:t>
          </a:r>
        </a:p>
        <a:p>
          <a:pPr marL="0" lvl="0" algn="ctr" defTabSz="1244600">
            <a:lnSpc>
              <a:spcPct val="90000"/>
            </a:lnSpc>
            <a:spcBef>
              <a:spcPct val="0"/>
            </a:spcBef>
            <a:spcAft>
              <a:spcPct val="35000"/>
            </a:spcAft>
            <a:buNone/>
          </a:pPr>
          <a:endParaRPr lang="en-US" sz="2800" dirty="0"/>
        </a:p>
        <a:p>
          <a:pPr marL="0" lvl="0" algn="ctr" defTabSz="1244600">
            <a:lnSpc>
              <a:spcPct val="90000"/>
            </a:lnSpc>
            <a:spcBef>
              <a:spcPct val="0"/>
            </a:spcBef>
            <a:spcAft>
              <a:spcPct val="35000"/>
            </a:spcAft>
            <a:buNone/>
          </a:pPr>
          <a:r>
            <a:rPr lang="lv-LV" sz="2800" dirty="0"/>
            <a:t>Biomasa ietver visu sākot no kokiem un kultūraugiem līdz dzīvnieku </a:t>
          </a:r>
          <a:r>
            <a:rPr lang="lv-LV" sz="2800" dirty="0" err="1"/>
            <a:t>atlikumproduktiem</a:t>
          </a:r>
          <a:r>
            <a:rPr lang="lv-LV" sz="2800" dirty="0"/>
            <a:t> un mikroorganismu kopas. Biomasa ir svarīgs resurss cilvēkiem, jo to var izmantot enerģijas, pārtikas, barības, dažādu šķiedru un ķīmisko vielu ražošanā</a:t>
          </a:r>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1" custScaleX="159496" custLinFactNeighborX="-2115" custLinFactNeighborY="-1685">
        <dgm:presLayoutVars>
          <dgm:bulletEnabled val="1"/>
        </dgm:presLayoutVars>
      </dgm:prSet>
      <dgm:spPr/>
    </dgm:pt>
  </dgm:ptLst>
  <dgm:cxnLst>
    <dgm:cxn modelId="{4F434B66-237A-AA42-9A2A-3B9681B95690}" type="presOf" srcId="{181A76D4-8EE4-4F52-B018-EC8C83488942}" destId="{855F450F-7BB0-5041-8F22-EB188A5E88F5}" srcOrd="0" destOrd="0" presId="urn:microsoft.com/office/officeart/2005/8/layout/default"/>
    <dgm:cxn modelId="{642AC454-10F8-4057-A185-0F61BAA4140C}" srcId="{181A76D4-8EE4-4F52-B018-EC8C83488942}" destId="{5A453367-0056-432B-9896-0FE25FDC8115}" srcOrd="0" destOrd="0" parTransId="{CCC2A55B-7670-40FD-BB20-FA1EB950BA06}" sibTransId="{52F2D7D0-C75B-4124-B1AC-8D87381A5792}"/>
    <dgm:cxn modelId="{D85FE68F-EB20-DE45-A97A-602C653CAB3B}" type="presOf" srcId="{5A453367-0056-432B-9896-0FE25FDC8115}" destId="{79079866-B355-5244-9425-EDB8B06C8B3A}"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custT="1"/>
      <dgm:spPr>
        <a:solidFill>
          <a:srgbClr val="007075"/>
        </a:solidFill>
      </dgm:spPr>
      <dgm:t>
        <a:bodyPr/>
        <a:lstStyle/>
        <a:p>
          <a:pPr>
            <a:lnSpc>
              <a:spcPct val="150000"/>
            </a:lnSpc>
          </a:pPr>
          <a:r>
            <a:rPr lang="lv-LV" sz="1400" noProof="0" dirty="0"/>
            <a:t>Vecā tehnoloģija</a:t>
          </a:r>
          <a:endParaRPr lang="nb-NO" sz="1400" noProof="0" dirty="0"/>
        </a:p>
      </dgm:t>
    </dgm:pt>
    <dgm:pt modelId="{B045BF6B-99F5-CE47-8BE8-C70C4846FE4D}" type="parTrans" cxnId="{1337287A-2BD5-A647-B1BD-BA5FEF18721D}">
      <dgm:prSet/>
      <dgm:spPr/>
      <dgm:t>
        <a:bodyPr/>
        <a:lstStyle/>
        <a:p>
          <a:pPr>
            <a:lnSpc>
              <a:spcPct val="150000"/>
            </a:lnSpc>
          </a:pPr>
          <a:endParaRPr lang="nb-NO" sz="1400" noProof="0" dirty="0"/>
        </a:p>
      </dgm:t>
    </dgm:pt>
    <dgm:pt modelId="{56F75317-E3CC-914A-A144-F282582E18C5}" type="sibTrans" cxnId="{1337287A-2BD5-A647-B1BD-BA5FEF18721D}">
      <dgm:prSet/>
      <dgm:spPr/>
      <dgm:t>
        <a:bodyPr/>
        <a:lstStyle/>
        <a:p>
          <a:pPr>
            <a:lnSpc>
              <a:spcPct val="150000"/>
            </a:lnSpc>
          </a:pPr>
          <a:endParaRPr lang="nb-NO" sz="1400" noProof="0" dirty="0"/>
        </a:p>
      </dgm:t>
    </dgm:pt>
    <dgm:pt modelId="{ED8D370B-1970-EB42-9DFE-ABED82060988}">
      <dgm:prSet custT="1"/>
      <dgm:spPr>
        <a:solidFill>
          <a:srgbClr val="007075"/>
        </a:solidFill>
      </dgm:spPr>
      <dgm:t>
        <a:bodyPr/>
        <a:lstStyle/>
        <a:p>
          <a:pPr>
            <a:lnSpc>
              <a:spcPct val="150000"/>
            </a:lnSpc>
          </a:pPr>
          <a:r>
            <a:rPr lang="lv-LV" sz="1400" noProof="0" dirty="0"/>
            <a:t>Degvielas pārvēršana gāzē</a:t>
          </a:r>
          <a:endParaRPr lang="nb-NO" sz="1400" noProof="0" dirty="0"/>
        </a:p>
      </dgm:t>
    </dgm:pt>
    <dgm:pt modelId="{9A515FA6-F51B-8548-B4E8-EDF0C0DA1F8E}" type="parTrans" cxnId="{A5F3D938-AAD4-E341-8645-93A343CFB5CD}">
      <dgm:prSet/>
      <dgm:spPr/>
      <dgm:t>
        <a:bodyPr/>
        <a:lstStyle/>
        <a:p>
          <a:pPr>
            <a:lnSpc>
              <a:spcPct val="150000"/>
            </a:lnSpc>
          </a:pPr>
          <a:endParaRPr lang="nb-NO" sz="1400" noProof="0" dirty="0"/>
        </a:p>
      </dgm:t>
    </dgm:pt>
    <dgm:pt modelId="{CA9A39FB-1449-984D-BBA2-AB82959B5EFE}" type="sibTrans" cxnId="{A5F3D938-AAD4-E341-8645-93A343CFB5CD}">
      <dgm:prSet/>
      <dgm:spPr/>
      <dgm:t>
        <a:bodyPr/>
        <a:lstStyle/>
        <a:p>
          <a:pPr>
            <a:lnSpc>
              <a:spcPct val="150000"/>
            </a:lnSpc>
          </a:pPr>
          <a:endParaRPr lang="nb-NO" sz="1400" noProof="0" dirty="0"/>
        </a:p>
      </dgm:t>
    </dgm:pt>
    <dgm:pt modelId="{62EA4722-4A38-E64F-A3E0-2F5B308686D0}">
      <dgm:prSet custT="1"/>
      <dgm:spPr>
        <a:solidFill>
          <a:srgbClr val="007075"/>
        </a:solidFill>
      </dgm:spPr>
      <dgm:t>
        <a:bodyPr/>
        <a:lstStyle/>
        <a:p>
          <a:pPr>
            <a:lnSpc>
              <a:spcPct val="150000"/>
            </a:lnSpc>
          </a:pPr>
          <a:r>
            <a:rPr lang="lv-LV" sz="1400" noProof="0" dirty="0"/>
            <a:t>Karsēšana pie</a:t>
          </a:r>
          <a:r>
            <a:rPr lang="nb-NO" sz="1400" noProof="0" dirty="0"/>
            <a:t> 800-1000</a:t>
          </a:r>
          <a:r>
            <a:rPr lang="nb-NO" sz="1400" b="0" i="0" noProof="0" dirty="0"/>
            <a:t>°</a:t>
          </a:r>
          <a:r>
            <a:rPr lang="nb-NO" sz="1400" b="0" noProof="0" dirty="0"/>
            <a:t>C</a:t>
          </a:r>
          <a:endParaRPr lang="nb-NO" sz="1400" noProof="0" dirty="0"/>
        </a:p>
      </dgm:t>
    </dgm:pt>
    <dgm:pt modelId="{B3076F00-34B0-6640-8B3D-5AB21CCF9F87}" type="parTrans" cxnId="{8367EA79-17C9-8F43-9793-5D362A35F47B}">
      <dgm:prSet/>
      <dgm:spPr/>
      <dgm:t>
        <a:bodyPr/>
        <a:lstStyle/>
        <a:p>
          <a:pPr>
            <a:lnSpc>
              <a:spcPct val="150000"/>
            </a:lnSpc>
          </a:pPr>
          <a:endParaRPr lang="nb-NO" sz="1400" noProof="0" dirty="0"/>
        </a:p>
      </dgm:t>
    </dgm:pt>
    <dgm:pt modelId="{F2901D71-F544-7245-B323-F1436969208A}" type="sibTrans" cxnId="{8367EA79-17C9-8F43-9793-5D362A35F47B}">
      <dgm:prSet/>
      <dgm:spPr/>
      <dgm:t>
        <a:bodyPr/>
        <a:lstStyle/>
        <a:p>
          <a:pPr>
            <a:lnSpc>
              <a:spcPct val="150000"/>
            </a:lnSpc>
          </a:pPr>
          <a:endParaRPr lang="nb-NO" sz="1400" noProof="0" dirty="0"/>
        </a:p>
      </dgm:t>
    </dgm:pt>
    <dgm:pt modelId="{67AEB266-F7D3-6F4B-A6D4-B3C59B2EFE4C}">
      <dgm:prSet custT="1"/>
      <dgm:spPr>
        <a:solidFill>
          <a:srgbClr val="007075"/>
        </a:solidFill>
      </dgm:spPr>
      <dgm:t>
        <a:bodyPr/>
        <a:lstStyle/>
        <a:p>
          <a:pPr>
            <a:lnSpc>
              <a:spcPct val="150000"/>
            </a:lnSpc>
          </a:pPr>
          <a:r>
            <a:rPr lang="lv-LV" sz="1400" noProof="0" dirty="0"/>
            <a:t>Sintēzes gāzes veidi</a:t>
          </a:r>
          <a:endParaRPr lang="nb-NO" sz="1400" noProof="0" dirty="0"/>
        </a:p>
      </dgm:t>
    </dgm:pt>
    <dgm:pt modelId="{1A980C57-55DB-5242-B582-2A810E5DFE14}" type="parTrans" cxnId="{0874699F-C2FC-B64C-8913-F6B21B2F07C9}">
      <dgm:prSet/>
      <dgm:spPr/>
      <dgm:t>
        <a:bodyPr/>
        <a:lstStyle/>
        <a:p>
          <a:pPr>
            <a:lnSpc>
              <a:spcPct val="150000"/>
            </a:lnSpc>
          </a:pPr>
          <a:endParaRPr lang="nb-NO" sz="1400" noProof="0" dirty="0"/>
        </a:p>
      </dgm:t>
    </dgm:pt>
    <dgm:pt modelId="{5DFC72F1-33F8-F442-A6D2-79E66F8AD5FC}" type="sibTrans" cxnId="{0874699F-C2FC-B64C-8913-F6B21B2F07C9}">
      <dgm:prSet/>
      <dgm:spPr/>
      <dgm:t>
        <a:bodyPr/>
        <a:lstStyle/>
        <a:p>
          <a:pPr>
            <a:lnSpc>
              <a:spcPct val="150000"/>
            </a:lnSpc>
          </a:pPr>
          <a:endParaRPr lang="nb-NO" sz="1400" noProof="0" dirty="0"/>
        </a:p>
      </dgm:t>
    </dgm:pt>
    <dgm:pt modelId="{38EF36BC-2390-7346-8C74-7580457FD685}">
      <dgm:prSet custT="1"/>
      <dgm:spPr>
        <a:solidFill>
          <a:srgbClr val="007075"/>
        </a:solidFill>
      </dgm:spPr>
      <dgm:t>
        <a:bodyPr/>
        <a:lstStyle/>
        <a:p>
          <a:pPr>
            <a:lnSpc>
              <a:spcPct val="150000"/>
            </a:lnSpc>
          </a:pPr>
          <a:r>
            <a:rPr lang="lv-LV" sz="1400" noProof="0" dirty="0"/>
            <a:t>Dažādus materiālus ir iespējams gazificēt</a:t>
          </a:r>
        </a:p>
      </dgm:t>
    </dgm:pt>
    <dgm:pt modelId="{3BDF6689-A98D-E341-A4F1-F73B6C5D3C6D}" type="parTrans" cxnId="{D7927DF3-41F4-CE4B-B29D-E42DE5B32762}">
      <dgm:prSet/>
      <dgm:spPr/>
      <dgm:t>
        <a:bodyPr/>
        <a:lstStyle/>
        <a:p>
          <a:pPr>
            <a:lnSpc>
              <a:spcPct val="150000"/>
            </a:lnSpc>
          </a:pPr>
          <a:endParaRPr lang="nb-NO" sz="1400" noProof="0" dirty="0"/>
        </a:p>
      </dgm:t>
    </dgm:pt>
    <dgm:pt modelId="{3EA8E744-9008-064B-8246-D5B5B875AAEF}" type="sibTrans" cxnId="{D7927DF3-41F4-CE4B-B29D-E42DE5B32762}">
      <dgm:prSet/>
      <dgm:spPr/>
      <dgm:t>
        <a:bodyPr/>
        <a:lstStyle/>
        <a:p>
          <a:pPr>
            <a:lnSpc>
              <a:spcPct val="150000"/>
            </a:lnSpc>
          </a:pPr>
          <a:endParaRPr lang="nb-NO" sz="1400" noProof="0" dirty="0"/>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lv-LV" noProof="0" dirty="0">
              <a:solidFill>
                <a:srgbClr val="248587"/>
              </a:solidFill>
            </a:rPr>
            <a:t>Vecā tehnoloģija</a:t>
          </a:r>
          <a:endParaRPr lang="nb-NO" noProof="0" dirty="0">
            <a:solidFill>
              <a:srgbClr val="248587"/>
            </a:solidFill>
          </a:endParaRP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D08720A1-6EA7-411F-A14C-EAD31A5A6AE7}">
      <dgm:prSet/>
      <dgm:spPr>
        <a:solidFill>
          <a:srgbClr val="007075"/>
        </a:solidFill>
        <a:ln>
          <a:solidFill>
            <a:srgbClr val="248587"/>
          </a:solidFill>
        </a:ln>
      </dgm:spPr>
      <dgm:t>
        <a:bodyPr/>
        <a:lstStyle/>
        <a:p>
          <a:pPr>
            <a:lnSpc>
              <a:spcPct val="150000"/>
            </a:lnSpc>
          </a:pPr>
          <a:r>
            <a:rPr lang="lv-LV" noProof="0" dirty="0">
              <a:solidFill>
                <a:srgbClr val="248587"/>
              </a:solidFill>
            </a:rPr>
            <a:t>Degvielas pārvēršana gāzē</a:t>
          </a:r>
        </a:p>
      </dgm:t>
    </dgm:pt>
    <dgm:pt modelId="{563503FC-84F4-45B7-9CAF-46ABC301C039}" type="parTrans" cxnId="{3CA8C476-3EF4-4FFC-8DAE-E236144F8B9D}">
      <dgm:prSet/>
      <dgm:spPr/>
      <dgm:t>
        <a:bodyPr/>
        <a:lstStyle/>
        <a:p>
          <a:endParaRPr lang="lv-LV"/>
        </a:p>
      </dgm:t>
    </dgm:pt>
    <dgm:pt modelId="{71DEA214-2776-43EC-A302-D628F1F530D7}" type="sibTrans" cxnId="{3CA8C476-3EF4-4FFC-8DAE-E236144F8B9D}">
      <dgm:prSet/>
      <dgm:spPr/>
      <dgm:t>
        <a:bodyPr/>
        <a:lstStyle/>
        <a:p>
          <a:endParaRPr lang="lv-LV"/>
        </a:p>
      </dgm:t>
    </dgm:pt>
    <dgm:pt modelId="{B093BA83-DB38-4720-B297-D21A79A5A67A}">
      <dgm:prSet/>
      <dgm:spPr>
        <a:solidFill>
          <a:srgbClr val="007075"/>
        </a:solidFill>
        <a:ln>
          <a:solidFill>
            <a:srgbClr val="248587"/>
          </a:solidFill>
        </a:ln>
      </dgm:spPr>
      <dgm:t>
        <a:bodyPr/>
        <a:lstStyle/>
        <a:p>
          <a:pPr>
            <a:lnSpc>
              <a:spcPct val="150000"/>
            </a:lnSpc>
          </a:pPr>
          <a:r>
            <a:rPr lang="lv-LV" noProof="0" dirty="0">
              <a:solidFill>
                <a:srgbClr val="248587"/>
              </a:solidFill>
            </a:rPr>
            <a:t>Karsēšana pie 800-1000°C</a:t>
          </a:r>
        </a:p>
      </dgm:t>
    </dgm:pt>
    <dgm:pt modelId="{D376D7D5-2C02-4AA4-8C3E-E0AFFD82E5BD}" type="parTrans" cxnId="{F15155BA-B001-49B0-819A-D9F25FC58E4A}">
      <dgm:prSet/>
      <dgm:spPr/>
      <dgm:t>
        <a:bodyPr/>
        <a:lstStyle/>
        <a:p>
          <a:endParaRPr lang="lv-LV"/>
        </a:p>
      </dgm:t>
    </dgm:pt>
    <dgm:pt modelId="{3BECF6BB-BDE2-41EC-BBEF-AE750924A3AE}" type="sibTrans" cxnId="{F15155BA-B001-49B0-819A-D9F25FC58E4A}">
      <dgm:prSet/>
      <dgm:spPr/>
      <dgm:t>
        <a:bodyPr/>
        <a:lstStyle/>
        <a:p>
          <a:endParaRPr lang="lv-LV"/>
        </a:p>
      </dgm:t>
    </dgm:pt>
    <dgm:pt modelId="{B3D09F32-2115-42AD-B03E-B1B30B80C510}">
      <dgm:prSet/>
      <dgm:spPr>
        <a:solidFill>
          <a:srgbClr val="007075"/>
        </a:solidFill>
        <a:ln>
          <a:solidFill>
            <a:srgbClr val="248587"/>
          </a:solidFill>
        </a:ln>
      </dgm:spPr>
      <dgm:t>
        <a:bodyPr/>
        <a:lstStyle/>
        <a:p>
          <a:pPr>
            <a:lnSpc>
              <a:spcPct val="150000"/>
            </a:lnSpc>
          </a:pPr>
          <a:r>
            <a:rPr lang="lv-LV" noProof="0" dirty="0">
              <a:solidFill>
                <a:srgbClr val="248587"/>
              </a:solidFill>
            </a:rPr>
            <a:t>Sintēzes gāzes veidi</a:t>
          </a:r>
        </a:p>
      </dgm:t>
    </dgm:pt>
    <dgm:pt modelId="{95A1B80D-501E-4E94-92FA-C0723A88A1C7}" type="parTrans" cxnId="{9AEB1774-1A9D-4DDD-B991-FB0C66187355}">
      <dgm:prSet/>
      <dgm:spPr/>
      <dgm:t>
        <a:bodyPr/>
        <a:lstStyle/>
        <a:p>
          <a:endParaRPr lang="lv-LV"/>
        </a:p>
      </dgm:t>
    </dgm:pt>
    <dgm:pt modelId="{9786C208-0B58-45A2-BC9A-4EAFFBEE2FB5}" type="sibTrans" cxnId="{9AEB1774-1A9D-4DDD-B991-FB0C66187355}">
      <dgm:prSet/>
      <dgm:spPr/>
      <dgm:t>
        <a:bodyPr/>
        <a:lstStyle/>
        <a:p>
          <a:endParaRPr lang="lv-LV"/>
        </a:p>
      </dgm:t>
    </dgm:pt>
    <dgm:pt modelId="{637538DC-A419-468C-A053-FE04C4ED9092}">
      <dgm:prSet/>
      <dgm:spPr>
        <a:solidFill>
          <a:srgbClr val="007075"/>
        </a:solidFill>
        <a:ln>
          <a:solidFill>
            <a:srgbClr val="248587"/>
          </a:solidFill>
        </a:ln>
      </dgm:spPr>
      <dgm:t>
        <a:bodyPr/>
        <a:lstStyle/>
        <a:p>
          <a:pPr>
            <a:lnSpc>
              <a:spcPct val="150000"/>
            </a:lnSpc>
          </a:pPr>
          <a:r>
            <a:rPr lang="lv-LV" noProof="0" dirty="0">
              <a:solidFill>
                <a:srgbClr val="248587"/>
              </a:solidFill>
            </a:rPr>
            <a:t>Dažādus materiālus ir iespējams gazificēt</a:t>
          </a:r>
        </a:p>
      </dgm:t>
    </dgm:pt>
    <dgm:pt modelId="{428C6628-ED98-4BF3-BBC2-AA20EC58886C}" type="parTrans" cxnId="{7A955FD6-D6FD-43E2-9585-2FC614D5E82F}">
      <dgm:prSet/>
      <dgm:spPr/>
      <dgm:t>
        <a:bodyPr/>
        <a:lstStyle/>
        <a:p>
          <a:endParaRPr lang="lv-LV"/>
        </a:p>
      </dgm:t>
    </dgm:pt>
    <dgm:pt modelId="{FB50AEB4-5684-46A9-AC30-575E2F332920}" type="sibTrans" cxnId="{7A955FD6-D6FD-43E2-9585-2FC614D5E82F}">
      <dgm:prSet/>
      <dgm:spPr/>
      <dgm:t>
        <a:bodyPr/>
        <a:lstStyle/>
        <a:p>
          <a:endParaRPr lang="lv-LV"/>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745239C2-1E97-4C85-8728-10EF44F2A712}" type="pres">
      <dgm:prSet presAssocID="{D08720A1-6EA7-411F-A14C-EAD31A5A6AE7}" presName="node" presStyleLbl="node1" presStyleIdx="1" presStyleCnt="5">
        <dgm:presLayoutVars>
          <dgm:bulletEnabled val="1"/>
        </dgm:presLayoutVars>
      </dgm:prSet>
      <dgm:spPr/>
    </dgm:pt>
    <dgm:pt modelId="{C1058427-F19F-4DF6-872D-9C3D259B5A19}" type="pres">
      <dgm:prSet presAssocID="{71DEA214-2776-43EC-A302-D628F1F530D7}" presName="sibTrans" presStyleCnt="0"/>
      <dgm:spPr/>
    </dgm:pt>
    <dgm:pt modelId="{D5E1D7AB-4ACA-4630-83D3-4997B99C9C86}" type="pres">
      <dgm:prSet presAssocID="{B093BA83-DB38-4720-B297-D21A79A5A67A}" presName="node" presStyleLbl="node1" presStyleIdx="2" presStyleCnt="5">
        <dgm:presLayoutVars>
          <dgm:bulletEnabled val="1"/>
        </dgm:presLayoutVars>
      </dgm:prSet>
      <dgm:spPr/>
    </dgm:pt>
    <dgm:pt modelId="{C54C11A6-549B-4413-89C6-8786C6168155}" type="pres">
      <dgm:prSet presAssocID="{3BECF6BB-BDE2-41EC-BBEF-AE750924A3AE}" presName="sibTrans" presStyleCnt="0"/>
      <dgm:spPr/>
    </dgm:pt>
    <dgm:pt modelId="{63357F3D-CE3B-4500-961C-4D95345D67A4}" type="pres">
      <dgm:prSet presAssocID="{B3D09F32-2115-42AD-B03E-B1B30B80C510}" presName="node" presStyleLbl="node1" presStyleIdx="3" presStyleCnt="5">
        <dgm:presLayoutVars>
          <dgm:bulletEnabled val="1"/>
        </dgm:presLayoutVars>
      </dgm:prSet>
      <dgm:spPr/>
    </dgm:pt>
    <dgm:pt modelId="{E2778304-4767-430F-8829-1A66C4CD7BC3}" type="pres">
      <dgm:prSet presAssocID="{9786C208-0B58-45A2-BC9A-4EAFFBEE2FB5}" presName="sibTrans" presStyleCnt="0"/>
      <dgm:spPr/>
    </dgm:pt>
    <dgm:pt modelId="{EA76A2D1-AF81-49E0-9627-5B9455104D36}" type="pres">
      <dgm:prSet presAssocID="{637538DC-A419-468C-A053-FE04C4ED9092}" presName="node" presStyleLbl="node1" presStyleIdx="4" presStyleCnt="5">
        <dgm:presLayoutVars>
          <dgm:bulletEnabled val="1"/>
        </dgm:presLayoutVars>
      </dgm:prSet>
      <dgm:spPr/>
    </dgm:pt>
  </dgm:ptLst>
  <dgm:cxnLst>
    <dgm:cxn modelId="{AD638C1D-F4C0-4BF0-AEF2-EFAB01A0C46D}" type="presOf" srcId="{B093BA83-DB38-4720-B297-D21A79A5A67A}" destId="{D5E1D7AB-4ACA-4630-83D3-4997B99C9C86}" srcOrd="0" destOrd="0" presId="urn:microsoft.com/office/officeart/2005/8/layout/default"/>
    <dgm:cxn modelId="{0B9D085C-D96F-4273-9987-A8C55A72B97A}" type="presOf" srcId="{B3D09F32-2115-42AD-B03E-B1B30B80C510}" destId="{63357F3D-CE3B-4500-961C-4D95345D67A4}" srcOrd="0" destOrd="0" presId="urn:microsoft.com/office/officeart/2005/8/layout/default"/>
    <dgm:cxn modelId="{51D26F48-3271-4D9B-96C0-DCDCE4E688F9}" type="presOf" srcId="{637538DC-A419-468C-A053-FE04C4ED9092}" destId="{EA76A2D1-AF81-49E0-9627-5B9455104D36}" srcOrd="0" destOrd="0" presId="urn:microsoft.com/office/officeart/2005/8/layout/default"/>
    <dgm:cxn modelId="{9AEB1774-1A9D-4DDD-B991-FB0C66187355}" srcId="{32D3EC63-7DB9-E24A-8DB1-EAD99B1DE9D7}" destId="{B3D09F32-2115-42AD-B03E-B1B30B80C510}" srcOrd="3" destOrd="0" parTransId="{95A1B80D-501E-4E94-92FA-C0723A88A1C7}" sibTransId="{9786C208-0B58-45A2-BC9A-4EAFFBEE2FB5}"/>
    <dgm:cxn modelId="{3CA8C476-3EF4-4FFC-8DAE-E236144F8B9D}" srcId="{32D3EC63-7DB9-E24A-8DB1-EAD99B1DE9D7}" destId="{D08720A1-6EA7-411F-A14C-EAD31A5A6AE7}" srcOrd="1" destOrd="0" parTransId="{563503FC-84F4-45B7-9CAF-46ABC301C039}" sibTransId="{71DEA214-2776-43EC-A302-D628F1F530D7}"/>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29327B89-FCB8-4E49-A37F-661976B34514}" type="presOf" srcId="{D08720A1-6EA7-411F-A14C-EAD31A5A6AE7}" destId="{745239C2-1E97-4C85-8728-10EF44F2A712}" srcOrd="0" destOrd="0" presId="urn:microsoft.com/office/officeart/2005/8/layout/default"/>
    <dgm:cxn modelId="{F15155BA-B001-49B0-819A-D9F25FC58E4A}" srcId="{32D3EC63-7DB9-E24A-8DB1-EAD99B1DE9D7}" destId="{B093BA83-DB38-4720-B297-D21A79A5A67A}" srcOrd="2" destOrd="0" parTransId="{D376D7D5-2C02-4AA4-8C3E-E0AFFD82E5BD}" sibTransId="{3BECF6BB-BDE2-41EC-BBEF-AE750924A3AE}"/>
    <dgm:cxn modelId="{7A955FD6-D6FD-43E2-9585-2FC614D5E82F}" srcId="{32D3EC63-7DB9-E24A-8DB1-EAD99B1DE9D7}" destId="{637538DC-A419-468C-A053-FE04C4ED9092}" srcOrd="4" destOrd="0" parTransId="{428C6628-ED98-4BF3-BBC2-AA20EC58886C}" sibTransId="{FB50AEB4-5684-46A9-AC30-575E2F332920}"/>
    <dgm:cxn modelId="{812773DB-42D1-934E-BE5A-760B958E7102}" type="presOf" srcId="{32D3EC63-7DB9-E24A-8DB1-EAD99B1DE9D7}" destId="{F92E8AC9-424E-C749-8C22-92589DB9E06E}" srcOrd="0" destOrd="0" presId="urn:microsoft.com/office/officeart/2005/8/layout/default"/>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14317C90-12EC-4359-A92C-0D93915BE614}" type="presParOf" srcId="{F92E8AC9-424E-C749-8C22-92589DB9E06E}" destId="{745239C2-1E97-4C85-8728-10EF44F2A712}" srcOrd="2" destOrd="0" presId="urn:microsoft.com/office/officeart/2005/8/layout/default"/>
    <dgm:cxn modelId="{9FF5AF7C-FE96-4E9F-ADDF-99799AEA5A58}" type="presParOf" srcId="{F92E8AC9-424E-C749-8C22-92589DB9E06E}" destId="{C1058427-F19F-4DF6-872D-9C3D259B5A19}" srcOrd="3" destOrd="0" presId="urn:microsoft.com/office/officeart/2005/8/layout/default"/>
    <dgm:cxn modelId="{DA1106C3-6AB8-4E9D-9635-4598D753289D}" type="presParOf" srcId="{F92E8AC9-424E-C749-8C22-92589DB9E06E}" destId="{D5E1D7AB-4ACA-4630-83D3-4997B99C9C86}" srcOrd="4" destOrd="0" presId="urn:microsoft.com/office/officeart/2005/8/layout/default"/>
    <dgm:cxn modelId="{30873475-EC34-4AC7-955C-DF616A04517F}" type="presParOf" srcId="{F92E8AC9-424E-C749-8C22-92589DB9E06E}" destId="{C54C11A6-549B-4413-89C6-8786C6168155}" srcOrd="5" destOrd="0" presId="urn:microsoft.com/office/officeart/2005/8/layout/default"/>
    <dgm:cxn modelId="{7E90C794-483C-4CBA-9A0E-DCFC40C66A65}" type="presParOf" srcId="{F92E8AC9-424E-C749-8C22-92589DB9E06E}" destId="{63357F3D-CE3B-4500-961C-4D95345D67A4}" srcOrd="6" destOrd="0" presId="urn:microsoft.com/office/officeart/2005/8/layout/default"/>
    <dgm:cxn modelId="{89599076-25D1-4FF3-9F19-D16EEB2DC518}" type="presParOf" srcId="{F92E8AC9-424E-C749-8C22-92589DB9E06E}" destId="{E2778304-4767-430F-8829-1A66C4CD7BC3}" srcOrd="7" destOrd="0" presId="urn:microsoft.com/office/officeart/2005/8/layout/default"/>
    <dgm:cxn modelId="{B1BDEDFE-A6CE-4BE5-84A8-830A401C7AFB}" type="presParOf" srcId="{F92E8AC9-424E-C749-8C22-92589DB9E06E}" destId="{EA76A2D1-AF81-49E0-9627-5B9455104D36}"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lv-LV" noProof="0" dirty="0">
              <a:solidFill>
                <a:srgbClr val="248587"/>
              </a:solidFill>
            </a:rPr>
            <a:t>Vecā tehnoloģija</a:t>
          </a:r>
          <a:endParaRPr lang="nb-NO" noProof="0" dirty="0">
            <a:solidFill>
              <a:srgbClr val="248587"/>
            </a:solidFill>
          </a:endParaRP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1F91A30-7A1B-41A2-8230-388418E39640}">
      <dgm:prSet/>
      <dgm:spPr>
        <a:solidFill>
          <a:srgbClr val="007075"/>
        </a:solidFill>
        <a:ln>
          <a:solidFill>
            <a:srgbClr val="248587"/>
          </a:solidFill>
        </a:ln>
      </dgm:spPr>
      <dgm:t>
        <a:bodyPr/>
        <a:lstStyle/>
        <a:p>
          <a:pPr>
            <a:lnSpc>
              <a:spcPct val="150000"/>
            </a:lnSpc>
          </a:pPr>
          <a:r>
            <a:rPr lang="lv-LV" noProof="0">
              <a:solidFill>
                <a:srgbClr val="248587"/>
              </a:solidFill>
            </a:rPr>
            <a:t>Degvielas pārvēršana gāzē</a:t>
          </a:r>
        </a:p>
      </dgm:t>
    </dgm:pt>
    <dgm:pt modelId="{A7CBB564-6934-4B35-87D9-325C2F3CFF47}" type="parTrans" cxnId="{96103894-5A6D-4DBB-B27A-1E4CE6A6C468}">
      <dgm:prSet/>
      <dgm:spPr/>
      <dgm:t>
        <a:bodyPr/>
        <a:lstStyle/>
        <a:p>
          <a:endParaRPr lang="lv-LV"/>
        </a:p>
      </dgm:t>
    </dgm:pt>
    <dgm:pt modelId="{EB72A1C0-A5DA-4180-98D0-E28417C28E97}" type="sibTrans" cxnId="{96103894-5A6D-4DBB-B27A-1E4CE6A6C468}">
      <dgm:prSet/>
      <dgm:spPr/>
      <dgm:t>
        <a:bodyPr/>
        <a:lstStyle/>
        <a:p>
          <a:endParaRPr lang="lv-LV"/>
        </a:p>
      </dgm:t>
    </dgm:pt>
    <dgm:pt modelId="{8D4ACEC0-876F-4B05-B012-AB7AFCAAA83A}">
      <dgm:prSet/>
      <dgm:spPr>
        <a:solidFill>
          <a:srgbClr val="007075"/>
        </a:solidFill>
        <a:ln>
          <a:solidFill>
            <a:srgbClr val="248587"/>
          </a:solidFill>
        </a:ln>
      </dgm:spPr>
      <dgm:t>
        <a:bodyPr/>
        <a:lstStyle/>
        <a:p>
          <a:pPr>
            <a:lnSpc>
              <a:spcPct val="150000"/>
            </a:lnSpc>
          </a:pPr>
          <a:r>
            <a:rPr lang="lv-LV" noProof="0">
              <a:solidFill>
                <a:srgbClr val="248587"/>
              </a:solidFill>
            </a:rPr>
            <a:t>Karsēšana pie 800-1000°C</a:t>
          </a:r>
        </a:p>
      </dgm:t>
    </dgm:pt>
    <dgm:pt modelId="{EDAC12F3-AD74-439E-90D8-2A1525E8A215}" type="parTrans" cxnId="{8028C81E-B083-44B0-B4A5-08E9A9E1D90B}">
      <dgm:prSet/>
      <dgm:spPr/>
      <dgm:t>
        <a:bodyPr/>
        <a:lstStyle/>
        <a:p>
          <a:endParaRPr lang="lv-LV"/>
        </a:p>
      </dgm:t>
    </dgm:pt>
    <dgm:pt modelId="{BD176147-340A-4ED6-8FB2-8B5146EB0787}" type="sibTrans" cxnId="{8028C81E-B083-44B0-B4A5-08E9A9E1D90B}">
      <dgm:prSet/>
      <dgm:spPr/>
      <dgm:t>
        <a:bodyPr/>
        <a:lstStyle/>
        <a:p>
          <a:endParaRPr lang="lv-LV"/>
        </a:p>
      </dgm:t>
    </dgm:pt>
    <dgm:pt modelId="{8213A1B3-5E97-4536-87DD-894F9936D25A}">
      <dgm:prSet/>
      <dgm:spPr>
        <a:solidFill>
          <a:srgbClr val="007075"/>
        </a:solidFill>
        <a:ln>
          <a:solidFill>
            <a:srgbClr val="248587"/>
          </a:solidFill>
        </a:ln>
      </dgm:spPr>
      <dgm:t>
        <a:bodyPr/>
        <a:lstStyle/>
        <a:p>
          <a:pPr>
            <a:lnSpc>
              <a:spcPct val="150000"/>
            </a:lnSpc>
          </a:pPr>
          <a:r>
            <a:rPr lang="lv-LV" noProof="0">
              <a:solidFill>
                <a:srgbClr val="248587"/>
              </a:solidFill>
            </a:rPr>
            <a:t>Sintēzes gāzes veidi</a:t>
          </a:r>
        </a:p>
      </dgm:t>
    </dgm:pt>
    <dgm:pt modelId="{E4882D7C-1FBC-461C-ADF5-A9CF1039DCC2}" type="parTrans" cxnId="{EE9B298F-F6AB-4ECB-A773-804FE69FEF95}">
      <dgm:prSet/>
      <dgm:spPr/>
      <dgm:t>
        <a:bodyPr/>
        <a:lstStyle/>
        <a:p>
          <a:endParaRPr lang="lv-LV"/>
        </a:p>
      </dgm:t>
    </dgm:pt>
    <dgm:pt modelId="{9DE07F94-2AF0-4D1D-90B8-020711A236A0}" type="sibTrans" cxnId="{EE9B298F-F6AB-4ECB-A773-804FE69FEF95}">
      <dgm:prSet/>
      <dgm:spPr/>
      <dgm:t>
        <a:bodyPr/>
        <a:lstStyle/>
        <a:p>
          <a:endParaRPr lang="lv-LV"/>
        </a:p>
      </dgm:t>
    </dgm:pt>
    <dgm:pt modelId="{1F8BFB48-EC85-4648-9392-CAEB5400EF26}">
      <dgm:prSet/>
      <dgm:spPr>
        <a:solidFill>
          <a:srgbClr val="007075"/>
        </a:solidFill>
        <a:ln>
          <a:solidFill>
            <a:srgbClr val="248587"/>
          </a:solidFill>
        </a:ln>
      </dgm:spPr>
      <dgm:t>
        <a:bodyPr/>
        <a:lstStyle/>
        <a:p>
          <a:pPr>
            <a:lnSpc>
              <a:spcPct val="150000"/>
            </a:lnSpc>
          </a:pPr>
          <a:r>
            <a:rPr lang="lv-LV" noProof="0">
              <a:solidFill>
                <a:srgbClr val="248587"/>
              </a:solidFill>
            </a:rPr>
            <a:t>Dažādus materiālus ir iespējams gazificēt</a:t>
          </a:r>
        </a:p>
      </dgm:t>
    </dgm:pt>
    <dgm:pt modelId="{3BDAD695-5875-4ACE-8B34-0F5A4D25C7AD}" type="parTrans" cxnId="{23A4B8FD-E9EA-4D10-B871-FAF945952A0C}">
      <dgm:prSet/>
      <dgm:spPr/>
      <dgm:t>
        <a:bodyPr/>
        <a:lstStyle/>
        <a:p>
          <a:endParaRPr lang="lv-LV"/>
        </a:p>
      </dgm:t>
    </dgm:pt>
    <dgm:pt modelId="{EB6D75FE-A2AF-4FD8-A3BF-BC869C62F7FF}" type="sibTrans" cxnId="{23A4B8FD-E9EA-4D10-B871-FAF945952A0C}">
      <dgm:prSet/>
      <dgm:spPr/>
      <dgm:t>
        <a:bodyPr/>
        <a:lstStyle/>
        <a:p>
          <a:endParaRPr lang="lv-LV"/>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301B0E77-DDAE-49EB-8CAB-FD58B24D1848}" type="pres">
      <dgm:prSet presAssocID="{E1F91A30-7A1B-41A2-8230-388418E39640}" presName="node" presStyleLbl="node1" presStyleIdx="1" presStyleCnt="5">
        <dgm:presLayoutVars>
          <dgm:bulletEnabled val="1"/>
        </dgm:presLayoutVars>
      </dgm:prSet>
      <dgm:spPr/>
    </dgm:pt>
    <dgm:pt modelId="{7ECF6FC4-9030-4BB7-9C81-A9030F5F4506}" type="pres">
      <dgm:prSet presAssocID="{EB72A1C0-A5DA-4180-98D0-E28417C28E97}" presName="sibTrans" presStyleCnt="0"/>
      <dgm:spPr/>
    </dgm:pt>
    <dgm:pt modelId="{AAA467B7-E506-4822-9129-DE8FF5DA17EF}" type="pres">
      <dgm:prSet presAssocID="{8D4ACEC0-876F-4B05-B012-AB7AFCAAA83A}" presName="node" presStyleLbl="node1" presStyleIdx="2" presStyleCnt="5">
        <dgm:presLayoutVars>
          <dgm:bulletEnabled val="1"/>
        </dgm:presLayoutVars>
      </dgm:prSet>
      <dgm:spPr/>
    </dgm:pt>
    <dgm:pt modelId="{7F2ED220-9C60-42FD-965B-AEDC2C7A7906}" type="pres">
      <dgm:prSet presAssocID="{BD176147-340A-4ED6-8FB2-8B5146EB0787}" presName="sibTrans" presStyleCnt="0"/>
      <dgm:spPr/>
    </dgm:pt>
    <dgm:pt modelId="{2956604F-147E-4DA0-98E2-2519AE4DC5A0}" type="pres">
      <dgm:prSet presAssocID="{8213A1B3-5E97-4536-87DD-894F9936D25A}" presName="node" presStyleLbl="node1" presStyleIdx="3" presStyleCnt="5">
        <dgm:presLayoutVars>
          <dgm:bulletEnabled val="1"/>
        </dgm:presLayoutVars>
      </dgm:prSet>
      <dgm:spPr/>
    </dgm:pt>
    <dgm:pt modelId="{C2776E2A-93EE-48CC-9E57-6EA3FF33CD2F}" type="pres">
      <dgm:prSet presAssocID="{9DE07F94-2AF0-4D1D-90B8-020711A236A0}" presName="sibTrans" presStyleCnt="0"/>
      <dgm:spPr/>
    </dgm:pt>
    <dgm:pt modelId="{C1FECE44-E76C-4992-8CEF-F35F8F80A626}" type="pres">
      <dgm:prSet presAssocID="{1F8BFB48-EC85-4648-9392-CAEB5400EF26}" presName="node" presStyleLbl="node1" presStyleIdx="4" presStyleCnt="5">
        <dgm:presLayoutVars>
          <dgm:bulletEnabled val="1"/>
        </dgm:presLayoutVars>
      </dgm:prSet>
      <dgm:spPr/>
    </dgm:pt>
  </dgm:ptLst>
  <dgm:cxnLst>
    <dgm:cxn modelId="{7DFF680C-E9A7-4898-A1F7-9BA396B466B4}" type="presOf" srcId="{8213A1B3-5E97-4536-87DD-894F9936D25A}" destId="{2956604F-147E-4DA0-98E2-2519AE4DC5A0}" srcOrd="0" destOrd="0" presId="urn:microsoft.com/office/officeart/2005/8/layout/default"/>
    <dgm:cxn modelId="{8028C81E-B083-44B0-B4A5-08E9A9E1D90B}" srcId="{32D3EC63-7DB9-E24A-8DB1-EAD99B1DE9D7}" destId="{8D4ACEC0-876F-4B05-B012-AB7AFCAAA83A}" srcOrd="2" destOrd="0" parTransId="{EDAC12F3-AD74-439E-90D8-2A1525E8A215}" sibTransId="{BD176147-340A-4ED6-8FB2-8B5146EB0787}"/>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EE9B298F-F6AB-4ECB-A773-804FE69FEF95}" srcId="{32D3EC63-7DB9-E24A-8DB1-EAD99B1DE9D7}" destId="{8213A1B3-5E97-4536-87DD-894F9936D25A}" srcOrd="3" destOrd="0" parTransId="{E4882D7C-1FBC-461C-ADF5-A9CF1039DCC2}" sibTransId="{9DE07F94-2AF0-4D1D-90B8-020711A236A0}"/>
    <dgm:cxn modelId="{96103894-5A6D-4DBB-B27A-1E4CE6A6C468}" srcId="{32D3EC63-7DB9-E24A-8DB1-EAD99B1DE9D7}" destId="{E1F91A30-7A1B-41A2-8230-388418E39640}" srcOrd="1" destOrd="0" parTransId="{A7CBB564-6934-4B35-87D9-325C2F3CFF47}" sibTransId="{EB72A1C0-A5DA-4180-98D0-E28417C28E97}"/>
    <dgm:cxn modelId="{C4CE1799-811B-4237-9A17-A9AA8FAC3B3B}" type="presOf" srcId="{E1F91A30-7A1B-41A2-8230-388418E39640}" destId="{301B0E77-DDAE-49EB-8CAB-FD58B24D1848}" srcOrd="0" destOrd="0" presId="urn:microsoft.com/office/officeart/2005/8/layout/default"/>
    <dgm:cxn modelId="{B0E020AF-D68C-4908-8E3C-52E69AB5A836}" type="presOf" srcId="{8D4ACEC0-876F-4B05-B012-AB7AFCAAA83A}" destId="{AAA467B7-E506-4822-9129-DE8FF5DA17EF}" srcOrd="0" destOrd="0" presId="urn:microsoft.com/office/officeart/2005/8/layout/default"/>
    <dgm:cxn modelId="{E6C8FCCB-6CFB-4A60-99BF-9BB2CF801B18}" type="presOf" srcId="{1F8BFB48-EC85-4648-9392-CAEB5400EF26}" destId="{C1FECE44-E76C-4992-8CEF-F35F8F80A626}"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23A4B8FD-E9EA-4D10-B871-FAF945952A0C}" srcId="{32D3EC63-7DB9-E24A-8DB1-EAD99B1DE9D7}" destId="{1F8BFB48-EC85-4648-9392-CAEB5400EF26}" srcOrd="4" destOrd="0" parTransId="{3BDAD695-5875-4ACE-8B34-0F5A4D25C7AD}" sibTransId="{EB6D75FE-A2AF-4FD8-A3BF-BC869C62F7F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8DDFE7B5-33A4-46E7-9F9D-A8DB1A5A0D1C}" type="presParOf" srcId="{F92E8AC9-424E-C749-8C22-92589DB9E06E}" destId="{301B0E77-DDAE-49EB-8CAB-FD58B24D1848}" srcOrd="2" destOrd="0" presId="urn:microsoft.com/office/officeart/2005/8/layout/default"/>
    <dgm:cxn modelId="{14C47685-2E09-4A60-B251-F93C1667744A}" type="presParOf" srcId="{F92E8AC9-424E-C749-8C22-92589DB9E06E}" destId="{7ECF6FC4-9030-4BB7-9C81-A9030F5F4506}" srcOrd="3" destOrd="0" presId="urn:microsoft.com/office/officeart/2005/8/layout/default"/>
    <dgm:cxn modelId="{0619E2BD-4BA2-4D58-ACFB-09FEAA49D170}" type="presParOf" srcId="{F92E8AC9-424E-C749-8C22-92589DB9E06E}" destId="{AAA467B7-E506-4822-9129-DE8FF5DA17EF}" srcOrd="4" destOrd="0" presId="urn:microsoft.com/office/officeart/2005/8/layout/default"/>
    <dgm:cxn modelId="{4A4D9184-1B84-4C39-99E7-079056FE9390}" type="presParOf" srcId="{F92E8AC9-424E-C749-8C22-92589DB9E06E}" destId="{7F2ED220-9C60-42FD-965B-AEDC2C7A7906}" srcOrd="5" destOrd="0" presId="urn:microsoft.com/office/officeart/2005/8/layout/default"/>
    <dgm:cxn modelId="{02847187-9E1E-4C3F-83A3-95EB186249DA}" type="presParOf" srcId="{F92E8AC9-424E-C749-8C22-92589DB9E06E}" destId="{2956604F-147E-4DA0-98E2-2519AE4DC5A0}" srcOrd="6" destOrd="0" presId="urn:microsoft.com/office/officeart/2005/8/layout/default"/>
    <dgm:cxn modelId="{3D5374B7-21BD-4C78-956C-0C0182B137D0}" type="presParOf" srcId="{F92E8AC9-424E-C749-8C22-92589DB9E06E}" destId="{C2776E2A-93EE-48CC-9E57-6EA3FF33CD2F}" srcOrd="7" destOrd="0" presId="urn:microsoft.com/office/officeart/2005/8/layout/default"/>
    <dgm:cxn modelId="{DEE8BB20-590D-4D5C-9A61-8920DD873421}" type="presParOf" srcId="{F92E8AC9-424E-C749-8C22-92589DB9E06E}" destId="{C1FECE44-E76C-4992-8CEF-F35F8F80A626}"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194F5E-FCCD-B148-9F01-C00CE329B915}"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107DF28A-83C3-2D40-9EC8-E0D06F325961}">
      <dgm:prSet custT="1"/>
      <dgm:spPr>
        <a:solidFill>
          <a:srgbClr val="007075"/>
        </a:solidFill>
      </dgm:spPr>
      <dgm:t>
        <a:bodyPr/>
        <a:lstStyle/>
        <a:p>
          <a:r>
            <a:rPr lang="lv-LV" sz="2800" b="0" i="0" dirty="0"/>
            <a:t>Izejmateriāli</a:t>
          </a:r>
        </a:p>
        <a:p>
          <a:r>
            <a:rPr lang="lv-LV" sz="2000" b="0" i="0" dirty="0"/>
            <a:t>Zāle, pārtikas atkritumi utt.</a:t>
          </a:r>
          <a:endParaRPr lang="nb-NO" sz="2000" dirty="0"/>
        </a:p>
      </dgm:t>
    </dgm:pt>
    <dgm:pt modelId="{8C6D7F9B-0263-614F-85FE-4A55B6F856B3}" type="parTrans" cxnId="{BE03BB70-E1BB-1043-A8B3-066FE1C6A517}">
      <dgm:prSet/>
      <dgm:spPr/>
      <dgm:t>
        <a:bodyPr/>
        <a:lstStyle/>
        <a:p>
          <a:endParaRPr lang="nb-NO"/>
        </a:p>
      </dgm:t>
    </dgm:pt>
    <dgm:pt modelId="{BC1A7C1B-32F6-0E41-A913-CBB58F27A53C}" type="sibTrans" cxnId="{BE03BB70-E1BB-1043-A8B3-066FE1C6A517}">
      <dgm:prSet/>
      <dgm:spPr/>
      <dgm:t>
        <a:bodyPr/>
        <a:lstStyle/>
        <a:p>
          <a:endParaRPr lang="nb-NO"/>
        </a:p>
      </dgm:t>
    </dgm:pt>
    <dgm:pt modelId="{51C15BFE-9031-6248-A69C-F9A81DF81411}">
      <dgm:prSet custT="1"/>
      <dgm:spPr>
        <a:solidFill>
          <a:srgbClr val="007075"/>
        </a:solidFill>
      </dgm:spPr>
      <dgm:t>
        <a:bodyPr/>
        <a:lstStyle/>
        <a:p>
          <a:r>
            <a:rPr lang="lv-LV" sz="2800" b="0" i="0" dirty="0"/>
            <a:t>Process</a:t>
          </a:r>
        </a:p>
        <a:p>
          <a:r>
            <a:rPr lang="lv-LV" sz="2000" b="0" i="0" dirty="0"/>
            <a:t>Termiskā hidrolīze</a:t>
          </a:r>
          <a:endParaRPr lang="nb-NO" sz="2000" dirty="0"/>
        </a:p>
      </dgm:t>
    </dgm:pt>
    <dgm:pt modelId="{9DCFD7E9-AE58-334F-AEFC-28F5799EB235}" type="parTrans" cxnId="{DFE4E037-EE0D-9B49-8494-6196540B0702}">
      <dgm:prSet/>
      <dgm:spPr/>
      <dgm:t>
        <a:bodyPr/>
        <a:lstStyle/>
        <a:p>
          <a:endParaRPr lang="nb-NO"/>
        </a:p>
      </dgm:t>
    </dgm:pt>
    <dgm:pt modelId="{003A6B3C-B9BF-A641-9498-08CE49900932}" type="sibTrans" cxnId="{DFE4E037-EE0D-9B49-8494-6196540B0702}">
      <dgm:prSet/>
      <dgm:spPr/>
      <dgm:t>
        <a:bodyPr/>
        <a:lstStyle/>
        <a:p>
          <a:endParaRPr lang="nb-NO"/>
        </a:p>
      </dgm:t>
    </dgm:pt>
    <dgm:pt modelId="{D7096D53-050E-D74F-B5B6-958BE7F38C9A}">
      <dgm:prSet custT="1"/>
      <dgm:spPr>
        <a:solidFill>
          <a:srgbClr val="007075"/>
        </a:solidFill>
      </dgm:spPr>
      <dgm:t>
        <a:bodyPr/>
        <a:lstStyle/>
        <a:p>
          <a:pPr>
            <a:lnSpc>
              <a:spcPct val="150000"/>
            </a:lnSpc>
          </a:pPr>
          <a:r>
            <a:rPr lang="lv-LV" sz="2800" b="0" i="0" dirty="0"/>
            <a:t>Proteīna ieguve</a:t>
          </a:r>
        </a:p>
        <a:p>
          <a:r>
            <a:rPr lang="lv-LV" sz="2000" b="0" i="0" dirty="0"/>
            <a:t>Karsēšana, presēšana, šķidruma ekstrakcija</a:t>
          </a:r>
          <a:endParaRPr lang="nb-NO" sz="2000" dirty="0"/>
        </a:p>
      </dgm:t>
    </dgm:pt>
    <dgm:pt modelId="{C6A8705D-9AF7-644F-940A-01279EBB739D}" type="parTrans" cxnId="{EF056C43-8864-3942-A827-6523A2DB4153}">
      <dgm:prSet/>
      <dgm:spPr/>
      <dgm:t>
        <a:bodyPr/>
        <a:lstStyle/>
        <a:p>
          <a:endParaRPr lang="nb-NO"/>
        </a:p>
      </dgm:t>
    </dgm:pt>
    <dgm:pt modelId="{D95DF374-6B30-5C4A-A965-39EAC3FEE845}" type="sibTrans" cxnId="{EF056C43-8864-3942-A827-6523A2DB4153}">
      <dgm:prSet/>
      <dgm:spPr/>
      <dgm:t>
        <a:bodyPr/>
        <a:lstStyle/>
        <a:p>
          <a:endParaRPr lang="nb-NO"/>
        </a:p>
      </dgm:t>
    </dgm:pt>
    <dgm:pt modelId="{F920E2EA-1639-2D4E-BFA6-EAEFFF43B49E}">
      <dgm:prSet custT="1"/>
      <dgm:spPr>
        <a:solidFill>
          <a:srgbClr val="007075"/>
        </a:solidFill>
      </dgm:spPr>
      <dgm:t>
        <a:bodyPr anchor="ctr"/>
        <a:lstStyle/>
        <a:p>
          <a:pPr algn="ctr"/>
          <a:r>
            <a:rPr lang="lv-LV" sz="2800" b="0" i="0" dirty="0"/>
            <a:t>Izmantošanas jomas</a:t>
          </a:r>
        </a:p>
        <a:p>
          <a:pPr algn="ctr"/>
          <a:r>
            <a:rPr lang="lv-LV" sz="2000" b="0" i="0" dirty="0"/>
            <a:t>Proteīna šķidrums</a:t>
          </a:r>
        </a:p>
        <a:p>
          <a:pPr algn="ctr"/>
          <a:r>
            <a:rPr lang="lv-LV" sz="2000" b="0" i="0" dirty="0" err="1"/>
            <a:t>Atlikumprodukts</a:t>
          </a:r>
          <a:endParaRPr lang="nb-NO" sz="2000" dirty="0"/>
        </a:p>
      </dgm:t>
    </dgm:pt>
    <dgm:pt modelId="{96278711-273F-FF4B-8630-90EE9CAD2198}" type="parTrans" cxnId="{D926FC94-DFD4-2A46-B8E7-8D807A469DED}">
      <dgm:prSet/>
      <dgm:spPr/>
      <dgm:t>
        <a:bodyPr/>
        <a:lstStyle/>
        <a:p>
          <a:endParaRPr lang="nb-NO"/>
        </a:p>
      </dgm:t>
    </dgm:pt>
    <dgm:pt modelId="{E5AAADBC-CC30-6641-8BD8-BA1282EB81C8}" type="sibTrans" cxnId="{D926FC94-DFD4-2A46-B8E7-8D807A469DED}">
      <dgm:prSet/>
      <dgm:spPr/>
      <dgm:t>
        <a:bodyPr/>
        <a:lstStyle/>
        <a:p>
          <a:endParaRPr lang="nb-NO"/>
        </a:p>
      </dgm:t>
    </dgm:pt>
    <dgm:pt modelId="{428455AC-117B-E94E-89FA-48EE7FA1FEF0}" type="pres">
      <dgm:prSet presAssocID="{B5194F5E-FCCD-B148-9F01-C00CE329B915}" presName="diagram" presStyleCnt="0">
        <dgm:presLayoutVars>
          <dgm:dir/>
          <dgm:resizeHandles val="exact"/>
        </dgm:presLayoutVars>
      </dgm:prSet>
      <dgm:spPr/>
    </dgm:pt>
    <dgm:pt modelId="{2F8AD19F-68AC-FD47-9B73-2D2D1AB7241E}" type="pres">
      <dgm:prSet presAssocID="{107DF28A-83C3-2D40-9EC8-E0D06F325961}" presName="node" presStyleLbl="node1" presStyleIdx="0" presStyleCnt="4">
        <dgm:presLayoutVars>
          <dgm:bulletEnabled val="1"/>
        </dgm:presLayoutVars>
      </dgm:prSet>
      <dgm:spPr/>
    </dgm:pt>
    <dgm:pt modelId="{E94A83C3-B59A-C148-9C8F-A33EBF33C660}" type="pres">
      <dgm:prSet presAssocID="{BC1A7C1B-32F6-0E41-A913-CBB58F27A53C}" presName="sibTrans" presStyleCnt="0"/>
      <dgm:spPr/>
    </dgm:pt>
    <dgm:pt modelId="{0C6F1E6E-4AF4-7E40-BFCB-BEA7A3B298AA}" type="pres">
      <dgm:prSet presAssocID="{51C15BFE-9031-6248-A69C-F9A81DF81411}" presName="node" presStyleLbl="node1" presStyleIdx="1" presStyleCnt="4">
        <dgm:presLayoutVars>
          <dgm:bulletEnabled val="1"/>
        </dgm:presLayoutVars>
      </dgm:prSet>
      <dgm:spPr/>
    </dgm:pt>
    <dgm:pt modelId="{057C2121-10DC-874B-9D4B-7CDB8D3610B8}" type="pres">
      <dgm:prSet presAssocID="{003A6B3C-B9BF-A641-9498-08CE49900932}" presName="sibTrans" presStyleCnt="0"/>
      <dgm:spPr/>
    </dgm:pt>
    <dgm:pt modelId="{12083EB9-4CDC-E345-BFAA-91362DDE2DD4}" type="pres">
      <dgm:prSet presAssocID="{D7096D53-050E-D74F-B5B6-958BE7F38C9A}" presName="node" presStyleLbl="node1" presStyleIdx="2" presStyleCnt="4">
        <dgm:presLayoutVars>
          <dgm:bulletEnabled val="1"/>
        </dgm:presLayoutVars>
      </dgm:prSet>
      <dgm:spPr/>
    </dgm:pt>
    <dgm:pt modelId="{F6C4BC28-A8C2-2244-9601-BE3FA870D664}" type="pres">
      <dgm:prSet presAssocID="{D95DF374-6B30-5C4A-A965-39EAC3FEE845}" presName="sibTrans" presStyleCnt="0"/>
      <dgm:spPr/>
    </dgm:pt>
    <dgm:pt modelId="{21A4CB1D-5D74-CB47-8F6C-089CF75D371B}" type="pres">
      <dgm:prSet presAssocID="{F920E2EA-1639-2D4E-BFA6-EAEFFF43B49E}" presName="node" presStyleLbl="node1" presStyleIdx="3" presStyleCnt="4" custLinFactNeighborX="-601" custLinFactNeighborY="-1503">
        <dgm:presLayoutVars>
          <dgm:bulletEnabled val="1"/>
        </dgm:presLayoutVars>
      </dgm:prSet>
      <dgm:spPr/>
    </dgm:pt>
  </dgm:ptLst>
  <dgm:cxnLst>
    <dgm:cxn modelId="{3E727000-CD1B-F041-A179-644B08EB9C8F}" type="presOf" srcId="{107DF28A-83C3-2D40-9EC8-E0D06F325961}" destId="{2F8AD19F-68AC-FD47-9B73-2D2D1AB7241E}" srcOrd="0" destOrd="0" presId="urn:microsoft.com/office/officeart/2005/8/layout/default"/>
    <dgm:cxn modelId="{BD98200E-88F3-584A-893B-00E9117D9B31}" type="presOf" srcId="{51C15BFE-9031-6248-A69C-F9A81DF81411}" destId="{0C6F1E6E-4AF4-7E40-BFCB-BEA7A3B298AA}" srcOrd="0" destOrd="0" presId="urn:microsoft.com/office/officeart/2005/8/layout/default"/>
    <dgm:cxn modelId="{DFE4E037-EE0D-9B49-8494-6196540B0702}" srcId="{B5194F5E-FCCD-B148-9F01-C00CE329B915}" destId="{51C15BFE-9031-6248-A69C-F9A81DF81411}" srcOrd="1" destOrd="0" parTransId="{9DCFD7E9-AE58-334F-AEFC-28F5799EB235}" sibTransId="{003A6B3C-B9BF-A641-9498-08CE49900932}"/>
    <dgm:cxn modelId="{EF056C43-8864-3942-A827-6523A2DB4153}" srcId="{B5194F5E-FCCD-B148-9F01-C00CE329B915}" destId="{D7096D53-050E-D74F-B5B6-958BE7F38C9A}" srcOrd="2" destOrd="0" parTransId="{C6A8705D-9AF7-644F-940A-01279EBB739D}" sibTransId="{D95DF374-6B30-5C4A-A965-39EAC3FEE845}"/>
    <dgm:cxn modelId="{798CC44B-EA62-C944-9E52-32BDB6AA0085}" type="presOf" srcId="{F920E2EA-1639-2D4E-BFA6-EAEFFF43B49E}" destId="{21A4CB1D-5D74-CB47-8F6C-089CF75D371B}" srcOrd="0" destOrd="0" presId="urn:microsoft.com/office/officeart/2005/8/layout/default"/>
    <dgm:cxn modelId="{BE03BB70-E1BB-1043-A8B3-066FE1C6A517}" srcId="{B5194F5E-FCCD-B148-9F01-C00CE329B915}" destId="{107DF28A-83C3-2D40-9EC8-E0D06F325961}" srcOrd="0" destOrd="0" parTransId="{8C6D7F9B-0263-614F-85FE-4A55B6F856B3}" sibTransId="{BC1A7C1B-32F6-0E41-A913-CBB58F27A53C}"/>
    <dgm:cxn modelId="{D926FC94-DFD4-2A46-B8E7-8D807A469DED}" srcId="{B5194F5E-FCCD-B148-9F01-C00CE329B915}" destId="{F920E2EA-1639-2D4E-BFA6-EAEFFF43B49E}" srcOrd="3" destOrd="0" parTransId="{96278711-273F-FF4B-8630-90EE9CAD2198}" sibTransId="{E5AAADBC-CC30-6641-8BD8-BA1282EB81C8}"/>
    <dgm:cxn modelId="{53F74B9C-067D-7D44-9938-D6D75BB93714}" type="presOf" srcId="{D7096D53-050E-D74F-B5B6-958BE7F38C9A}" destId="{12083EB9-4CDC-E345-BFAA-91362DDE2DD4}" srcOrd="0" destOrd="0" presId="urn:microsoft.com/office/officeart/2005/8/layout/default"/>
    <dgm:cxn modelId="{3F28CBBD-01C6-D143-BDA2-D2C657CB8AFB}" type="presOf" srcId="{B5194F5E-FCCD-B148-9F01-C00CE329B915}" destId="{428455AC-117B-E94E-89FA-48EE7FA1FEF0}" srcOrd="0" destOrd="0" presId="urn:microsoft.com/office/officeart/2005/8/layout/default"/>
    <dgm:cxn modelId="{BE8C751E-D567-DE4B-8D47-0CCF345B3D73}" type="presParOf" srcId="{428455AC-117B-E94E-89FA-48EE7FA1FEF0}" destId="{2F8AD19F-68AC-FD47-9B73-2D2D1AB7241E}" srcOrd="0" destOrd="0" presId="urn:microsoft.com/office/officeart/2005/8/layout/default"/>
    <dgm:cxn modelId="{2B6CB2A4-CE29-D349-A27C-F15F4DDCB124}" type="presParOf" srcId="{428455AC-117B-E94E-89FA-48EE7FA1FEF0}" destId="{E94A83C3-B59A-C148-9C8F-A33EBF33C660}" srcOrd="1" destOrd="0" presId="urn:microsoft.com/office/officeart/2005/8/layout/default"/>
    <dgm:cxn modelId="{8A4A7153-6124-034D-B39C-E12433A29D59}" type="presParOf" srcId="{428455AC-117B-E94E-89FA-48EE7FA1FEF0}" destId="{0C6F1E6E-4AF4-7E40-BFCB-BEA7A3B298AA}" srcOrd="2" destOrd="0" presId="urn:microsoft.com/office/officeart/2005/8/layout/default"/>
    <dgm:cxn modelId="{4FE077B2-79FE-E142-BBE9-E7747EE983B4}" type="presParOf" srcId="{428455AC-117B-E94E-89FA-48EE7FA1FEF0}" destId="{057C2121-10DC-874B-9D4B-7CDB8D3610B8}" srcOrd="3" destOrd="0" presId="urn:microsoft.com/office/officeart/2005/8/layout/default"/>
    <dgm:cxn modelId="{06F5B9B1-71E6-F144-B3B4-A2E8810FF884}" type="presParOf" srcId="{428455AC-117B-E94E-89FA-48EE7FA1FEF0}" destId="{12083EB9-4CDC-E345-BFAA-91362DDE2DD4}" srcOrd="4" destOrd="0" presId="urn:microsoft.com/office/officeart/2005/8/layout/default"/>
    <dgm:cxn modelId="{BFBBF35E-899D-2643-99DA-C92D0C47B9EE}" type="presParOf" srcId="{428455AC-117B-E94E-89FA-48EE7FA1FEF0}" destId="{F6C4BC28-A8C2-2244-9601-BE3FA870D664}" srcOrd="5" destOrd="0" presId="urn:microsoft.com/office/officeart/2005/8/layout/default"/>
    <dgm:cxn modelId="{B3EC9D7E-B21F-D143-A9F8-E266D3C7F1BB}" type="presParOf" srcId="{428455AC-117B-E94E-89FA-48EE7FA1FEF0}" destId="{21A4CB1D-5D74-CB47-8F6C-089CF75D371B}" srcOrd="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7A31EA-6767-8A4D-9530-0676EC8A197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b-NO"/>
        </a:p>
      </dgm:t>
    </dgm:pt>
    <dgm:pt modelId="{8BA28942-2972-1E43-A70C-F16F61AABC3A}">
      <dgm:prSet custT="1"/>
      <dgm:spPr>
        <a:solidFill>
          <a:srgbClr val="E8EFF0"/>
        </a:solidFill>
      </dgm:spPr>
      <dgm:t>
        <a:bodyPr/>
        <a:lstStyle/>
        <a:p>
          <a:pPr>
            <a:lnSpc>
              <a:spcPct val="100000"/>
            </a:lnSpc>
          </a:pPr>
          <a:r>
            <a:rPr lang="lv-LV" sz="2000" b="0" i="0" dirty="0">
              <a:solidFill>
                <a:srgbClr val="248587"/>
              </a:solidFill>
              <a:effectLst/>
            </a:rPr>
            <a:t>Izmantotā N2 tehnoloģija samazina slāpekļa oksīdu emisijas</a:t>
          </a:r>
          <a:endParaRPr lang="nb-NO" sz="2000" dirty="0">
            <a:solidFill>
              <a:srgbClr val="248587"/>
            </a:solidFill>
          </a:endParaRPr>
        </a:p>
      </dgm:t>
    </dgm:pt>
    <dgm:pt modelId="{7B10CDAA-83D2-4E4D-8AC0-53249FC21693}" type="parTrans" cxnId="{EEE3FCF2-AE3D-C143-8C9D-1587E5575D6C}">
      <dgm:prSet/>
      <dgm:spPr/>
      <dgm:t>
        <a:bodyPr/>
        <a:lstStyle/>
        <a:p>
          <a:endParaRPr lang="nb-NO"/>
        </a:p>
      </dgm:t>
    </dgm:pt>
    <dgm:pt modelId="{3E90FC79-D5E5-FD48-BDCE-E6B5AC9835CA}" type="sibTrans" cxnId="{EEE3FCF2-AE3D-C143-8C9D-1587E5575D6C}">
      <dgm:prSet/>
      <dgm:spPr/>
      <dgm:t>
        <a:bodyPr/>
        <a:lstStyle/>
        <a:p>
          <a:endParaRPr lang="nb-NO"/>
        </a:p>
      </dgm:t>
    </dgm:pt>
    <dgm:pt modelId="{2EFF9C33-F061-0A4D-B512-04CDF33D5C2E}">
      <dgm:prSet custT="1"/>
      <dgm:spPr>
        <a:solidFill>
          <a:srgbClr val="E8EFF0"/>
        </a:solidFill>
      </dgm:spPr>
      <dgm:t>
        <a:bodyPr/>
        <a:lstStyle/>
        <a:p>
          <a:pPr>
            <a:lnSpc>
              <a:spcPct val="100000"/>
            </a:lnSpc>
          </a:pPr>
          <a:r>
            <a:rPr lang="lv-LV" sz="2000" b="0" i="0" dirty="0">
              <a:solidFill>
                <a:srgbClr val="248587"/>
              </a:solidFill>
              <a:effectLst/>
              <a:latin typeface="Myriad Pro" panose="020B0503030403020204" pitchFamily="34" charset="0"/>
            </a:rPr>
            <a:t>Gaisa slāpeklis</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a:t>
          </a:r>
          <a:r>
            <a:rPr lang="lv-LV" sz="2000" b="0" i="0" dirty="0">
              <a:solidFill>
                <a:srgbClr val="248587"/>
              </a:solidFill>
              <a:effectLst/>
              <a:latin typeface="Myriad Pro" panose="020B0503030403020204" pitchFamily="34" charset="0"/>
            </a:rPr>
            <a:t>mēslošanas līdzeklis</a:t>
          </a:r>
          <a:endParaRPr lang="nb-NO" sz="2000" dirty="0">
            <a:solidFill>
              <a:srgbClr val="248587"/>
            </a:solidFill>
          </a:endParaRPr>
        </a:p>
      </dgm:t>
    </dgm:pt>
    <dgm:pt modelId="{5CE57BB9-3BC5-AD4A-B0B8-C9688975CCED}" type="parTrans" cxnId="{9D600609-091F-D14B-87FE-52CE4DA1EB33}">
      <dgm:prSet/>
      <dgm:spPr/>
      <dgm:t>
        <a:bodyPr/>
        <a:lstStyle/>
        <a:p>
          <a:endParaRPr lang="nb-NO"/>
        </a:p>
      </dgm:t>
    </dgm:pt>
    <dgm:pt modelId="{0C0F3A43-BB03-C64C-BD7F-DCA6A6831C79}" type="sibTrans" cxnId="{9D600609-091F-D14B-87FE-52CE4DA1EB33}">
      <dgm:prSet/>
      <dgm:spPr/>
      <dgm:t>
        <a:bodyPr/>
        <a:lstStyle/>
        <a:p>
          <a:endParaRPr lang="nb-NO"/>
        </a:p>
      </dgm:t>
    </dgm:pt>
    <dgm:pt modelId="{BA34D182-6B75-F646-A43D-A841364A5EE9}">
      <dgm:prSet custT="1"/>
      <dgm:spPr>
        <a:solidFill>
          <a:srgbClr val="E8EFF0"/>
        </a:solidFill>
      </dgm:spPr>
      <dgm:t>
        <a:bodyPr/>
        <a:lstStyle/>
        <a:p>
          <a:pPr>
            <a:lnSpc>
              <a:spcPct val="100000"/>
            </a:lnSpc>
          </a:pPr>
          <a:r>
            <a:rPr lang="lv-LV" sz="2000" b="0" i="0" dirty="0">
              <a:solidFill>
                <a:srgbClr val="248587"/>
              </a:solidFill>
              <a:effectLst/>
            </a:rPr>
            <a:t>Ražo mēslojumu vietējā līmenī → samazina transporta izmaksas</a:t>
          </a:r>
          <a:endParaRPr lang="nb-NO" sz="2000" dirty="0">
            <a:solidFill>
              <a:srgbClr val="248587"/>
            </a:solidFill>
          </a:endParaRPr>
        </a:p>
      </dgm:t>
    </dgm:pt>
    <dgm:pt modelId="{64D06836-2B67-3642-8941-C02B9446C908}" type="parTrans" cxnId="{47A5259A-D84A-4A40-A361-1B17B56C4891}">
      <dgm:prSet/>
      <dgm:spPr/>
      <dgm:t>
        <a:bodyPr/>
        <a:lstStyle/>
        <a:p>
          <a:endParaRPr lang="nb-NO"/>
        </a:p>
      </dgm:t>
    </dgm:pt>
    <dgm:pt modelId="{BE9E7B24-5C36-4C4A-90B0-282FBFBB6C33}" type="sibTrans" cxnId="{47A5259A-D84A-4A40-A361-1B17B56C4891}">
      <dgm:prSet/>
      <dgm:spPr/>
      <dgm:t>
        <a:bodyPr/>
        <a:lstStyle/>
        <a:p>
          <a:endParaRPr lang="nb-NO"/>
        </a:p>
      </dgm:t>
    </dgm:pt>
    <dgm:pt modelId="{6C4C064F-7AA3-F94E-9251-C55BEF5937DC}" type="pres">
      <dgm:prSet presAssocID="{AF7A31EA-6767-8A4D-9530-0676EC8A197E}" presName="Name0" presStyleCnt="0">
        <dgm:presLayoutVars>
          <dgm:dir/>
          <dgm:animLvl val="lvl"/>
          <dgm:resizeHandles val="exact"/>
        </dgm:presLayoutVars>
      </dgm:prSet>
      <dgm:spPr/>
    </dgm:pt>
    <dgm:pt modelId="{11876858-9FB0-4673-91FB-32EDAC35E5B6}" type="pres">
      <dgm:prSet presAssocID="{BA34D182-6B75-F646-A43D-A841364A5EE9}" presName="boxAndChildren" presStyleCnt="0"/>
      <dgm:spPr/>
    </dgm:pt>
    <dgm:pt modelId="{7410B334-E1A8-4A1B-93F4-3A2965DDEF82}" type="pres">
      <dgm:prSet presAssocID="{BA34D182-6B75-F646-A43D-A841364A5EE9}" presName="parentTextBox" presStyleLbl="node1" presStyleIdx="0" presStyleCnt="3"/>
      <dgm:spPr/>
    </dgm:pt>
    <dgm:pt modelId="{64CF486F-7A05-1749-8564-34A8C3523E23}" type="pres">
      <dgm:prSet presAssocID="{0C0F3A43-BB03-C64C-BD7F-DCA6A6831C79}" presName="sp" presStyleCnt="0"/>
      <dgm:spPr/>
    </dgm:pt>
    <dgm:pt modelId="{8805E102-BEA6-E84A-9778-0445F2942C29}" type="pres">
      <dgm:prSet presAssocID="{2EFF9C33-F061-0A4D-B512-04CDF33D5C2E}" presName="arrowAndChildren" presStyleCnt="0"/>
      <dgm:spPr/>
    </dgm:pt>
    <dgm:pt modelId="{C402FFFB-A29E-0F45-BBE1-65CE433C811F}" type="pres">
      <dgm:prSet presAssocID="{2EFF9C33-F061-0A4D-B512-04CDF33D5C2E}" presName="parentTextArrow" presStyleLbl="node1" presStyleIdx="1" presStyleCnt="3"/>
      <dgm:spPr/>
    </dgm:pt>
    <dgm:pt modelId="{F16DE288-EAD6-DD49-84CF-D9B57DE75175}" type="pres">
      <dgm:prSet presAssocID="{3E90FC79-D5E5-FD48-BDCE-E6B5AC9835CA}" presName="sp" presStyleCnt="0"/>
      <dgm:spPr/>
    </dgm:pt>
    <dgm:pt modelId="{F21641A4-BE4E-C84A-A97B-886245F38620}" type="pres">
      <dgm:prSet presAssocID="{8BA28942-2972-1E43-A70C-F16F61AABC3A}" presName="arrowAndChildren" presStyleCnt="0"/>
      <dgm:spPr/>
    </dgm:pt>
    <dgm:pt modelId="{B681BB11-ED15-0D4C-BBB1-C2F74D347A18}" type="pres">
      <dgm:prSet presAssocID="{8BA28942-2972-1E43-A70C-F16F61AABC3A}" presName="parentTextArrow" presStyleLbl="node1" presStyleIdx="2" presStyleCnt="3"/>
      <dgm:spPr/>
    </dgm:pt>
  </dgm:ptLst>
  <dgm:cxnLst>
    <dgm:cxn modelId="{9D600609-091F-D14B-87FE-52CE4DA1EB33}" srcId="{AF7A31EA-6767-8A4D-9530-0676EC8A197E}" destId="{2EFF9C33-F061-0A4D-B512-04CDF33D5C2E}" srcOrd="1" destOrd="0" parTransId="{5CE57BB9-3BC5-AD4A-B0B8-C9688975CCED}" sibTransId="{0C0F3A43-BB03-C64C-BD7F-DCA6A6831C79}"/>
    <dgm:cxn modelId="{B588710C-D341-8D4B-A94E-2137F992E1DB}" type="presOf" srcId="{2EFF9C33-F061-0A4D-B512-04CDF33D5C2E}" destId="{C402FFFB-A29E-0F45-BBE1-65CE433C811F}" srcOrd="0" destOrd="0" presId="urn:microsoft.com/office/officeart/2005/8/layout/process4"/>
    <dgm:cxn modelId="{5CF31230-1ADE-B64A-8322-123D80BF6F05}" type="presOf" srcId="{8BA28942-2972-1E43-A70C-F16F61AABC3A}" destId="{B681BB11-ED15-0D4C-BBB1-C2F74D347A18}" srcOrd="0" destOrd="0" presId="urn:microsoft.com/office/officeart/2005/8/layout/process4"/>
    <dgm:cxn modelId="{2EF0D649-3F8B-9046-8C71-F98FE2745BD0}" type="presOf" srcId="{AF7A31EA-6767-8A4D-9530-0676EC8A197E}" destId="{6C4C064F-7AA3-F94E-9251-C55BEF5937DC}" srcOrd="0" destOrd="0" presId="urn:microsoft.com/office/officeart/2005/8/layout/process4"/>
    <dgm:cxn modelId="{D319F44A-E264-47E8-B099-B18443EFFC44}" type="presOf" srcId="{BA34D182-6B75-F646-A43D-A841364A5EE9}" destId="{7410B334-E1A8-4A1B-93F4-3A2965DDEF82}" srcOrd="0" destOrd="0" presId="urn:microsoft.com/office/officeart/2005/8/layout/process4"/>
    <dgm:cxn modelId="{47A5259A-D84A-4A40-A361-1B17B56C4891}" srcId="{AF7A31EA-6767-8A4D-9530-0676EC8A197E}" destId="{BA34D182-6B75-F646-A43D-A841364A5EE9}" srcOrd="2" destOrd="0" parTransId="{64D06836-2B67-3642-8941-C02B9446C908}" sibTransId="{BE9E7B24-5C36-4C4A-90B0-282FBFBB6C33}"/>
    <dgm:cxn modelId="{EEE3FCF2-AE3D-C143-8C9D-1587E5575D6C}" srcId="{AF7A31EA-6767-8A4D-9530-0676EC8A197E}" destId="{8BA28942-2972-1E43-A70C-F16F61AABC3A}" srcOrd="0" destOrd="0" parTransId="{7B10CDAA-83D2-4E4D-8AC0-53249FC21693}" sibTransId="{3E90FC79-D5E5-FD48-BDCE-E6B5AC9835CA}"/>
    <dgm:cxn modelId="{85CF9D39-70F9-419B-A7FC-20EAFBE1EE1D}" type="presParOf" srcId="{6C4C064F-7AA3-F94E-9251-C55BEF5937DC}" destId="{11876858-9FB0-4673-91FB-32EDAC35E5B6}" srcOrd="0" destOrd="0" presId="urn:microsoft.com/office/officeart/2005/8/layout/process4"/>
    <dgm:cxn modelId="{42BB48B6-6B9F-4F91-B20D-17182E5E740A}" type="presParOf" srcId="{11876858-9FB0-4673-91FB-32EDAC35E5B6}" destId="{7410B334-E1A8-4A1B-93F4-3A2965DDEF82}" srcOrd="0" destOrd="0" presId="urn:microsoft.com/office/officeart/2005/8/layout/process4"/>
    <dgm:cxn modelId="{767652E4-DC3C-2149-9A5A-A9C3D53417A4}" type="presParOf" srcId="{6C4C064F-7AA3-F94E-9251-C55BEF5937DC}" destId="{64CF486F-7A05-1749-8564-34A8C3523E23}" srcOrd="1" destOrd="0" presId="urn:microsoft.com/office/officeart/2005/8/layout/process4"/>
    <dgm:cxn modelId="{07ABB27C-38E7-E247-807D-E8AF7B298601}" type="presParOf" srcId="{6C4C064F-7AA3-F94E-9251-C55BEF5937DC}" destId="{8805E102-BEA6-E84A-9778-0445F2942C29}" srcOrd="2" destOrd="0" presId="urn:microsoft.com/office/officeart/2005/8/layout/process4"/>
    <dgm:cxn modelId="{6A6D60F2-FBDA-C346-A5ED-E2E92074C628}" type="presParOf" srcId="{8805E102-BEA6-E84A-9778-0445F2942C29}" destId="{C402FFFB-A29E-0F45-BBE1-65CE433C811F}" srcOrd="0" destOrd="0" presId="urn:microsoft.com/office/officeart/2005/8/layout/process4"/>
    <dgm:cxn modelId="{D3B00828-F846-D640-8ABB-F46485582FAF}" type="presParOf" srcId="{6C4C064F-7AA3-F94E-9251-C55BEF5937DC}" destId="{F16DE288-EAD6-DD49-84CF-D9B57DE75175}" srcOrd="3" destOrd="0" presId="urn:microsoft.com/office/officeart/2005/8/layout/process4"/>
    <dgm:cxn modelId="{82C21D20-BA0D-FF40-ADEB-8E235331D6C8}" type="presParOf" srcId="{6C4C064F-7AA3-F94E-9251-C55BEF5937DC}" destId="{F21641A4-BE4E-C84A-A97B-886245F38620}" srcOrd="4" destOrd="0" presId="urn:microsoft.com/office/officeart/2005/8/layout/process4"/>
    <dgm:cxn modelId="{283DA472-179A-6B42-A84C-CB724AEC0A46}" type="presParOf" srcId="{F21641A4-BE4E-C84A-A97B-886245F38620}" destId="{B681BB11-ED15-0D4C-BBB1-C2F74D347A1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6A0B5D-3681-7E4E-B422-4DC756DF54FE}"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42A4AF2A-0FE8-3540-9E9F-5B4A40C41B34}">
      <dgm:prSet custT="1"/>
      <dgm:spPr>
        <a:solidFill>
          <a:srgbClr val="007075"/>
        </a:solidFill>
      </dgm:spPr>
      <dgm:t>
        <a:bodyPr/>
        <a:lstStyle/>
        <a:p>
          <a:pPr algn="ctr">
            <a:lnSpc>
              <a:spcPct val="150000"/>
            </a:lnSpc>
          </a:pPr>
          <a:r>
            <a:rPr lang="pt-BR" sz="2000" dirty="0"/>
            <a:t>Fosfora </a:t>
          </a:r>
          <a:r>
            <a:rPr lang="lv-LV" sz="2000" dirty="0"/>
            <a:t>ekstrakcija</a:t>
          </a:r>
          <a:r>
            <a:rPr lang="pt-BR" sz="2000" dirty="0"/>
            <a:t> no notekūdeņu dūņām</a:t>
          </a:r>
          <a:endParaRPr lang="nb-NO" sz="2000" dirty="0"/>
        </a:p>
      </dgm:t>
    </dgm:pt>
    <dgm:pt modelId="{9F110A5E-8B40-8944-B5D8-0FF010BA118F}" type="parTrans" cxnId="{EBC613A2-07B7-C94D-8654-AD26351FB2FF}">
      <dgm:prSet/>
      <dgm:spPr/>
      <dgm:t>
        <a:bodyPr/>
        <a:lstStyle/>
        <a:p>
          <a:pPr algn="ctr"/>
          <a:endParaRPr lang="nb-NO"/>
        </a:p>
      </dgm:t>
    </dgm:pt>
    <dgm:pt modelId="{87416890-0CE7-0F42-A2FD-85065B690101}" type="sibTrans" cxnId="{EBC613A2-07B7-C94D-8654-AD26351FB2FF}">
      <dgm:prSet/>
      <dgm:spPr/>
      <dgm:t>
        <a:bodyPr/>
        <a:lstStyle/>
        <a:p>
          <a:pPr algn="ctr"/>
          <a:endParaRPr lang="nb-NO"/>
        </a:p>
      </dgm:t>
    </dgm:pt>
    <dgm:pt modelId="{557BB65E-7B7B-754E-88AC-EAE93D255C98}">
      <dgm:prSet custT="1"/>
      <dgm:spPr>
        <a:solidFill>
          <a:srgbClr val="007075"/>
        </a:solidFill>
      </dgm:spPr>
      <dgm:t>
        <a:bodyPr/>
        <a:lstStyle/>
        <a:p>
          <a:pPr algn="ctr">
            <a:lnSpc>
              <a:spcPct val="150000"/>
            </a:lnSpc>
          </a:pPr>
          <a:r>
            <a:rPr lang="lv-LV" sz="2000" dirty="0"/>
            <a:t>Līdz 90% fosfora atgūšana</a:t>
          </a:r>
        </a:p>
        <a:p>
          <a:pPr algn="ctr">
            <a:lnSpc>
              <a:spcPct val="150000"/>
            </a:lnSpc>
          </a:pPr>
          <a:endParaRPr lang="nb-NO" sz="2000" dirty="0"/>
        </a:p>
      </dgm:t>
    </dgm:pt>
    <dgm:pt modelId="{EF642EFF-957B-6649-A4B9-C191ADA77EBE}" type="parTrans" cxnId="{A1795437-F2CA-2E4F-935C-BDE15ADEF6AF}">
      <dgm:prSet/>
      <dgm:spPr/>
      <dgm:t>
        <a:bodyPr/>
        <a:lstStyle/>
        <a:p>
          <a:pPr algn="ctr"/>
          <a:endParaRPr lang="nb-NO"/>
        </a:p>
      </dgm:t>
    </dgm:pt>
    <dgm:pt modelId="{5EDE5ED4-E76D-0348-B5FD-93A1D2DE44ED}" type="sibTrans" cxnId="{A1795437-F2CA-2E4F-935C-BDE15ADEF6AF}">
      <dgm:prSet/>
      <dgm:spPr/>
      <dgm:t>
        <a:bodyPr/>
        <a:lstStyle/>
        <a:p>
          <a:pPr algn="ctr"/>
          <a:endParaRPr lang="nb-NO"/>
        </a:p>
      </dgm:t>
    </dgm:pt>
    <dgm:pt modelId="{564E080F-33D3-AE4A-A8F3-97E357F8DC68}">
      <dgm:prSet custT="1"/>
      <dgm:spPr>
        <a:solidFill>
          <a:srgbClr val="007075"/>
        </a:solidFill>
      </dgm:spPr>
      <dgm:t>
        <a:bodyPr/>
        <a:lstStyle/>
        <a:p>
          <a:pPr algn="ctr">
            <a:lnSpc>
              <a:spcPct val="100000"/>
            </a:lnSpc>
          </a:pPr>
          <a:r>
            <a:rPr lang="lv-LV" sz="2000" dirty="0"/>
            <a:t>Priekšrocības:</a:t>
          </a:r>
        </a:p>
        <a:p>
          <a:r>
            <a:rPr lang="lv-LV" sz="2000" dirty="0"/>
            <a:t>Atkritumi kā resurss</a:t>
          </a:r>
        </a:p>
        <a:p>
          <a:r>
            <a:rPr lang="lv-LV" sz="2000" dirty="0"/>
            <a:t>Izslēdz toksisko metālus ekstrakcijas procesā</a:t>
          </a:r>
          <a:endParaRPr lang="nb-NO" sz="2000" dirty="0"/>
        </a:p>
      </dgm:t>
    </dgm:pt>
    <dgm:pt modelId="{566B5CE5-A213-764E-9E09-B69FF687C0E4}" type="parTrans" cxnId="{51FBB03C-CC32-9541-9684-17A9A9B2E125}">
      <dgm:prSet/>
      <dgm:spPr/>
      <dgm:t>
        <a:bodyPr/>
        <a:lstStyle/>
        <a:p>
          <a:pPr algn="ctr"/>
          <a:endParaRPr lang="nb-NO"/>
        </a:p>
      </dgm:t>
    </dgm:pt>
    <dgm:pt modelId="{F3B308DF-6BDF-9D4E-AA08-FB3925EB90B3}" type="sibTrans" cxnId="{51FBB03C-CC32-9541-9684-17A9A9B2E125}">
      <dgm:prSet/>
      <dgm:spPr/>
      <dgm:t>
        <a:bodyPr/>
        <a:lstStyle/>
        <a:p>
          <a:pPr algn="ctr"/>
          <a:endParaRPr lang="nb-NO"/>
        </a:p>
      </dgm:t>
    </dgm:pt>
    <dgm:pt modelId="{8FE4E64B-5FF2-B746-BCB1-8EA2A47834CC}" type="pres">
      <dgm:prSet presAssocID="{5F6A0B5D-3681-7E4E-B422-4DC756DF54FE}" presName="diagram" presStyleCnt="0">
        <dgm:presLayoutVars>
          <dgm:dir/>
          <dgm:resizeHandles val="exact"/>
        </dgm:presLayoutVars>
      </dgm:prSet>
      <dgm:spPr/>
    </dgm:pt>
    <dgm:pt modelId="{D4451DBE-A685-3343-BB1C-14DBA4630475}" type="pres">
      <dgm:prSet presAssocID="{42A4AF2A-0FE8-3540-9E9F-5B4A40C41B34}" presName="node" presStyleLbl="node1" presStyleIdx="0" presStyleCnt="3">
        <dgm:presLayoutVars>
          <dgm:bulletEnabled val="1"/>
        </dgm:presLayoutVars>
      </dgm:prSet>
      <dgm:spPr/>
    </dgm:pt>
    <dgm:pt modelId="{87EFB6C6-327B-4545-9FCB-8A3622663DEF}" type="pres">
      <dgm:prSet presAssocID="{87416890-0CE7-0F42-A2FD-85065B690101}" presName="sibTrans" presStyleCnt="0"/>
      <dgm:spPr/>
    </dgm:pt>
    <dgm:pt modelId="{A21F6B5E-6A63-FD4F-BB02-C15FB4990373}" type="pres">
      <dgm:prSet presAssocID="{557BB65E-7B7B-754E-88AC-EAE93D255C98}" presName="node" presStyleLbl="node1" presStyleIdx="1" presStyleCnt="3" custLinFactNeighborX="25078" custLinFactNeighborY="-336">
        <dgm:presLayoutVars>
          <dgm:bulletEnabled val="1"/>
        </dgm:presLayoutVars>
      </dgm:prSet>
      <dgm:spPr/>
    </dgm:pt>
    <dgm:pt modelId="{8E4D2F95-3685-D742-B7B2-07B8C7A6C7C1}" type="pres">
      <dgm:prSet presAssocID="{5EDE5ED4-E76D-0348-B5FD-93A1D2DE44ED}" presName="sibTrans" presStyleCnt="0"/>
      <dgm:spPr/>
    </dgm:pt>
    <dgm:pt modelId="{6541698D-2748-7A49-9816-9CE925E6E92D}" type="pres">
      <dgm:prSet presAssocID="{564E080F-33D3-AE4A-A8F3-97E357F8DC68}" presName="node" presStyleLbl="node1" presStyleIdx="2" presStyleCnt="3">
        <dgm:presLayoutVars>
          <dgm:bulletEnabled val="1"/>
        </dgm:presLayoutVars>
      </dgm:prSet>
      <dgm:spPr/>
    </dgm:pt>
  </dgm:ptLst>
  <dgm:cxnLst>
    <dgm:cxn modelId="{A1795437-F2CA-2E4F-935C-BDE15ADEF6AF}" srcId="{5F6A0B5D-3681-7E4E-B422-4DC756DF54FE}" destId="{557BB65E-7B7B-754E-88AC-EAE93D255C98}" srcOrd="1" destOrd="0" parTransId="{EF642EFF-957B-6649-A4B9-C191ADA77EBE}" sibTransId="{5EDE5ED4-E76D-0348-B5FD-93A1D2DE44ED}"/>
    <dgm:cxn modelId="{51FBB03C-CC32-9541-9684-17A9A9B2E125}" srcId="{5F6A0B5D-3681-7E4E-B422-4DC756DF54FE}" destId="{564E080F-33D3-AE4A-A8F3-97E357F8DC68}" srcOrd="2" destOrd="0" parTransId="{566B5CE5-A213-764E-9E09-B69FF687C0E4}" sibTransId="{F3B308DF-6BDF-9D4E-AA08-FB3925EB90B3}"/>
    <dgm:cxn modelId="{1607A696-7D47-2A4C-B5F9-BAB9339B817E}" type="presOf" srcId="{42A4AF2A-0FE8-3540-9E9F-5B4A40C41B34}" destId="{D4451DBE-A685-3343-BB1C-14DBA4630475}" srcOrd="0" destOrd="0" presId="urn:microsoft.com/office/officeart/2005/8/layout/default"/>
    <dgm:cxn modelId="{EBC613A2-07B7-C94D-8654-AD26351FB2FF}" srcId="{5F6A0B5D-3681-7E4E-B422-4DC756DF54FE}" destId="{42A4AF2A-0FE8-3540-9E9F-5B4A40C41B34}" srcOrd="0" destOrd="0" parTransId="{9F110A5E-8B40-8944-B5D8-0FF010BA118F}" sibTransId="{87416890-0CE7-0F42-A2FD-85065B690101}"/>
    <dgm:cxn modelId="{2C285FD1-3926-D444-A6F1-C08C83A6EDA6}" type="presOf" srcId="{5F6A0B5D-3681-7E4E-B422-4DC756DF54FE}" destId="{8FE4E64B-5FF2-B746-BCB1-8EA2A47834CC}" srcOrd="0" destOrd="0" presId="urn:microsoft.com/office/officeart/2005/8/layout/default"/>
    <dgm:cxn modelId="{9018D6DD-0147-2B42-96EE-6AAC283194F2}" type="presOf" srcId="{564E080F-33D3-AE4A-A8F3-97E357F8DC68}" destId="{6541698D-2748-7A49-9816-9CE925E6E92D}" srcOrd="0" destOrd="0" presId="urn:microsoft.com/office/officeart/2005/8/layout/default"/>
    <dgm:cxn modelId="{F15A19F8-54D7-D443-967B-33162252D82B}" type="presOf" srcId="{557BB65E-7B7B-754E-88AC-EAE93D255C98}" destId="{A21F6B5E-6A63-FD4F-BB02-C15FB4990373}" srcOrd="0" destOrd="0" presId="urn:microsoft.com/office/officeart/2005/8/layout/default"/>
    <dgm:cxn modelId="{70D9B9BC-CE13-4044-9F93-65799EE99BB7}" type="presParOf" srcId="{8FE4E64B-5FF2-B746-BCB1-8EA2A47834CC}" destId="{D4451DBE-A685-3343-BB1C-14DBA4630475}" srcOrd="0" destOrd="0" presId="urn:microsoft.com/office/officeart/2005/8/layout/default"/>
    <dgm:cxn modelId="{B1513A2A-48DD-684F-90F2-DCA17C9BBD2B}" type="presParOf" srcId="{8FE4E64B-5FF2-B746-BCB1-8EA2A47834CC}" destId="{87EFB6C6-327B-4545-9FCB-8A3622663DEF}" srcOrd="1" destOrd="0" presId="urn:microsoft.com/office/officeart/2005/8/layout/default"/>
    <dgm:cxn modelId="{8353853F-1E7B-2A4E-B0C7-F1CA351134C3}" type="presParOf" srcId="{8FE4E64B-5FF2-B746-BCB1-8EA2A47834CC}" destId="{A21F6B5E-6A63-FD4F-BB02-C15FB4990373}" srcOrd="2" destOrd="0" presId="urn:microsoft.com/office/officeart/2005/8/layout/default"/>
    <dgm:cxn modelId="{1D7FCF93-9D29-624B-9D36-548DFEE89D48}" type="presParOf" srcId="{8FE4E64B-5FF2-B746-BCB1-8EA2A47834CC}" destId="{8E4D2F95-3685-D742-B7B2-07B8C7A6C7C1}" srcOrd="3" destOrd="0" presId="urn:microsoft.com/office/officeart/2005/8/layout/default"/>
    <dgm:cxn modelId="{16BE397E-C0C3-DC4A-9605-98691184AD21}" type="presParOf" srcId="{8FE4E64B-5FF2-B746-BCB1-8EA2A47834CC}" destId="{6541698D-2748-7A49-9816-9CE925E6E92D}"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Lst>
  <dgm:cxnLst>
    <dgm:cxn modelId="{4F434B66-237A-AA42-9A2A-3B9681B95690}" type="presOf" srcId="{181A76D4-8EE4-4F52-B018-EC8C83488942}" destId="{855F450F-7BB0-5041-8F22-EB188A5E88F5}" srcOrd="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7075"/>
        </a:solidFill>
        <a:ln>
          <a:noFill/>
        </a:ln>
      </dgm:spPr>
      <dgm:t>
        <a:bodyPr anchor="ctr"/>
        <a:lstStyle/>
        <a:p>
          <a:pPr algn="ctr"/>
          <a:r>
            <a:rPr lang="lv-LV" sz="2800" dirty="0" err="1"/>
            <a:t>Biorefinēšana</a:t>
          </a:r>
          <a:r>
            <a:rPr lang="lv-LV" sz="2800" dirty="0"/>
            <a:t>: biogāze un organiskie mēslošanas līdzekļi</a:t>
          </a:r>
          <a:endParaRPr lang="en-US" sz="2800" dirty="0"/>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A0CB55A4-AE0B-411A-B64B-2E4812D74A45}">
      <dgm:prSet custT="1"/>
      <dgm:spPr>
        <a:solidFill>
          <a:srgbClr val="007075"/>
        </a:solidFill>
        <a:ln>
          <a:noFill/>
        </a:ln>
      </dgm:spPr>
      <dgm:t>
        <a:bodyPr anchor="ctr"/>
        <a:lstStyle/>
        <a:p>
          <a:pPr algn="ctr"/>
          <a:r>
            <a:rPr lang="lv-LV" sz="2800" dirty="0" err="1"/>
            <a:t>Pirolīze</a:t>
          </a:r>
          <a:r>
            <a:rPr lang="lv-LV" sz="2800" dirty="0"/>
            <a:t>: </a:t>
          </a:r>
          <a:r>
            <a:rPr lang="lv-LV" sz="2800" dirty="0" err="1"/>
            <a:t>bioogles</a:t>
          </a:r>
          <a:r>
            <a:rPr lang="lv-LV" sz="2800" dirty="0"/>
            <a:t>, </a:t>
          </a:r>
          <a:r>
            <a:rPr lang="lv-LV" sz="2800" dirty="0" err="1"/>
            <a:t>bioeļļa</a:t>
          </a:r>
          <a:r>
            <a:rPr lang="lv-LV" sz="2800" dirty="0"/>
            <a:t> un sintēzes gāze</a:t>
          </a:r>
          <a:endParaRPr lang="en-US" sz="2800" dirty="0"/>
        </a:p>
      </dgm:t>
    </dgm:pt>
    <dgm:pt modelId="{8E985F65-206D-41B9-BA61-30AC475C8D67}" type="parTrans" cxnId="{A92EA56A-BE4B-4574-8BE2-61B6DF3E32D8}">
      <dgm:prSet/>
      <dgm:spPr/>
      <dgm:t>
        <a:bodyPr/>
        <a:lstStyle/>
        <a:p>
          <a:endParaRPr lang="en-US"/>
        </a:p>
      </dgm:t>
    </dgm:pt>
    <dgm:pt modelId="{8B2D6A58-C466-4198-B4E4-B844E03BF440}" type="sibTrans" cxnId="{A92EA56A-BE4B-4574-8BE2-61B6DF3E32D8}">
      <dgm:prSet/>
      <dgm:spPr/>
      <dgm:t>
        <a:bodyPr/>
        <a:lstStyle/>
        <a:p>
          <a:endParaRPr lang="en-US"/>
        </a:p>
      </dgm:t>
    </dgm:pt>
    <dgm:pt modelId="{B2681008-639E-4FFA-907C-2E230CCAFBEF}">
      <dgm:prSet custT="1"/>
      <dgm:spPr>
        <a:solidFill>
          <a:srgbClr val="007075"/>
        </a:solidFill>
        <a:ln>
          <a:noFill/>
        </a:ln>
      </dgm:spPr>
      <dgm:t>
        <a:bodyPr anchor="ctr"/>
        <a:lstStyle/>
        <a:p>
          <a:pPr algn="ctr"/>
          <a:r>
            <a:rPr lang="lv-LV" sz="2800" dirty="0"/>
            <a:t>Gazifikācija</a:t>
          </a:r>
          <a:endParaRPr lang="en-US" sz="2800" dirty="0"/>
        </a:p>
      </dgm:t>
    </dgm:pt>
    <dgm:pt modelId="{EEA0CDE7-949A-4ECF-B734-C0B039BE22B1}" type="parTrans" cxnId="{EF220887-90CD-4895-BFDC-4E8038DE4D41}">
      <dgm:prSet/>
      <dgm:spPr/>
      <dgm:t>
        <a:bodyPr/>
        <a:lstStyle/>
        <a:p>
          <a:endParaRPr lang="en-US"/>
        </a:p>
      </dgm:t>
    </dgm:pt>
    <dgm:pt modelId="{B2799388-9043-4597-9608-43F543955849}" type="sibTrans" cxnId="{EF220887-90CD-4895-BFDC-4E8038DE4D41}">
      <dgm:prSet/>
      <dgm:spPr/>
      <dgm:t>
        <a:bodyPr/>
        <a:lstStyle/>
        <a:p>
          <a:endParaRPr lang="en-US"/>
        </a:p>
      </dgm:t>
    </dgm:pt>
    <dgm:pt modelId="{1E516218-9519-4A69-BB09-74E824B813D3}">
      <dgm:prSet custT="1"/>
      <dgm:spPr>
        <a:solidFill>
          <a:srgbClr val="007075"/>
        </a:solidFill>
        <a:ln>
          <a:noFill/>
        </a:ln>
      </dgm:spPr>
      <dgm:t>
        <a:bodyPr anchor="ctr"/>
        <a:lstStyle/>
        <a:p>
          <a:pPr algn="ctr"/>
          <a:r>
            <a:rPr lang="lv-LV" sz="2800" dirty="0"/>
            <a:t>Proteīnu ekstrakcija</a:t>
          </a:r>
          <a:endParaRPr lang="en-US" sz="3000" dirty="0"/>
        </a:p>
      </dgm:t>
    </dgm:pt>
    <dgm:pt modelId="{EBF54AFC-282D-4A93-BB29-2C612723E94C}" type="parTrans" cxnId="{6BF57737-3DAF-4CB0-B193-7FD9117770DA}">
      <dgm:prSet/>
      <dgm:spPr/>
      <dgm:t>
        <a:bodyPr/>
        <a:lstStyle/>
        <a:p>
          <a:endParaRPr lang="en-US"/>
        </a:p>
      </dgm:t>
    </dgm:pt>
    <dgm:pt modelId="{70D50F00-E287-49EE-93D1-7BE40A6BC323}" type="sibTrans" cxnId="{6BF57737-3DAF-4CB0-B193-7FD9117770DA}">
      <dgm:prSet/>
      <dgm:spPr/>
      <dgm:t>
        <a:bodyPr/>
        <a:lstStyle/>
        <a:p>
          <a:endParaRPr lang="en-US"/>
        </a:p>
      </dgm:t>
    </dgm:pt>
    <dgm:pt modelId="{13E3950D-E58C-422F-9598-7BB77A5B64C3}">
      <dgm:prSet custT="1"/>
      <dgm:spPr>
        <a:solidFill>
          <a:srgbClr val="007075"/>
        </a:solidFill>
        <a:ln>
          <a:noFill/>
        </a:ln>
      </dgm:spPr>
      <dgm:t>
        <a:bodyPr anchor="ctr"/>
        <a:lstStyle/>
        <a:p>
          <a:pPr algn="ctr"/>
          <a:r>
            <a:rPr lang="lv-LV" sz="2800" dirty="0" err="1"/>
            <a:t>Struvīta</a:t>
          </a:r>
          <a:r>
            <a:rPr lang="lv-LV" sz="2800" dirty="0"/>
            <a:t> ekstrakcija un Vienkāršā Ieguve</a:t>
          </a:r>
          <a:endParaRPr lang="en-US" sz="2800" dirty="0"/>
        </a:p>
      </dgm:t>
    </dgm:pt>
    <dgm:pt modelId="{B92CF1AD-3EE1-4CC0-90BB-D2494C1048AE}" type="parTrans" cxnId="{226E649A-8597-4D2C-A84F-C1AFF4C92764}">
      <dgm:prSet/>
      <dgm:spPr/>
      <dgm:t>
        <a:bodyPr/>
        <a:lstStyle/>
        <a:p>
          <a:endParaRPr lang="en-US"/>
        </a:p>
      </dgm:t>
    </dgm:pt>
    <dgm:pt modelId="{EC512579-2EB6-4FBD-AD30-3B22B0421D42}" type="sibTrans" cxnId="{226E649A-8597-4D2C-A84F-C1AFF4C92764}">
      <dgm:prSet/>
      <dgm:spPr/>
      <dgm:t>
        <a:bodyPr/>
        <a:lstStyle/>
        <a:p>
          <a:endParaRPr lang="en-US"/>
        </a:p>
      </dgm:t>
    </dgm:pt>
    <dgm:pt modelId="{F3F3FAE1-0F83-4F6F-A1C2-090619E78D03}">
      <dgm:prSet custT="1"/>
      <dgm:spPr>
        <a:solidFill>
          <a:srgbClr val="007075"/>
        </a:solidFill>
        <a:ln>
          <a:noFill/>
        </a:ln>
      </dgm:spPr>
      <dgm:t>
        <a:bodyPr anchor="ctr"/>
        <a:lstStyle/>
        <a:p>
          <a:pPr algn="ctr"/>
          <a:r>
            <a:rPr lang="lv-LV" sz="2800" dirty="0"/>
            <a:t>pielietots</a:t>
          </a:r>
          <a:r>
            <a:rPr lang="nb-NO" sz="2800" dirty="0"/>
            <a:t>N2</a:t>
          </a:r>
          <a:endParaRPr lang="en-US" sz="2800" dirty="0"/>
        </a:p>
      </dgm:t>
    </dgm:pt>
    <dgm:pt modelId="{7DFBF02B-D657-416B-9A4C-01DFC53DD5E7}" type="parTrans" cxnId="{DF933EA9-B2EE-4119-8EFC-DC905E29FF2A}">
      <dgm:prSet/>
      <dgm:spPr/>
      <dgm:t>
        <a:bodyPr/>
        <a:lstStyle/>
        <a:p>
          <a:endParaRPr lang="en-US"/>
        </a:p>
      </dgm:t>
    </dgm:pt>
    <dgm:pt modelId="{88B9DAC9-1902-4D01-AB9A-9F34A2C59BA6}" type="sibTrans" cxnId="{DF933EA9-B2EE-4119-8EFC-DC905E29FF2A}">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6">
        <dgm:presLayoutVars>
          <dgm:bulletEnabled val="1"/>
        </dgm:presLayoutVars>
      </dgm:prSet>
      <dgm:spPr/>
    </dgm:pt>
    <dgm:pt modelId="{8AF18431-A874-3846-A3BC-7E8748B8D7C0}" type="pres">
      <dgm:prSet presAssocID="{52F2D7D0-C75B-4124-B1AC-8D87381A5792}" presName="sibTrans" presStyleCnt="0"/>
      <dgm:spPr/>
    </dgm:pt>
    <dgm:pt modelId="{B80AE3FA-5F9F-B347-9128-256605F466D1}" type="pres">
      <dgm:prSet presAssocID="{A0CB55A4-AE0B-411A-B64B-2E4812D74A45}" presName="node" presStyleLbl="node1" presStyleIdx="1" presStyleCnt="6">
        <dgm:presLayoutVars>
          <dgm:bulletEnabled val="1"/>
        </dgm:presLayoutVars>
      </dgm:prSet>
      <dgm:spPr/>
    </dgm:pt>
    <dgm:pt modelId="{7EBB8519-524F-6B40-B8BA-D93DC3FFA025}" type="pres">
      <dgm:prSet presAssocID="{8B2D6A58-C466-4198-B4E4-B844E03BF440}" presName="sibTrans" presStyleCnt="0"/>
      <dgm:spPr/>
    </dgm:pt>
    <dgm:pt modelId="{AE231D71-EDA6-D244-A685-1815F0DE94D9}" type="pres">
      <dgm:prSet presAssocID="{B2681008-639E-4FFA-907C-2E230CCAFBEF}" presName="node" presStyleLbl="node1" presStyleIdx="2" presStyleCnt="6">
        <dgm:presLayoutVars>
          <dgm:bulletEnabled val="1"/>
        </dgm:presLayoutVars>
      </dgm:prSet>
      <dgm:spPr/>
    </dgm:pt>
    <dgm:pt modelId="{C2D88758-61A5-894F-9A29-D0925184EB34}" type="pres">
      <dgm:prSet presAssocID="{B2799388-9043-4597-9608-43F543955849}" presName="sibTrans" presStyleCnt="0"/>
      <dgm:spPr/>
    </dgm:pt>
    <dgm:pt modelId="{2BC5D87E-EBD8-FD44-80A3-934120406385}" type="pres">
      <dgm:prSet presAssocID="{1E516218-9519-4A69-BB09-74E824B813D3}" presName="node" presStyleLbl="node1" presStyleIdx="3" presStyleCnt="6">
        <dgm:presLayoutVars>
          <dgm:bulletEnabled val="1"/>
        </dgm:presLayoutVars>
      </dgm:prSet>
      <dgm:spPr/>
    </dgm:pt>
    <dgm:pt modelId="{1A1B5BFB-EA9A-EE44-8C94-2CA0B577E485}" type="pres">
      <dgm:prSet presAssocID="{70D50F00-E287-49EE-93D1-7BE40A6BC323}" presName="sibTrans" presStyleCnt="0"/>
      <dgm:spPr/>
    </dgm:pt>
    <dgm:pt modelId="{0607AAA8-30AB-8141-9572-876D4EC98023}" type="pres">
      <dgm:prSet presAssocID="{13E3950D-E58C-422F-9598-7BB77A5B64C3}" presName="node" presStyleLbl="node1" presStyleIdx="4" presStyleCnt="6">
        <dgm:presLayoutVars>
          <dgm:bulletEnabled val="1"/>
        </dgm:presLayoutVars>
      </dgm:prSet>
      <dgm:spPr/>
    </dgm:pt>
    <dgm:pt modelId="{E3F20385-8949-4642-BD7C-1BBFD724FA63}" type="pres">
      <dgm:prSet presAssocID="{EC512579-2EB6-4FBD-AD30-3B22B0421D42}" presName="sibTrans" presStyleCnt="0"/>
      <dgm:spPr/>
    </dgm:pt>
    <dgm:pt modelId="{7AFC2F43-492B-6C48-8FBC-C8AFDA274E4D}" type="pres">
      <dgm:prSet presAssocID="{F3F3FAE1-0F83-4F6F-A1C2-090619E78D03}" presName="node" presStyleLbl="node1" presStyleIdx="5" presStyleCnt="6">
        <dgm:presLayoutVars>
          <dgm:bulletEnabled val="1"/>
        </dgm:presLayoutVars>
      </dgm:prSet>
      <dgm:spPr/>
    </dgm:pt>
  </dgm:ptLst>
  <dgm:cxnLst>
    <dgm:cxn modelId="{EABF1006-24E8-8F47-B7B9-A57A9151ED1B}" type="presOf" srcId="{F3F3FAE1-0F83-4F6F-A1C2-090619E78D03}" destId="{7AFC2F43-492B-6C48-8FBC-C8AFDA274E4D}" srcOrd="0" destOrd="0" presId="urn:microsoft.com/office/officeart/2005/8/layout/default"/>
    <dgm:cxn modelId="{6BF57737-3DAF-4CB0-B193-7FD9117770DA}" srcId="{181A76D4-8EE4-4F52-B018-EC8C83488942}" destId="{1E516218-9519-4A69-BB09-74E824B813D3}" srcOrd="3" destOrd="0" parTransId="{EBF54AFC-282D-4A93-BB29-2C612723E94C}" sibTransId="{70D50F00-E287-49EE-93D1-7BE40A6BC323}"/>
    <dgm:cxn modelId="{4F434B66-237A-AA42-9A2A-3B9681B95690}" type="presOf" srcId="{181A76D4-8EE4-4F52-B018-EC8C83488942}" destId="{855F450F-7BB0-5041-8F22-EB188A5E88F5}" srcOrd="0" destOrd="0" presId="urn:microsoft.com/office/officeart/2005/8/layout/default"/>
    <dgm:cxn modelId="{25A55A68-97A5-164B-94D3-28A438AB385F}" type="presOf" srcId="{13E3950D-E58C-422F-9598-7BB77A5B64C3}" destId="{0607AAA8-30AB-8141-9572-876D4EC98023}" srcOrd="0" destOrd="0" presId="urn:microsoft.com/office/officeart/2005/8/layout/default"/>
    <dgm:cxn modelId="{A92EA56A-BE4B-4574-8BE2-61B6DF3E32D8}" srcId="{181A76D4-8EE4-4F52-B018-EC8C83488942}" destId="{A0CB55A4-AE0B-411A-B64B-2E4812D74A45}" srcOrd="1" destOrd="0" parTransId="{8E985F65-206D-41B9-BA61-30AC475C8D67}" sibTransId="{8B2D6A58-C466-4198-B4E4-B844E03BF440}"/>
    <dgm:cxn modelId="{642AC454-10F8-4057-A185-0F61BAA4140C}" srcId="{181A76D4-8EE4-4F52-B018-EC8C83488942}" destId="{5A453367-0056-432B-9896-0FE25FDC8115}" srcOrd="0" destOrd="0" parTransId="{CCC2A55B-7670-40FD-BB20-FA1EB950BA06}" sibTransId="{52F2D7D0-C75B-4124-B1AC-8D87381A5792}"/>
    <dgm:cxn modelId="{EF220887-90CD-4895-BFDC-4E8038DE4D41}" srcId="{181A76D4-8EE4-4F52-B018-EC8C83488942}" destId="{B2681008-639E-4FFA-907C-2E230CCAFBEF}" srcOrd="2" destOrd="0" parTransId="{EEA0CDE7-949A-4ECF-B734-C0B039BE22B1}" sibTransId="{B2799388-9043-4597-9608-43F543955849}"/>
    <dgm:cxn modelId="{D85FE68F-EB20-DE45-A97A-602C653CAB3B}" type="presOf" srcId="{5A453367-0056-432B-9896-0FE25FDC8115}" destId="{79079866-B355-5244-9425-EDB8B06C8B3A}" srcOrd="0" destOrd="0" presId="urn:microsoft.com/office/officeart/2005/8/layout/default"/>
    <dgm:cxn modelId="{5B1C1594-FCE2-F04E-883F-F3E683EB2495}" type="presOf" srcId="{B2681008-639E-4FFA-907C-2E230CCAFBEF}" destId="{AE231D71-EDA6-D244-A685-1815F0DE94D9}" srcOrd="0" destOrd="0" presId="urn:microsoft.com/office/officeart/2005/8/layout/default"/>
    <dgm:cxn modelId="{226E649A-8597-4D2C-A84F-C1AFF4C92764}" srcId="{181A76D4-8EE4-4F52-B018-EC8C83488942}" destId="{13E3950D-E58C-422F-9598-7BB77A5B64C3}" srcOrd="4" destOrd="0" parTransId="{B92CF1AD-3EE1-4CC0-90BB-D2494C1048AE}" sibTransId="{EC512579-2EB6-4FBD-AD30-3B22B0421D42}"/>
    <dgm:cxn modelId="{734CC69E-1730-1540-A4C7-E83A80E399D7}" type="presOf" srcId="{A0CB55A4-AE0B-411A-B64B-2E4812D74A45}" destId="{B80AE3FA-5F9F-B347-9128-256605F466D1}" srcOrd="0" destOrd="0" presId="urn:microsoft.com/office/officeart/2005/8/layout/default"/>
    <dgm:cxn modelId="{DF933EA9-B2EE-4119-8EFC-DC905E29FF2A}" srcId="{181A76D4-8EE4-4F52-B018-EC8C83488942}" destId="{F3F3FAE1-0F83-4F6F-A1C2-090619E78D03}" srcOrd="5" destOrd="0" parTransId="{7DFBF02B-D657-416B-9A4C-01DFC53DD5E7}" sibTransId="{88B9DAC9-1902-4D01-AB9A-9F34A2C59BA6}"/>
    <dgm:cxn modelId="{1737D4AC-00EB-B24A-A5E7-689D0E5B1B4E}" type="presOf" srcId="{1E516218-9519-4A69-BB09-74E824B813D3}" destId="{2BC5D87E-EBD8-FD44-80A3-934120406385}"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 modelId="{CE3849C1-0809-0842-9509-88C9DD9E281B}" type="presParOf" srcId="{855F450F-7BB0-5041-8F22-EB188A5E88F5}" destId="{8AF18431-A874-3846-A3BC-7E8748B8D7C0}" srcOrd="1" destOrd="0" presId="urn:microsoft.com/office/officeart/2005/8/layout/default"/>
    <dgm:cxn modelId="{9069E265-CBBE-044F-91F6-0F76CD163723}" type="presParOf" srcId="{855F450F-7BB0-5041-8F22-EB188A5E88F5}" destId="{B80AE3FA-5F9F-B347-9128-256605F466D1}" srcOrd="2" destOrd="0" presId="urn:microsoft.com/office/officeart/2005/8/layout/default"/>
    <dgm:cxn modelId="{B573CFAD-21C3-F940-B89B-CDAE541E6699}" type="presParOf" srcId="{855F450F-7BB0-5041-8F22-EB188A5E88F5}" destId="{7EBB8519-524F-6B40-B8BA-D93DC3FFA025}" srcOrd="3" destOrd="0" presId="urn:microsoft.com/office/officeart/2005/8/layout/default"/>
    <dgm:cxn modelId="{C1BA7B5A-DB34-B14D-B6AB-8056F7060072}" type="presParOf" srcId="{855F450F-7BB0-5041-8F22-EB188A5E88F5}" destId="{AE231D71-EDA6-D244-A685-1815F0DE94D9}" srcOrd="4" destOrd="0" presId="urn:microsoft.com/office/officeart/2005/8/layout/default"/>
    <dgm:cxn modelId="{7D4FCDE3-4D9D-A447-9E18-75CCFCA0D29D}" type="presParOf" srcId="{855F450F-7BB0-5041-8F22-EB188A5E88F5}" destId="{C2D88758-61A5-894F-9A29-D0925184EB34}" srcOrd="5" destOrd="0" presId="urn:microsoft.com/office/officeart/2005/8/layout/default"/>
    <dgm:cxn modelId="{5300F6D4-3B21-F74C-823C-794718D02FBE}" type="presParOf" srcId="{855F450F-7BB0-5041-8F22-EB188A5E88F5}" destId="{2BC5D87E-EBD8-FD44-80A3-934120406385}" srcOrd="6" destOrd="0" presId="urn:microsoft.com/office/officeart/2005/8/layout/default"/>
    <dgm:cxn modelId="{129C499F-29A3-4B48-8320-5FF1EEB423D2}" type="presParOf" srcId="{855F450F-7BB0-5041-8F22-EB188A5E88F5}" destId="{1A1B5BFB-EA9A-EE44-8C94-2CA0B577E485}" srcOrd="7" destOrd="0" presId="urn:microsoft.com/office/officeart/2005/8/layout/default"/>
    <dgm:cxn modelId="{C459DF13-AA64-4142-8BBB-810CED3E2318}" type="presParOf" srcId="{855F450F-7BB0-5041-8F22-EB188A5E88F5}" destId="{0607AAA8-30AB-8141-9572-876D4EC98023}" srcOrd="8" destOrd="0" presId="urn:microsoft.com/office/officeart/2005/8/layout/default"/>
    <dgm:cxn modelId="{A5C78A9E-2561-E444-92E2-13BBC29DF3F9}" type="presParOf" srcId="{855F450F-7BB0-5041-8F22-EB188A5E88F5}" destId="{E3F20385-8949-4642-BD7C-1BBFD724FA63}" srcOrd="9" destOrd="0" presId="urn:microsoft.com/office/officeart/2005/8/layout/default"/>
    <dgm:cxn modelId="{AACEE3FD-E0A5-AC43-8857-BDC74D3B1325}" type="presParOf" srcId="{855F450F-7BB0-5041-8F22-EB188A5E88F5}" destId="{7AFC2F43-492B-6C48-8FBC-C8AFDA274E4D}" srcOrd="1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B36D8-84EA-A049-BA62-D52793DFB4D0}"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0601CF74-D8E7-A543-B799-F63E6AB77FF3}">
      <dgm:prSet/>
      <dgm:spPr>
        <a:solidFill>
          <a:srgbClr val="007075"/>
        </a:solidFill>
        <a:ln>
          <a:noFill/>
        </a:ln>
      </dgm:spPr>
      <dgm:t>
        <a:bodyPr/>
        <a:lstStyle/>
        <a:p>
          <a:pPr algn="ctr">
            <a:lnSpc>
              <a:spcPct val="150000"/>
            </a:lnSpc>
          </a:pPr>
          <a:r>
            <a:rPr lang="lv-LV" dirty="0"/>
            <a:t>Klimata ieguvums: pozitīva ietekme uz klimatu</a:t>
          </a:r>
          <a:endParaRPr lang="nb-NO" dirty="0">
            <a:latin typeface="Myriad Pro" panose="020B0503030403020204" pitchFamily="34" charset="0"/>
          </a:endParaRPr>
        </a:p>
      </dgm:t>
    </dgm:pt>
    <dgm:pt modelId="{11F72C89-E6D2-6240-B76F-57E91BF65638}" type="parTrans" cxnId="{0C31374A-826F-974F-AB62-5D98ED2AE04A}">
      <dgm:prSet/>
      <dgm:spPr/>
      <dgm:t>
        <a:bodyPr/>
        <a:lstStyle/>
        <a:p>
          <a:pPr algn="ctr"/>
          <a:endParaRPr lang="nb-NO"/>
        </a:p>
      </dgm:t>
    </dgm:pt>
    <dgm:pt modelId="{F6C9A0BC-FB70-F249-B138-C40A1D77D42F}" type="sibTrans" cxnId="{0C31374A-826F-974F-AB62-5D98ED2AE04A}">
      <dgm:prSet/>
      <dgm:spPr/>
      <dgm:t>
        <a:bodyPr/>
        <a:lstStyle/>
        <a:p>
          <a:pPr algn="ctr"/>
          <a:endParaRPr lang="nb-NO"/>
        </a:p>
      </dgm:t>
    </dgm:pt>
    <dgm:pt modelId="{B26DFC8F-D6AE-814D-9014-7C62CD39D881}">
      <dgm:prSet/>
      <dgm:spPr>
        <a:solidFill>
          <a:srgbClr val="007075"/>
        </a:solidFill>
        <a:ln>
          <a:noFill/>
        </a:ln>
      </dgm:spPr>
      <dgm:t>
        <a:bodyPr/>
        <a:lstStyle/>
        <a:p>
          <a:pPr algn="ctr">
            <a:lnSpc>
              <a:spcPct val="150000"/>
            </a:lnSpc>
          </a:pPr>
          <a:r>
            <a:rPr lang="en-US" dirty="0">
              <a:latin typeface="Myriad Pro" panose="020B0503030403020204" pitchFamily="34" charset="0"/>
            </a:rPr>
            <a:t>100 p</a:t>
          </a:r>
          <a:r>
            <a:rPr lang="lv-LV" dirty="0" err="1">
              <a:latin typeface="Myriad Pro" panose="020B0503030403020204" pitchFamily="34" charset="0"/>
            </a:rPr>
            <a:t>rocenti</a:t>
          </a:r>
          <a:r>
            <a:rPr lang="en-US" dirty="0">
              <a:latin typeface="Myriad Pro" panose="020B0503030403020204" pitchFamily="34" charset="0"/>
            </a:rPr>
            <a:t> – </a:t>
          </a:r>
          <a:r>
            <a:rPr lang="lv-LV" dirty="0">
              <a:latin typeface="Myriad Pro" panose="020B0503030403020204" pitchFamily="34" charset="0"/>
            </a:rPr>
            <a:t>ko tas nozīmē</a:t>
          </a:r>
          <a:r>
            <a:rPr lang="en-US" dirty="0">
              <a:latin typeface="Myriad Pro" panose="020B0503030403020204" pitchFamily="34" charset="0"/>
            </a:rPr>
            <a:t>?</a:t>
          </a:r>
          <a:endParaRPr lang="nb-NO" dirty="0">
            <a:latin typeface="Myriad Pro" panose="020B0503030403020204" pitchFamily="34" charset="0"/>
          </a:endParaRPr>
        </a:p>
      </dgm:t>
    </dgm:pt>
    <dgm:pt modelId="{37B309B1-4F0E-7545-B894-8C4A63FEB0BC}" type="parTrans" cxnId="{5494AEA0-33D0-CA43-9529-A9EF3DA47FB4}">
      <dgm:prSet/>
      <dgm:spPr/>
      <dgm:t>
        <a:bodyPr/>
        <a:lstStyle/>
        <a:p>
          <a:pPr algn="ctr"/>
          <a:endParaRPr lang="nb-NO"/>
        </a:p>
      </dgm:t>
    </dgm:pt>
    <dgm:pt modelId="{BE01B670-2AC3-8A47-A7E8-DDD9794B98FC}" type="sibTrans" cxnId="{5494AEA0-33D0-CA43-9529-A9EF3DA47FB4}">
      <dgm:prSet/>
      <dgm:spPr/>
      <dgm:t>
        <a:bodyPr/>
        <a:lstStyle/>
        <a:p>
          <a:pPr algn="ctr"/>
          <a:endParaRPr lang="nb-NO"/>
        </a:p>
      </dgm:t>
    </dgm:pt>
    <dgm:pt modelId="{D172478E-47DC-9146-8BD1-F132410662D0}">
      <dgm:prSet custT="1"/>
      <dgm:spPr>
        <a:solidFill>
          <a:srgbClr val="007075"/>
        </a:solidFill>
        <a:ln>
          <a:noFill/>
        </a:ln>
      </dgm:spPr>
      <dgm:t>
        <a:bodyPr/>
        <a:lstStyle/>
        <a:p>
          <a:pPr algn="ctr">
            <a:lnSpc>
              <a:spcPct val="150000"/>
            </a:lnSpc>
          </a:pPr>
          <a:r>
            <a:rPr lang="lv-LV" sz="2000" dirty="0"/>
            <a:t>Vides klimata ieguvumi</a:t>
          </a:r>
          <a:endParaRPr lang="nb-NO" sz="2000" dirty="0">
            <a:latin typeface="Myriad Pro" panose="020B0503030403020204" pitchFamily="34" charset="0"/>
          </a:endParaRPr>
        </a:p>
      </dgm:t>
    </dgm:pt>
    <dgm:pt modelId="{B5884F67-2561-EE4B-8906-DE6D8A1C5F60}" type="parTrans" cxnId="{813747D0-EF04-784B-BDFB-3EE64868D9C9}">
      <dgm:prSet/>
      <dgm:spPr/>
      <dgm:t>
        <a:bodyPr/>
        <a:lstStyle/>
        <a:p>
          <a:pPr algn="ctr"/>
          <a:endParaRPr lang="nb-NO"/>
        </a:p>
      </dgm:t>
    </dgm:pt>
    <dgm:pt modelId="{EF7D3BA3-434B-B84B-B8D2-7BBBB85604BB}" type="sibTrans" cxnId="{813747D0-EF04-784B-BDFB-3EE64868D9C9}">
      <dgm:prSet/>
      <dgm:spPr/>
      <dgm:t>
        <a:bodyPr/>
        <a:lstStyle/>
        <a:p>
          <a:pPr algn="ctr"/>
          <a:endParaRPr lang="nb-NO"/>
        </a:p>
      </dgm:t>
    </dgm:pt>
    <dgm:pt modelId="{DCD9C862-54BC-A740-9C3F-CE0C255C9B99}">
      <dgm:prSet/>
      <dgm:spPr>
        <a:solidFill>
          <a:srgbClr val="007075"/>
        </a:solidFill>
        <a:ln>
          <a:noFill/>
        </a:ln>
      </dgm:spPr>
      <dgm:t>
        <a:bodyPr/>
        <a:lstStyle/>
        <a:p>
          <a:pPr algn="ctr">
            <a:lnSpc>
              <a:spcPct val="150000"/>
            </a:lnSpc>
          </a:pPr>
          <a:r>
            <a:rPr lang="lv-LV" dirty="0">
              <a:latin typeface="Myriad Pro" panose="020B0503030403020204" pitchFamily="34" charset="0"/>
            </a:rPr>
            <a:t>Sociālie klimata ieguvumi</a:t>
          </a:r>
          <a:endParaRPr lang="nb-NO" dirty="0">
            <a:latin typeface="Myriad Pro" panose="020B0503030403020204" pitchFamily="34" charset="0"/>
          </a:endParaRPr>
        </a:p>
      </dgm:t>
    </dgm:pt>
    <dgm:pt modelId="{75162F80-2810-8344-A8F1-C9DAAE7CBC3E}" type="parTrans" cxnId="{671C715B-1230-A94B-9AFE-0AE7C500E113}">
      <dgm:prSet/>
      <dgm:spPr/>
      <dgm:t>
        <a:bodyPr/>
        <a:lstStyle/>
        <a:p>
          <a:pPr algn="ctr"/>
          <a:endParaRPr lang="nb-NO"/>
        </a:p>
      </dgm:t>
    </dgm:pt>
    <dgm:pt modelId="{8693F7D5-5CF3-8541-818C-B97A4FD1B8C1}" type="sibTrans" cxnId="{671C715B-1230-A94B-9AFE-0AE7C500E113}">
      <dgm:prSet/>
      <dgm:spPr/>
      <dgm:t>
        <a:bodyPr/>
        <a:lstStyle/>
        <a:p>
          <a:pPr algn="ctr"/>
          <a:endParaRPr lang="nb-NO"/>
        </a:p>
      </dgm:t>
    </dgm:pt>
    <dgm:pt modelId="{D7A73AAB-F36A-EB4F-8038-5BFCF140781D}">
      <dgm:prSet/>
      <dgm:spPr>
        <a:solidFill>
          <a:srgbClr val="007075"/>
        </a:solidFill>
        <a:ln>
          <a:noFill/>
        </a:ln>
      </dgm:spPr>
      <dgm:t>
        <a:bodyPr/>
        <a:lstStyle/>
        <a:p>
          <a:pPr algn="ctr">
            <a:lnSpc>
              <a:spcPct val="150000"/>
            </a:lnSpc>
          </a:pPr>
          <a:r>
            <a:rPr lang="lv-LV" dirty="0">
              <a:latin typeface="Myriad Pro" panose="020B0503030403020204" pitchFamily="34" charset="0"/>
            </a:rPr>
            <a:t>Ekonomiskie klimata ieguvumi</a:t>
          </a:r>
          <a:endParaRPr lang="nb-NO" dirty="0">
            <a:latin typeface="Myriad Pro" panose="020B0503030403020204" pitchFamily="34" charset="0"/>
          </a:endParaRPr>
        </a:p>
      </dgm:t>
    </dgm:pt>
    <dgm:pt modelId="{3050F79D-CFF9-1D43-99E4-675A1D3CAA9C}" type="parTrans" cxnId="{1CBA8C2A-8008-CF4A-B63F-CDB646177F47}">
      <dgm:prSet/>
      <dgm:spPr/>
      <dgm:t>
        <a:bodyPr/>
        <a:lstStyle/>
        <a:p>
          <a:pPr algn="ctr"/>
          <a:endParaRPr lang="nb-NO"/>
        </a:p>
      </dgm:t>
    </dgm:pt>
    <dgm:pt modelId="{E357E22F-07E7-2148-A9F5-AE24B615C086}" type="sibTrans" cxnId="{1CBA8C2A-8008-CF4A-B63F-CDB646177F47}">
      <dgm:prSet/>
      <dgm:spPr/>
      <dgm:t>
        <a:bodyPr/>
        <a:lstStyle/>
        <a:p>
          <a:pPr algn="ctr"/>
          <a:endParaRPr lang="nb-NO"/>
        </a:p>
      </dgm:t>
    </dgm:pt>
    <dgm:pt modelId="{CF93D225-BBD5-7543-8083-D18908BCFB51}" type="pres">
      <dgm:prSet presAssocID="{3BBB36D8-84EA-A049-BA62-D52793DFB4D0}" presName="diagram" presStyleCnt="0">
        <dgm:presLayoutVars>
          <dgm:dir/>
          <dgm:resizeHandles val="exact"/>
        </dgm:presLayoutVars>
      </dgm:prSet>
      <dgm:spPr/>
    </dgm:pt>
    <dgm:pt modelId="{B23BA799-9843-E748-88E7-9CAD9AED2576}" type="pres">
      <dgm:prSet presAssocID="{0601CF74-D8E7-A543-B799-F63E6AB77FF3}" presName="node" presStyleLbl="node1" presStyleIdx="0" presStyleCnt="5">
        <dgm:presLayoutVars>
          <dgm:bulletEnabled val="1"/>
        </dgm:presLayoutVars>
      </dgm:prSet>
      <dgm:spPr/>
    </dgm:pt>
    <dgm:pt modelId="{16C4C2DB-66E9-324A-B1F8-FC0FE8641D82}" type="pres">
      <dgm:prSet presAssocID="{F6C9A0BC-FB70-F249-B138-C40A1D77D42F}" presName="sibTrans" presStyleCnt="0"/>
      <dgm:spPr/>
    </dgm:pt>
    <dgm:pt modelId="{B9E41E96-C7E0-444E-9958-790DAC664822}" type="pres">
      <dgm:prSet presAssocID="{B26DFC8F-D6AE-814D-9014-7C62CD39D881}" presName="node" presStyleLbl="node1" presStyleIdx="1" presStyleCnt="5">
        <dgm:presLayoutVars>
          <dgm:bulletEnabled val="1"/>
        </dgm:presLayoutVars>
      </dgm:prSet>
      <dgm:spPr/>
    </dgm:pt>
    <dgm:pt modelId="{5830D2CA-DC14-1740-9FAA-3EFE86CF7A3D}" type="pres">
      <dgm:prSet presAssocID="{BE01B670-2AC3-8A47-A7E8-DDD9794B98FC}" presName="sibTrans" presStyleCnt="0"/>
      <dgm:spPr/>
    </dgm:pt>
    <dgm:pt modelId="{9D63870F-1732-6C48-B286-AC3D625C3DB1}" type="pres">
      <dgm:prSet presAssocID="{D172478E-47DC-9146-8BD1-F132410662D0}" presName="node" presStyleLbl="node1" presStyleIdx="2" presStyleCnt="5">
        <dgm:presLayoutVars>
          <dgm:bulletEnabled val="1"/>
        </dgm:presLayoutVars>
      </dgm:prSet>
      <dgm:spPr/>
    </dgm:pt>
    <dgm:pt modelId="{223F622C-393D-424C-BE0B-4A8B100500F5}" type="pres">
      <dgm:prSet presAssocID="{EF7D3BA3-434B-B84B-B8D2-7BBBB85604BB}" presName="sibTrans" presStyleCnt="0"/>
      <dgm:spPr/>
    </dgm:pt>
    <dgm:pt modelId="{3762C9F7-4AF2-7C48-AD7C-99AE3F887DBF}" type="pres">
      <dgm:prSet presAssocID="{DCD9C862-54BC-A740-9C3F-CE0C255C9B99}" presName="node" presStyleLbl="node1" presStyleIdx="3" presStyleCnt="5">
        <dgm:presLayoutVars>
          <dgm:bulletEnabled val="1"/>
        </dgm:presLayoutVars>
      </dgm:prSet>
      <dgm:spPr/>
    </dgm:pt>
    <dgm:pt modelId="{76C64D03-F368-C744-BD55-5241DAF03547}" type="pres">
      <dgm:prSet presAssocID="{8693F7D5-5CF3-8541-818C-B97A4FD1B8C1}" presName="sibTrans" presStyleCnt="0"/>
      <dgm:spPr/>
    </dgm:pt>
    <dgm:pt modelId="{1710B9F6-3EC1-C144-9DBE-B3C4375C13D4}" type="pres">
      <dgm:prSet presAssocID="{D7A73AAB-F36A-EB4F-8038-5BFCF140781D}" presName="node" presStyleLbl="node1" presStyleIdx="4" presStyleCnt="5">
        <dgm:presLayoutVars>
          <dgm:bulletEnabled val="1"/>
        </dgm:presLayoutVars>
      </dgm:prSet>
      <dgm:spPr/>
    </dgm:pt>
  </dgm:ptLst>
  <dgm:cxnLst>
    <dgm:cxn modelId="{306E8E10-B81E-6D4E-8ADE-F8AAB88AE3DF}" type="presOf" srcId="{D7A73AAB-F36A-EB4F-8038-5BFCF140781D}" destId="{1710B9F6-3EC1-C144-9DBE-B3C4375C13D4}" srcOrd="0" destOrd="0" presId="urn:microsoft.com/office/officeart/2005/8/layout/default"/>
    <dgm:cxn modelId="{1CBA8C2A-8008-CF4A-B63F-CDB646177F47}" srcId="{3BBB36D8-84EA-A049-BA62-D52793DFB4D0}" destId="{D7A73AAB-F36A-EB4F-8038-5BFCF140781D}" srcOrd="4" destOrd="0" parTransId="{3050F79D-CFF9-1D43-99E4-675A1D3CAA9C}" sibTransId="{E357E22F-07E7-2148-A9F5-AE24B615C086}"/>
    <dgm:cxn modelId="{4049B03C-F39A-4D45-ADF6-CEE52728345D}" type="presOf" srcId="{0601CF74-D8E7-A543-B799-F63E6AB77FF3}" destId="{B23BA799-9843-E748-88E7-9CAD9AED2576}" srcOrd="0" destOrd="0" presId="urn:microsoft.com/office/officeart/2005/8/layout/default"/>
    <dgm:cxn modelId="{671C715B-1230-A94B-9AFE-0AE7C500E113}" srcId="{3BBB36D8-84EA-A049-BA62-D52793DFB4D0}" destId="{DCD9C862-54BC-A740-9C3F-CE0C255C9B99}" srcOrd="3" destOrd="0" parTransId="{75162F80-2810-8344-A8F1-C9DAAE7CBC3E}" sibTransId="{8693F7D5-5CF3-8541-818C-B97A4FD1B8C1}"/>
    <dgm:cxn modelId="{0C31374A-826F-974F-AB62-5D98ED2AE04A}" srcId="{3BBB36D8-84EA-A049-BA62-D52793DFB4D0}" destId="{0601CF74-D8E7-A543-B799-F63E6AB77FF3}" srcOrd="0" destOrd="0" parTransId="{11F72C89-E6D2-6240-B76F-57E91BF65638}" sibTransId="{F6C9A0BC-FB70-F249-B138-C40A1D77D42F}"/>
    <dgm:cxn modelId="{1632BD57-9C5C-DA48-99CA-AFFC10802102}" type="presOf" srcId="{D172478E-47DC-9146-8BD1-F132410662D0}" destId="{9D63870F-1732-6C48-B286-AC3D625C3DB1}" srcOrd="0" destOrd="0" presId="urn:microsoft.com/office/officeart/2005/8/layout/default"/>
    <dgm:cxn modelId="{E626218C-1C9C-3440-BBE4-892C558EBD6F}" type="presOf" srcId="{DCD9C862-54BC-A740-9C3F-CE0C255C9B99}" destId="{3762C9F7-4AF2-7C48-AD7C-99AE3F887DBF}" srcOrd="0" destOrd="0" presId="urn:microsoft.com/office/officeart/2005/8/layout/default"/>
    <dgm:cxn modelId="{5494AEA0-33D0-CA43-9529-A9EF3DA47FB4}" srcId="{3BBB36D8-84EA-A049-BA62-D52793DFB4D0}" destId="{B26DFC8F-D6AE-814D-9014-7C62CD39D881}" srcOrd="1" destOrd="0" parTransId="{37B309B1-4F0E-7545-B894-8C4A63FEB0BC}" sibTransId="{BE01B670-2AC3-8A47-A7E8-DDD9794B98FC}"/>
    <dgm:cxn modelId="{813747D0-EF04-784B-BDFB-3EE64868D9C9}" srcId="{3BBB36D8-84EA-A049-BA62-D52793DFB4D0}" destId="{D172478E-47DC-9146-8BD1-F132410662D0}" srcOrd="2" destOrd="0" parTransId="{B5884F67-2561-EE4B-8906-DE6D8A1C5F60}" sibTransId="{EF7D3BA3-434B-B84B-B8D2-7BBBB85604BB}"/>
    <dgm:cxn modelId="{D41DEDF2-B623-2F4B-B9C7-AB8D59F1F90C}" type="presOf" srcId="{3BBB36D8-84EA-A049-BA62-D52793DFB4D0}" destId="{CF93D225-BBD5-7543-8083-D18908BCFB51}" srcOrd="0" destOrd="0" presId="urn:microsoft.com/office/officeart/2005/8/layout/default"/>
    <dgm:cxn modelId="{5BF90EFB-901B-2841-B8DF-8C69179A8E2F}" type="presOf" srcId="{B26DFC8F-D6AE-814D-9014-7C62CD39D881}" destId="{B9E41E96-C7E0-444E-9958-790DAC664822}" srcOrd="0" destOrd="0" presId="urn:microsoft.com/office/officeart/2005/8/layout/default"/>
    <dgm:cxn modelId="{E184CF7D-3116-6B45-99E5-B819BEF1AC62}" type="presParOf" srcId="{CF93D225-BBD5-7543-8083-D18908BCFB51}" destId="{B23BA799-9843-E748-88E7-9CAD9AED2576}" srcOrd="0" destOrd="0" presId="urn:microsoft.com/office/officeart/2005/8/layout/default"/>
    <dgm:cxn modelId="{86C58B26-CF13-0341-9093-43F6A6CB6B05}" type="presParOf" srcId="{CF93D225-BBD5-7543-8083-D18908BCFB51}" destId="{16C4C2DB-66E9-324A-B1F8-FC0FE8641D82}" srcOrd="1" destOrd="0" presId="urn:microsoft.com/office/officeart/2005/8/layout/default"/>
    <dgm:cxn modelId="{EE5BE7E4-91DD-4842-B72B-76609538E804}" type="presParOf" srcId="{CF93D225-BBD5-7543-8083-D18908BCFB51}" destId="{B9E41E96-C7E0-444E-9958-790DAC664822}" srcOrd="2" destOrd="0" presId="urn:microsoft.com/office/officeart/2005/8/layout/default"/>
    <dgm:cxn modelId="{F33FE5B7-0C02-2F48-91F7-688830B34D1E}" type="presParOf" srcId="{CF93D225-BBD5-7543-8083-D18908BCFB51}" destId="{5830D2CA-DC14-1740-9FAA-3EFE86CF7A3D}" srcOrd="3" destOrd="0" presId="urn:microsoft.com/office/officeart/2005/8/layout/default"/>
    <dgm:cxn modelId="{C321F26C-CC8A-654F-8666-0A7E07833EC6}" type="presParOf" srcId="{CF93D225-BBD5-7543-8083-D18908BCFB51}" destId="{9D63870F-1732-6C48-B286-AC3D625C3DB1}" srcOrd="4" destOrd="0" presId="urn:microsoft.com/office/officeart/2005/8/layout/default"/>
    <dgm:cxn modelId="{21721D9B-2DCC-8D49-97EE-5C58CBE4D432}" type="presParOf" srcId="{CF93D225-BBD5-7543-8083-D18908BCFB51}" destId="{223F622C-393D-424C-BE0B-4A8B100500F5}" srcOrd="5" destOrd="0" presId="urn:microsoft.com/office/officeart/2005/8/layout/default"/>
    <dgm:cxn modelId="{84CD1D6F-1502-7047-B1BF-9F83BBA057A4}" type="presParOf" srcId="{CF93D225-BBD5-7543-8083-D18908BCFB51}" destId="{3762C9F7-4AF2-7C48-AD7C-99AE3F887DBF}" srcOrd="6" destOrd="0" presId="urn:microsoft.com/office/officeart/2005/8/layout/default"/>
    <dgm:cxn modelId="{3E2CECE7-A72C-5246-A11D-05CFD97C0085}" type="presParOf" srcId="{CF93D225-BBD5-7543-8083-D18908BCFB51}" destId="{76C64D03-F368-C744-BD55-5241DAF03547}" srcOrd="7" destOrd="0" presId="urn:microsoft.com/office/officeart/2005/8/layout/default"/>
    <dgm:cxn modelId="{849224FA-5912-E241-97EC-27CD176458A0}" type="presParOf" srcId="{CF93D225-BBD5-7543-8083-D18908BCFB51}" destId="{1710B9F6-3EC1-C144-9DBE-B3C4375C13D4}" srcOrd="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91F1F-69FB-7544-BF9C-67CBE30E1A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A417BC6D-5706-F44D-96F7-1FAC2AD3838E}">
      <dgm:prSet custT="1"/>
      <dgm:spPr>
        <a:solidFill>
          <a:srgbClr val="007075"/>
        </a:solidFill>
      </dgm:spPr>
      <dgm:t>
        <a:bodyPr/>
        <a:lstStyle/>
        <a:p>
          <a:pPr algn="ctr"/>
          <a:r>
            <a:rPr lang="lv-LV" sz="2000" dirty="0"/>
            <a:t>Biogāzes ieguvums, fosilo enerģijas avotu aizstāšana</a:t>
          </a:r>
          <a:endParaRPr lang="nb-NO" sz="2000" dirty="0"/>
        </a:p>
      </dgm:t>
    </dgm:pt>
    <dgm:pt modelId="{A9CC663A-7F58-B244-BA3B-BA2C7BB749A9}" type="parTrans" cxnId="{6E4C691E-4FD7-C04B-8221-9B5866C2C630}">
      <dgm:prSet/>
      <dgm:spPr/>
      <dgm:t>
        <a:bodyPr/>
        <a:lstStyle/>
        <a:p>
          <a:endParaRPr lang="nb-NO"/>
        </a:p>
      </dgm:t>
    </dgm:pt>
    <dgm:pt modelId="{4264DD8E-CE1A-A849-8F63-8888D13E8793}" type="sibTrans" cxnId="{6E4C691E-4FD7-C04B-8221-9B5866C2C630}">
      <dgm:prSet/>
      <dgm:spPr/>
      <dgm:t>
        <a:bodyPr/>
        <a:lstStyle/>
        <a:p>
          <a:endParaRPr lang="nb-NO"/>
        </a:p>
      </dgm:t>
    </dgm:pt>
    <dgm:pt modelId="{8E5BAD38-77E0-A243-975A-C329298672F4}">
      <dgm:prSet/>
      <dgm:spPr>
        <a:solidFill>
          <a:srgbClr val="007075"/>
        </a:solidFill>
      </dgm:spPr>
      <dgm:t>
        <a:bodyPr/>
        <a:lstStyle/>
        <a:p>
          <a:pPr algn="ctr"/>
          <a:r>
            <a:rPr lang="lv-LV" dirty="0"/>
            <a:t>CO2 ieguvums no biogāzes uzlabošanas, aizstājot fosilo CO2</a:t>
          </a:r>
          <a:endParaRPr lang="nb-NO" dirty="0"/>
        </a:p>
      </dgm:t>
    </dgm:pt>
    <dgm:pt modelId="{F36596AC-9570-2540-AD0F-2CEDC685ED6A}" type="parTrans" cxnId="{9B4258D5-E098-AE4C-B894-CBCE4BCA8E9E}">
      <dgm:prSet/>
      <dgm:spPr/>
      <dgm:t>
        <a:bodyPr/>
        <a:lstStyle/>
        <a:p>
          <a:endParaRPr lang="nb-NO"/>
        </a:p>
      </dgm:t>
    </dgm:pt>
    <dgm:pt modelId="{A2713BB3-0AFD-CA4A-A821-CF21A7712FCC}" type="sibTrans" cxnId="{9B4258D5-E098-AE4C-B894-CBCE4BCA8E9E}">
      <dgm:prSet/>
      <dgm:spPr/>
      <dgm:t>
        <a:bodyPr/>
        <a:lstStyle/>
        <a:p>
          <a:endParaRPr lang="nb-NO"/>
        </a:p>
      </dgm:t>
    </dgm:pt>
    <dgm:pt modelId="{5F843EEF-FB58-9F44-AA25-C83206DA5BCA}">
      <dgm:prSet/>
      <dgm:spPr>
        <a:solidFill>
          <a:srgbClr val="007075"/>
        </a:solidFill>
      </dgm:spPr>
      <dgm:t>
        <a:bodyPr/>
        <a:lstStyle/>
        <a:p>
          <a:pPr algn="ctr"/>
          <a:r>
            <a:rPr lang="lv-LV" dirty="0" err="1"/>
            <a:t>Bio</a:t>
          </a:r>
          <a:r>
            <a:rPr lang="lv-LV" dirty="0"/>
            <a:t>-atlieku priekšrocība, aizstājot minerālmēslus</a:t>
          </a:r>
          <a:endParaRPr lang="nb-NO" dirty="0"/>
        </a:p>
      </dgm:t>
    </dgm:pt>
    <dgm:pt modelId="{2F5725F9-B884-7442-8344-4CE2E293CD11}" type="parTrans" cxnId="{79CE6443-547B-AE4D-8926-84C274E558B3}">
      <dgm:prSet/>
      <dgm:spPr/>
      <dgm:t>
        <a:bodyPr/>
        <a:lstStyle/>
        <a:p>
          <a:endParaRPr lang="nb-NO"/>
        </a:p>
      </dgm:t>
    </dgm:pt>
    <dgm:pt modelId="{3757AFB7-01D9-E44D-9721-7BAFD83BDE9C}" type="sibTrans" cxnId="{79CE6443-547B-AE4D-8926-84C274E558B3}">
      <dgm:prSet/>
      <dgm:spPr/>
      <dgm:t>
        <a:bodyPr/>
        <a:lstStyle/>
        <a:p>
          <a:endParaRPr lang="nb-NO"/>
        </a:p>
      </dgm:t>
    </dgm:pt>
    <dgm:pt modelId="{6769B8CD-112C-664C-B685-FA7D8874D58E}">
      <dgm:prSet/>
      <dgm:spPr>
        <a:solidFill>
          <a:srgbClr val="007075"/>
        </a:solidFill>
      </dgm:spPr>
      <dgm:t>
        <a:bodyPr/>
        <a:lstStyle/>
        <a:p>
          <a:pPr algn="ctr"/>
          <a:r>
            <a:rPr lang="lv-LV" dirty="0"/>
            <a:t>Atkritumu un mēslošanas līdzekļu resursu apstrādes priekšrocība biogāzes rūpnīcās, kurām ir mazāka ietekme uz klimatu nekā alternatīvām apstrādes metodēm</a:t>
          </a:r>
          <a:endParaRPr lang="nb-NO" dirty="0"/>
        </a:p>
      </dgm:t>
    </dgm:pt>
    <dgm:pt modelId="{E018671C-CAE1-3442-9DBE-93C6B645FCA7}" type="parTrans" cxnId="{4F3B4C18-9784-0C4A-94F7-CF7465317066}">
      <dgm:prSet/>
      <dgm:spPr/>
      <dgm:t>
        <a:bodyPr/>
        <a:lstStyle/>
        <a:p>
          <a:endParaRPr lang="nb-NO"/>
        </a:p>
      </dgm:t>
    </dgm:pt>
    <dgm:pt modelId="{F371D155-297F-6744-932C-D21903165FAD}" type="sibTrans" cxnId="{4F3B4C18-9784-0C4A-94F7-CF7465317066}">
      <dgm:prSet/>
      <dgm:spPr/>
      <dgm:t>
        <a:bodyPr/>
        <a:lstStyle/>
        <a:p>
          <a:endParaRPr lang="nb-NO"/>
        </a:p>
      </dgm:t>
    </dgm:pt>
    <dgm:pt modelId="{70DFE098-22AC-BD47-9076-3D39A68EE0DF}" type="pres">
      <dgm:prSet presAssocID="{2D291F1F-69FB-7544-BF9C-67CBE30E1A67}" presName="linear" presStyleCnt="0">
        <dgm:presLayoutVars>
          <dgm:animLvl val="lvl"/>
          <dgm:resizeHandles val="exact"/>
        </dgm:presLayoutVars>
      </dgm:prSet>
      <dgm:spPr/>
    </dgm:pt>
    <dgm:pt modelId="{12C7A4DC-D8E4-2448-ACC6-F2919428168C}" type="pres">
      <dgm:prSet presAssocID="{A417BC6D-5706-F44D-96F7-1FAC2AD3838E}" presName="parentText" presStyleLbl="node1" presStyleIdx="0" presStyleCnt="4">
        <dgm:presLayoutVars>
          <dgm:chMax val="0"/>
          <dgm:bulletEnabled val="1"/>
        </dgm:presLayoutVars>
      </dgm:prSet>
      <dgm:spPr/>
    </dgm:pt>
    <dgm:pt modelId="{3D8DA42D-8722-CB4F-8618-319C7C83D5DF}" type="pres">
      <dgm:prSet presAssocID="{4264DD8E-CE1A-A849-8F63-8888D13E8793}" presName="spacer" presStyleCnt="0"/>
      <dgm:spPr/>
    </dgm:pt>
    <dgm:pt modelId="{A481776C-631A-FA4B-9425-3699B7D2F935}" type="pres">
      <dgm:prSet presAssocID="{8E5BAD38-77E0-A243-975A-C329298672F4}" presName="parentText" presStyleLbl="node1" presStyleIdx="1" presStyleCnt="4">
        <dgm:presLayoutVars>
          <dgm:chMax val="0"/>
          <dgm:bulletEnabled val="1"/>
        </dgm:presLayoutVars>
      </dgm:prSet>
      <dgm:spPr/>
    </dgm:pt>
    <dgm:pt modelId="{E640E5AA-4909-9A4E-B0C4-28460C01A3E3}" type="pres">
      <dgm:prSet presAssocID="{A2713BB3-0AFD-CA4A-A821-CF21A7712FCC}" presName="spacer" presStyleCnt="0"/>
      <dgm:spPr/>
    </dgm:pt>
    <dgm:pt modelId="{E03F7BA0-D9A5-474B-B980-E7C6B8A2DDF5}" type="pres">
      <dgm:prSet presAssocID="{5F843EEF-FB58-9F44-AA25-C83206DA5BCA}" presName="parentText" presStyleLbl="node1" presStyleIdx="2" presStyleCnt="4">
        <dgm:presLayoutVars>
          <dgm:chMax val="0"/>
          <dgm:bulletEnabled val="1"/>
        </dgm:presLayoutVars>
      </dgm:prSet>
      <dgm:spPr/>
    </dgm:pt>
    <dgm:pt modelId="{6FED4772-0D14-624E-B1F2-81F5075F1C7F}" type="pres">
      <dgm:prSet presAssocID="{3757AFB7-01D9-E44D-9721-7BAFD83BDE9C}" presName="spacer" presStyleCnt="0"/>
      <dgm:spPr/>
    </dgm:pt>
    <dgm:pt modelId="{4994656C-719B-714C-805B-DB22D35E776C}" type="pres">
      <dgm:prSet presAssocID="{6769B8CD-112C-664C-B685-FA7D8874D58E}" presName="parentText" presStyleLbl="node1" presStyleIdx="3" presStyleCnt="4">
        <dgm:presLayoutVars>
          <dgm:chMax val="0"/>
          <dgm:bulletEnabled val="1"/>
        </dgm:presLayoutVars>
      </dgm:prSet>
      <dgm:spPr/>
    </dgm:pt>
  </dgm:ptLst>
  <dgm:cxnLst>
    <dgm:cxn modelId="{4F3B4C18-9784-0C4A-94F7-CF7465317066}" srcId="{2D291F1F-69FB-7544-BF9C-67CBE30E1A67}" destId="{6769B8CD-112C-664C-B685-FA7D8874D58E}" srcOrd="3" destOrd="0" parTransId="{E018671C-CAE1-3442-9DBE-93C6B645FCA7}" sibTransId="{F371D155-297F-6744-932C-D21903165FAD}"/>
    <dgm:cxn modelId="{6E4C691E-4FD7-C04B-8221-9B5866C2C630}" srcId="{2D291F1F-69FB-7544-BF9C-67CBE30E1A67}" destId="{A417BC6D-5706-F44D-96F7-1FAC2AD3838E}" srcOrd="0" destOrd="0" parTransId="{A9CC663A-7F58-B244-BA3B-BA2C7BB749A9}" sibTransId="{4264DD8E-CE1A-A849-8F63-8888D13E8793}"/>
    <dgm:cxn modelId="{EFFA353F-0EAA-2E45-B416-E7C90C0A1F0C}" type="presOf" srcId="{5F843EEF-FB58-9F44-AA25-C83206DA5BCA}" destId="{E03F7BA0-D9A5-474B-B980-E7C6B8A2DDF5}" srcOrd="0" destOrd="0" presId="urn:microsoft.com/office/officeart/2005/8/layout/vList2"/>
    <dgm:cxn modelId="{79CE6443-547B-AE4D-8926-84C274E558B3}" srcId="{2D291F1F-69FB-7544-BF9C-67CBE30E1A67}" destId="{5F843EEF-FB58-9F44-AA25-C83206DA5BCA}" srcOrd="2" destOrd="0" parTransId="{2F5725F9-B884-7442-8344-4CE2E293CD11}" sibTransId="{3757AFB7-01D9-E44D-9721-7BAFD83BDE9C}"/>
    <dgm:cxn modelId="{06717D67-DD65-BF4A-A692-AAD153476D98}" type="presOf" srcId="{8E5BAD38-77E0-A243-975A-C329298672F4}" destId="{A481776C-631A-FA4B-9425-3699B7D2F935}" srcOrd="0" destOrd="0" presId="urn:microsoft.com/office/officeart/2005/8/layout/vList2"/>
    <dgm:cxn modelId="{559E1DBC-3553-E24F-840F-AF8E895268A8}" type="presOf" srcId="{A417BC6D-5706-F44D-96F7-1FAC2AD3838E}" destId="{12C7A4DC-D8E4-2448-ACC6-F2919428168C}" srcOrd="0" destOrd="0" presId="urn:microsoft.com/office/officeart/2005/8/layout/vList2"/>
    <dgm:cxn modelId="{D32C76CF-527D-864D-B3F7-B43B159941CB}" type="presOf" srcId="{6769B8CD-112C-664C-B685-FA7D8874D58E}" destId="{4994656C-719B-714C-805B-DB22D35E776C}" srcOrd="0" destOrd="0" presId="urn:microsoft.com/office/officeart/2005/8/layout/vList2"/>
    <dgm:cxn modelId="{9B4258D5-E098-AE4C-B894-CBCE4BCA8E9E}" srcId="{2D291F1F-69FB-7544-BF9C-67CBE30E1A67}" destId="{8E5BAD38-77E0-A243-975A-C329298672F4}" srcOrd="1" destOrd="0" parTransId="{F36596AC-9570-2540-AD0F-2CEDC685ED6A}" sibTransId="{A2713BB3-0AFD-CA4A-A821-CF21A7712FCC}"/>
    <dgm:cxn modelId="{6B4CC6DC-C6AD-234D-9379-B62D4E143C3C}" type="presOf" srcId="{2D291F1F-69FB-7544-BF9C-67CBE30E1A67}" destId="{70DFE098-22AC-BD47-9076-3D39A68EE0DF}" srcOrd="0" destOrd="0" presId="urn:microsoft.com/office/officeart/2005/8/layout/vList2"/>
    <dgm:cxn modelId="{FF31113D-3C18-2F4C-A9C4-981F26B00C2B}" type="presParOf" srcId="{70DFE098-22AC-BD47-9076-3D39A68EE0DF}" destId="{12C7A4DC-D8E4-2448-ACC6-F2919428168C}" srcOrd="0" destOrd="0" presId="urn:microsoft.com/office/officeart/2005/8/layout/vList2"/>
    <dgm:cxn modelId="{902E1E66-27E1-3847-8462-48A3FBA1C1A3}" type="presParOf" srcId="{70DFE098-22AC-BD47-9076-3D39A68EE0DF}" destId="{3D8DA42D-8722-CB4F-8618-319C7C83D5DF}" srcOrd="1" destOrd="0" presId="urn:microsoft.com/office/officeart/2005/8/layout/vList2"/>
    <dgm:cxn modelId="{D964B8A9-EF2A-4C45-9F53-6A0182B69557}" type="presParOf" srcId="{70DFE098-22AC-BD47-9076-3D39A68EE0DF}" destId="{A481776C-631A-FA4B-9425-3699B7D2F935}" srcOrd="2" destOrd="0" presId="urn:microsoft.com/office/officeart/2005/8/layout/vList2"/>
    <dgm:cxn modelId="{903CBDFA-4A8A-8045-9990-9A47D229F944}" type="presParOf" srcId="{70DFE098-22AC-BD47-9076-3D39A68EE0DF}" destId="{E640E5AA-4909-9A4E-B0C4-28460C01A3E3}" srcOrd="3" destOrd="0" presId="urn:microsoft.com/office/officeart/2005/8/layout/vList2"/>
    <dgm:cxn modelId="{315DA7F5-D592-B94A-9ACC-14A7D6701003}" type="presParOf" srcId="{70DFE098-22AC-BD47-9076-3D39A68EE0DF}" destId="{E03F7BA0-D9A5-474B-B980-E7C6B8A2DDF5}" srcOrd="4" destOrd="0" presId="urn:microsoft.com/office/officeart/2005/8/layout/vList2"/>
    <dgm:cxn modelId="{47FCDE28-D48D-544A-880C-C08130065581}" type="presParOf" srcId="{70DFE098-22AC-BD47-9076-3D39A68EE0DF}" destId="{6FED4772-0D14-624E-B1F2-81F5075F1C7F}" srcOrd="5" destOrd="0" presId="urn:microsoft.com/office/officeart/2005/8/layout/vList2"/>
    <dgm:cxn modelId="{DBF47567-BDF6-4A43-A1F6-791A5331153E}" type="presParOf" srcId="{70DFE098-22AC-BD47-9076-3D39A68EE0DF}" destId="{4994656C-719B-714C-805B-DB22D35E77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endParaRPr lang="lv-LV" sz="2000" dirty="0"/>
        </a:p>
        <a:p>
          <a:pPr>
            <a:lnSpc>
              <a:spcPct val="150000"/>
            </a:lnSpc>
          </a:pPr>
          <a:r>
            <a:rPr lang="lv-LV" sz="2000" dirty="0"/>
            <a:t>No biomasas līdz vērtīgiem produktiem</a:t>
          </a:r>
        </a:p>
        <a:p>
          <a:pPr>
            <a:lnSpc>
              <a:spcPct val="150000"/>
            </a:lnSpc>
          </a:pPr>
          <a:endParaRPr lang="nb-NO" sz="2000" dirty="0"/>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a:t>
          </a:r>
          <a:r>
            <a:rPr lang="lv-LV" sz="2000" b="0" i="0" dirty="0"/>
            <a:t>Karsēšana</a:t>
          </a:r>
          <a:r>
            <a:rPr lang="nb-NO" sz="2000" b="0" i="0" dirty="0"/>
            <a:t> </a:t>
          </a:r>
          <a:r>
            <a:rPr lang="lv-LV" sz="2000" b="0" i="0" dirty="0" err="1"/>
            <a:t>bezskābekļa</a:t>
          </a:r>
          <a:r>
            <a:rPr lang="lv-LV" sz="2000" b="0" i="0" dirty="0"/>
            <a:t> vidē </a:t>
          </a:r>
          <a:r>
            <a:rPr lang="nb-NO" sz="2000" b="0" i="0" dirty="0"/>
            <a:t>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lv-LV" sz="2000" dirty="0"/>
            <a:t>Produkti: </a:t>
          </a:r>
          <a:r>
            <a:rPr lang="lv-LV" sz="2000" dirty="0" err="1"/>
            <a:t>bioogles</a:t>
          </a:r>
          <a:r>
            <a:rPr lang="lv-LV" sz="2000" dirty="0"/>
            <a:t>, biogāze, </a:t>
          </a:r>
          <a:r>
            <a:rPr lang="lv-LV" sz="2000" dirty="0" err="1"/>
            <a:t>bioeļļa</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45691" y="0"/>
          <a:ext cx="10154898" cy="3820120"/>
        </a:xfrm>
        <a:prstGeom prst="rect">
          <a:avLst/>
        </a:prstGeom>
        <a:solidFill>
          <a:srgbClr val="0099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2800" kern="1200" dirty="0"/>
            <a:t>Biomasa attiecas uz organiskajiem materiāliem, t.i., augiem, dzīvniekiem un mikroorganismiem, kā arī to atkritumu/atlikumu produktiem.</a:t>
          </a:r>
        </a:p>
        <a:p>
          <a:pPr marL="0" lvl="0" algn="ctr" defTabSz="1244600">
            <a:lnSpc>
              <a:spcPct val="90000"/>
            </a:lnSpc>
            <a:spcBef>
              <a:spcPct val="0"/>
            </a:spcBef>
            <a:spcAft>
              <a:spcPct val="35000"/>
            </a:spcAft>
            <a:buNone/>
          </a:pPr>
          <a:endParaRPr lang="en-US" sz="2800" kern="1200" dirty="0"/>
        </a:p>
        <a:p>
          <a:pPr marL="0" lvl="0" algn="ctr" defTabSz="1244600">
            <a:lnSpc>
              <a:spcPct val="90000"/>
            </a:lnSpc>
            <a:spcBef>
              <a:spcPct val="0"/>
            </a:spcBef>
            <a:spcAft>
              <a:spcPct val="35000"/>
            </a:spcAft>
            <a:buNone/>
          </a:pPr>
          <a:r>
            <a:rPr lang="lv-LV" sz="2800" kern="1200" dirty="0"/>
            <a:t>Biomasa ietver visu sākot no kokiem un kultūraugiem līdz dzīvnieku </a:t>
          </a:r>
          <a:r>
            <a:rPr lang="lv-LV" sz="2800" kern="1200" dirty="0" err="1"/>
            <a:t>atlikumproduktiem</a:t>
          </a:r>
          <a:r>
            <a:rPr lang="lv-LV" sz="2800" kern="1200" dirty="0"/>
            <a:t> un mikroorganismu kopas. Biomasa ir svarīgs resurss cilvēkiem, jo to var izmantot enerģijas, pārtikas, barības, dažādu šķiedru un ķīmisko vielu ražošanā</a:t>
          </a:r>
        </a:p>
      </dsp:txBody>
      <dsp:txXfrm>
        <a:off x="45691" y="0"/>
        <a:ext cx="10154898" cy="3820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lv-LV" sz="1400" kern="1200" noProof="0" dirty="0"/>
            <a:t>Vecā tehnoloģija</a:t>
          </a:r>
          <a:endParaRPr lang="nb-NO" sz="1400" kern="1200" noProof="0" dirty="0"/>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lv-LV" sz="1400" kern="1200" noProof="0" dirty="0"/>
            <a:t>Degvielas pārvēršana gāzē</a:t>
          </a:r>
          <a:endParaRPr lang="nb-NO" sz="1400" kern="1200" noProof="0" dirty="0"/>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lv-LV" sz="1400" kern="1200" noProof="0" dirty="0"/>
            <a:t>Karsēšana pie</a:t>
          </a:r>
          <a:r>
            <a:rPr lang="nb-NO" sz="1400" kern="1200" noProof="0" dirty="0"/>
            <a:t> 800-1000</a:t>
          </a:r>
          <a:r>
            <a:rPr lang="nb-NO" sz="1400" b="0" i="0" kern="1200" noProof="0" dirty="0"/>
            <a:t>°</a:t>
          </a:r>
          <a:r>
            <a:rPr lang="nb-NO" sz="1400" b="0" kern="1200" noProof="0" dirty="0"/>
            <a:t>C</a:t>
          </a:r>
          <a:endParaRPr lang="nb-NO" sz="1400" kern="1200" noProof="0" dirty="0"/>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lv-LV" sz="1400" kern="1200" noProof="0" dirty="0"/>
            <a:t>Sintēzes gāzes veidi</a:t>
          </a:r>
          <a:endParaRPr lang="nb-NO" sz="1400" kern="1200" noProof="0" dirty="0"/>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lv-LV" sz="1400" kern="1200" noProof="0" dirty="0"/>
            <a:t>Dažādus materiālus ir iespējams gazificēt</a:t>
          </a:r>
        </a:p>
      </dsp:txBody>
      <dsp:txXfrm>
        <a:off x="2474769" y="1182988"/>
        <a:ext cx="1499860" cy="899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Vecā tehnoloģija</a:t>
          </a:r>
          <a:endParaRPr lang="nb-NO" sz="1300" kern="1200" noProof="0" dirty="0">
            <a:solidFill>
              <a:srgbClr val="248587"/>
            </a:solidFill>
          </a:endParaRPr>
        </a:p>
      </dsp:txBody>
      <dsp:txXfrm>
        <a:off x="0" y="133086"/>
        <a:ext cx="1499860" cy="899916"/>
      </dsp:txXfrm>
    </dsp:sp>
    <dsp:sp modelId="{745239C2-1E97-4C85-8728-10EF44F2A712}">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Degvielas pārvēršana gāzē</a:t>
          </a:r>
        </a:p>
      </dsp:txBody>
      <dsp:txXfrm>
        <a:off x="1649846" y="133086"/>
        <a:ext cx="1499860" cy="899916"/>
      </dsp:txXfrm>
    </dsp:sp>
    <dsp:sp modelId="{D5E1D7AB-4ACA-4630-83D3-4997B99C9C86}">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Karsēšana pie 800-1000°C</a:t>
          </a:r>
        </a:p>
      </dsp:txBody>
      <dsp:txXfrm>
        <a:off x="3299692" y="133086"/>
        <a:ext cx="1499860" cy="899916"/>
      </dsp:txXfrm>
    </dsp:sp>
    <dsp:sp modelId="{63357F3D-CE3B-4500-961C-4D95345D67A4}">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Sintēzes gāzes veidi</a:t>
          </a:r>
        </a:p>
      </dsp:txBody>
      <dsp:txXfrm>
        <a:off x="824923" y="1182988"/>
        <a:ext cx="1499860" cy="899916"/>
      </dsp:txXfrm>
    </dsp:sp>
    <dsp:sp modelId="{EA76A2D1-AF81-49E0-9627-5B9455104D36}">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Dažādus materiālus ir iespējams gazificēt</a:t>
          </a:r>
        </a:p>
      </dsp:txBody>
      <dsp:txXfrm>
        <a:off x="2474769" y="1182988"/>
        <a:ext cx="1499860" cy="8999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dirty="0">
              <a:solidFill>
                <a:srgbClr val="248587"/>
              </a:solidFill>
            </a:rPr>
            <a:t>Vecā tehnoloģija</a:t>
          </a:r>
          <a:endParaRPr lang="nb-NO" sz="1300" kern="1200" noProof="0" dirty="0">
            <a:solidFill>
              <a:srgbClr val="248587"/>
            </a:solidFill>
          </a:endParaRPr>
        </a:p>
      </dsp:txBody>
      <dsp:txXfrm>
        <a:off x="0" y="133086"/>
        <a:ext cx="1499860" cy="899916"/>
      </dsp:txXfrm>
    </dsp:sp>
    <dsp:sp modelId="{301B0E77-DDAE-49EB-8CAB-FD58B24D1848}">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a:solidFill>
                <a:srgbClr val="248587"/>
              </a:solidFill>
            </a:rPr>
            <a:t>Degvielas pārvēršana gāzē</a:t>
          </a:r>
        </a:p>
      </dsp:txBody>
      <dsp:txXfrm>
        <a:off x="1649846" y="133086"/>
        <a:ext cx="1499860" cy="899916"/>
      </dsp:txXfrm>
    </dsp:sp>
    <dsp:sp modelId="{AAA467B7-E506-4822-9129-DE8FF5DA17EF}">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a:solidFill>
                <a:srgbClr val="248587"/>
              </a:solidFill>
            </a:rPr>
            <a:t>Karsēšana pie 800-1000°C</a:t>
          </a:r>
        </a:p>
      </dsp:txBody>
      <dsp:txXfrm>
        <a:off x="3299692" y="133086"/>
        <a:ext cx="1499860" cy="899916"/>
      </dsp:txXfrm>
    </dsp:sp>
    <dsp:sp modelId="{2956604F-147E-4DA0-98E2-2519AE4DC5A0}">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a:solidFill>
                <a:srgbClr val="248587"/>
              </a:solidFill>
            </a:rPr>
            <a:t>Sintēzes gāzes veidi</a:t>
          </a:r>
        </a:p>
      </dsp:txBody>
      <dsp:txXfrm>
        <a:off x="824923" y="1182988"/>
        <a:ext cx="1499860" cy="899916"/>
      </dsp:txXfrm>
    </dsp:sp>
    <dsp:sp modelId="{C1FECE44-E76C-4992-8CEF-F35F8F80A626}">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50000"/>
            </a:lnSpc>
            <a:spcBef>
              <a:spcPct val="0"/>
            </a:spcBef>
            <a:spcAft>
              <a:spcPct val="35000"/>
            </a:spcAft>
            <a:buNone/>
          </a:pPr>
          <a:r>
            <a:rPr lang="lv-LV" sz="1300" kern="1200" noProof="0">
              <a:solidFill>
                <a:srgbClr val="248587"/>
              </a:solidFill>
            </a:rPr>
            <a:t>Dažādus materiālus ir iespējams gazificēt</a:t>
          </a:r>
        </a:p>
      </dsp:txBody>
      <dsp:txXfrm>
        <a:off x="2474769" y="1182988"/>
        <a:ext cx="1499860" cy="8999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AD19F-68AC-FD47-9B73-2D2D1AB7241E}">
      <dsp:nvSpPr>
        <dsp:cNvPr id="0" name=""/>
        <dsp:cNvSpPr/>
      </dsp:nvSpPr>
      <dsp:spPr>
        <a:xfrm>
          <a:off x="1351395"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b="0" i="0" kern="1200" dirty="0"/>
            <a:t>Izejmateriāli</a:t>
          </a:r>
        </a:p>
        <a:p>
          <a:pPr marL="0" lvl="0" indent="0" algn="ctr" defTabSz="1244600">
            <a:lnSpc>
              <a:spcPct val="90000"/>
            </a:lnSpc>
            <a:spcBef>
              <a:spcPct val="0"/>
            </a:spcBef>
            <a:spcAft>
              <a:spcPct val="35000"/>
            </a:spcAft>
            <a:buNone/>
          </a:pPr>
          <a:r>
            <a:rPr lang="lv-LV" sz="2000" b="0" i="0" kern="1200" dirty="0"/>
            <a:t>Zāle, pārtikas atkritumi utt.</a:t>
          </a:r>
          <a:endParaRPr lang="nb-NO" sz="2000" kern="1200" dirty="0"/>
        </a:p>
      </dsp:txBody>
      <dsp:txXfrm>
        <a:off x="1351395" y="1767"/>
        <a:ext cx="3536130" cy="2121678"/>
      </dsp:txXfrm>
    </dsp:sp>
    <dsp:sp modelId="{0C6F1E6E-4AF4-7E40-BFCB-BEA7A3B298AA}">
      <dsp:nvSpPr>
        <dsp:cNvPr id="0" name=""/>
        <dsp:cNvSpPr/>
      </dsp:nvSpPr>
      <dsp:spPr>
        <a:xfrm>
          <a:off x="5241139"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b="0" i="0" kern="1200" dirty="0"/>
            <a:t>Process</a:t>
          </a:r>
        </a:p>
        <a:p>
          <a:pPr marL="0" lvl="0" indent="0" algn="ctr" defTabSz="1244600">
            <a:lnSpc>
              <a:spcPct val="90000"/>
            </a:lnSpc>
            <a:spcBef>
              <a:spcPct val="0"/>
            </a:spcBef>
            <a:spcAft>
              <a:spcPct val="35000"/>
            </a:spcAft>
            <a:buNone/>
          </a:pPr>
          <a:r>
            <a:rPr lang="lv-LV" sz="2000" b="0" i="0" kern="1200" dirty="0"/>
            <a:t>Termiskā hidrolīze</a:t>
          </a:r>
          <a:endParaRPr lang="nb-NO" sz="2000" kern="1200" dirty="0"/>
        </a:p>
      </dsp:txBody>
      <dsp:txXfrm>
        <a:off x="5241139" y="1767"/>
        <a:ext cx="3536130" cy="2121678"/>
      </dsp:txXfrm>
    </dsp:sp>
    <dsp:sp modelId="{12083EB9-4CDC-E345-BFAA-91362DDE2DD4}">
      <dsp:nvSpPr>
        <dsp:cNvPr id="0" name=""/>
        <dsp:cNvSpPr/>
      </dsp:nvSpPr>
      <dsp:spPr>
        <a:xfrm>
          <a:off x="1351395" y="2477059"/>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lv-LV" sz="2800" b="0" i="0" kern="1200" dirty="0"/>
            <a:t>Proteīna ieguve</a:t>
          </a:r>
        </a:p>
        <a:p>
          <a:pPr marL="0" lvl="0" indent="0" algn="ctr" defTabSz="1244600">
            <a:spcBef>
              <a:spcPct val="0"/>
            </a:spcBef>
            <a:spcAft>
              <a:spcPct val="35000"/>
            </a:spcAft>
            <a:buNone/>
          </a:pPr>
          <a:r>
            <a:rPr lang="lv-LV" sz="2000" b="0" i="0" kern="1200" dirty="0"/>
            <a:t>Karsēšana, presēšana, šķidruma ekstrakcija</a:t>
          </a:r>
          <a:endParaRPr lang="nb-NO" sz="2000" kern="1200" dirty="0"/>
        </a:p>
      </dsp:txBody>
      <dsp:txXfrm>
        <a:off x="1351395" y="2477059"/>
        <a:ext cx="3536130" cy="2121678"/>
      </dsp:txXfrm>
    </dsp:sp>
    <dsp:sp modelId="{21A4CB1D-5D74-CB47-8F6C-089CF75D371B}">
      <dsp:nvSpPr>
        <dsp:cNvPr id="0" name=""/>
        <dsp:cNvSpPr/>
      </dsp:nvSpPr>
      <dsp:spPr>
        <a:xfrm>
          <a:off x="5219886" y="2445170"/>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b="0" i="0" kern="1200" dirty="0"/>
            <a:t>Izmantošanas jomas</a:t>
          </a:r>
        </a:p>
        <a:p>
          <a:pPr marL="0" lvl="0" indent="0" algn="ctr" defTabSz="1244600">
            <a:lnSpc>
              <a:spcPct val="90000"/>
            </a:lnSpc>
            <a:spcBef>
              <a:spcPct val="0"/>
            </a:spcBef>
            <a:spcAft>
              <a:spcPct val="35000"/>
            </a:spcAft>
            <a:buNone/>
          </a:pPr>
          <a:r>
            <a:rPr lang="lv-LV" sz="2000" b="0" i="0" kern="1200" dirty="0"/>
            <a:t>Proteīna šķidrums</a:t>
          </a:r>
        </a:p>
        <a:p>
          <a:pPr marL="0" lvl="0" indent="0" algn="ctr" defTabSz="1244600">
            <a:lnSpc>
              <a:spcPct val="90000"/>
            </a:lnSpc>
            <a:spcBef>
              <a:spcPct val="0"/>
            </a:spcBef>
            <a:spcAft>
              <a:spcPct val="35000"/>
            </a:spcAft>
            <a:buNone/>
          </a:pPr>
          <a:r>
            <a:rPr lang="lv-LV" sz="2000" b="0" i="0" kern="1200" dirty="0" err="1"/>
            <a:t>Atlikumprodukts</a:t>
          </a:r>
          <a:endParaRPr lang="nb-NO" sz="2000" kern="1200" dirty="0"/>
        </a:p>
      </dsp:txBody>
      <dsp:txXfrm>
        <a:off x="5219886" y="2445170"/>
        <a:ext cx="3536130" cy="2121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0B334-E1A8-4A1B-93F4-3A2965DDEF82}">
      <dsp:nvSpPr>
        <dsp:cNvPr id="0" name=""/>
        <dsp:cNvSpPr/>
      </dsp:nvSpPr>
      <dsp:spPr>
        <a:xfrm>
          <a:off x="0" y="4274804"/>
          <a:ext cx="4304981" cy="1403086"/>
        </a:xfrm>
        <a:prstGeom prst="rec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lv-LV" sz="2000" b="0" i="0" kern="1200" dirty="0">
              <a:solidFill>
                <a:srgbClr val="248587"/>
              </a:solidFill>
              <a:effectLst/>
            </a:rPr>
            <a:t>Ražo mēslojumu vietējā līmenī → samazina transporta izmaksas</a:t>
          </a:r>
          <a:endParaRPr lang="nb-NO" sz="2000" kern="1200" dirty="0">
            <a:solidFill>
              <a:srgbClr val="248587"/>
            </a:solidFill>
          </a:endParaRPr>
        </a:p>
      </dsp:txBody>
      <dsp:txXfrm>
        <a:off x="0" y="4274804"/>
        <a:ext cx="4304981" cy="1403086"/>
      </dsp:txXfrm>
    </dsp:sp>
    <dsp:sp modelId="{C402FFFB-A29E-0F45-BBE1-65CE433C811F}">
      <dsp:nvSpPr>
        <dsp:cNvPr id="0" name=""/>
        <dsp:cNvSpPr/>
      </dsp:nvSpPr>
      <dsp:spPr>
        <a:xfrm rot="10800000">
          <a:off x="0" y="2137904"/>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lv-LV" sz="2000" b="0" i="0" kern="1200" dirty="0">
              <a:solidFill>
                <a:srgbClr val="248587"/>
              </a:solidFill>
              <a:effectLst/>
              <a:latin typeface="Myriad Pro" panose="020B0503030403020204" pitchFamily="34" charset="0"/>
            </a:rPr>
            <a:t>Gaisa slāpeklis</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a:t>
          </a:r>
          <a:r>
            <a:rPr lang="lv-LV" sz="2000" b="0" i="0" kern="1200" dirty="0">
              <a:solidFill>
                <a:srgbClr val="248587"/>
              </a:solidFill>
              <a:effectLst/>
              <a:latin typeface="Myriad Pro" panose="020B0503030403020204" pitchFamily="34" charset="0"/>
            </a:rPr>
            <a:t>mēslošanas līdzeklis</a:t>
          </a:r>
          <a:endParaRPr lang="nb-NO" sz="2000" kern="1200" dirty="0">
            <a:solidFill>
              <a:srgbClr val="248587"/>
            </a:solidFill>
          </a:endParaRPr>
        </a:p>
      </dsp:txBody>
      <dsp:txXfrm rot="10800000">
        <a:off x="0" y="2137904"/>
        <a:ext cx="4304981" cy="1402169"/>
      </dsp:txXfrm>
    </dsp:sp>
    <dsp:sp modelId="{B681BB11-ED15-0D4C-BBB1-C2F74D347A18}">
      <dsp:nvSpPr>
        <dsp:cNvPr id="0" name=""/>
        <dsp:cNvSpPr/>
      </dsp:nvSpPr>
      <dsp:spPr>
        <a:xfrm rot="10800000">
          <a:off x="0" y="1003"/>
          <a:ext cx="4304981" cy="2157946"/>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lv-LV" sz="2000" b="0" i="0" kern="1200" dirty="0">
              <a:solidFill>
                <a:srgbClr val="248587"/>
              </a:solidFill>
              <a:effectLst/>
            </a:rPr>
            <a:t>Izmantotā N2 tehnoloģija samazina slāpekļa oksīdu emisijas</a:t>
          </a:r>
          <a:endParaRPr lang="nb-NO" sz="2000" kern="1200" dirty="0">
            <a:solidFill>
              <a:srgbClr val="248587"/>
            </a:solidFill>
          </a:endParaRPr>
        </a:p>
      </dsp:txBody>
      <dsp:txXfrm rot="10800000">
        <a:off x="0" y="1003"/>
        <a:ext cx="4304981" cy="1402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1DBE-A685-3343-BB1C-14DBA4630475}">
      <dsp:nvSpPr>
        <dsp:cNvPr id="0" name=""/>
        <dsp:cNvSpPr/>
      </dsp:nvSpPr>
      <dsp:spPr>
        <a:xfrm>
          <a:off x="1512367" y="149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pt-BR" sz="2000" kern="1200" dirty="0"/>
            <a:t>Fosfora </a:t>
          </a:r>
          <a:r>
            <a:rPr lang="lv-LV" sz="2000" kern="1200" dirty="0"/>
            <a:t>ekstrakcija</a:t>
          </a:r>
          <a:r>
            <a:rPr lang="pt-BR" sz="2000" kern="1200" dirty="0"/>
            <a:t> no notekūdeņu dūņām</a:t>
          </a:r>
          <a:endParaRPr lang="nb-NO" sz="2000" kern="1200" dirty="0"/>
        </a:p>
      </dsp:txBody>
      <dsp:txXfrm>
        <a:off x="1512367" y="1497"/>
        <a:ext cx="2891842" cy="1735105"/>
      </dsp:txXfrm>
    </dsp:sp>
    <dsp:sp modelId="{A21F6B5E-6A63-FD4F-BB02-C15FB4990373}">
      <dsp:nvSpPr>
        <dsp:cNvPr id="0" name=""/>
        <dsp:cNvSpPr/>
      </dsp:nvSpPr>
      <dsp:spPr>
        <a:xfrm>
          <a:off x="2237583" y="201995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lv-LV" sz="2000" kern="1200" dirty="0"/>
            <a:t>Līdz 90% fosfora atgūšana</a:t>
          </a:r>
        </a:p>
        <a:p>
          <a:pPr marL="0" lvl="0" indent="0" algn="ctr" defTabSz="889000">
            <a:lnSpc>
              <a:spcPct val="150000"/>
            </a:lnSpc>
            <a:spcBef>
              <a:spcPct val="0"/>
            </a:spcBef>
            <a:spcAft>
              <a:spcPct val="35000"/>
            </a:spcAft>
            <a:buNone/>
          </a:pPr>
          <a:endParaRPr lang="nb-NO" sz="2000" kern="1200" dirty="0"/>
        </a:p>
      </dsp:txBody>
      <dsp:txXfrm>
        <a:off x="2237583" y="2019957"/>
        <a:ext cx="2891842" cy="1735105"/>
      </dsp:txXfrm>
    </dsp:sp>
    <dsp:sp modelId="{6541698D-2748-7A49-9816-9CE925E6E92D}">
      <dsp:nvSpPr>
        <dsp:cNvPr id="0" name=""/>
        <dsp:cNvSpPr/>
      </dsp:nvSpPr>
      <dsp:spPr>
        <a:xfrm>
          <a:off x="1512367" y="405007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lv-LV" sz="2000" kern="1200" dirty="0"/>
            <a:t>Priekšrocības:</a:t>
          </a:r>
        </a:p>
        <a:p>
          <a:pPr marL="0" lvl="0" indent="0" defTabSz="889000">
            <a:spcBef>
              <a:spcPct val="0"/>
            </a:spcBef>
            <a:spcAft>
              <a:spcPct val="35000"/>
            </a:spcAft>
            <a:buNone/>
          </a:pPr>
          <a:r>
            <a:rPr lang="lv-LV" sz="2000" kern="1200" dirty="0"/>
            <a:t>Atkritumi kā resurss</a:t>
          </a:r>
        </a:p>
        <a:p>
          <a:pPr marL="0" lvl="0" indent="0" defTabSz="889000">
            <a:spcBef>
              <a:spcPct val="0"/>
            </a:spcBef>
            <a:spcAft>
              <a:spcPct val="35000"/>
            </a:spcAft>
            <a:buNone/>
          </a:pPr>
          <a:r>
            <a:rPr lang="lv-LV" sz="2000" kern="1200" dirty="0"/>
            <a:t>Izslēdz toksisko metālus ekstrakcijas procesā</a:t>
          </a:r>
          <a:endParaRPr lang="nb-NO" sz="2000" kern="1200" dirty="0"/>
        </a:p>
      </dsp:txBody>
      <dsp:txXfrm>
        <a:off x="1512367" y="4050077"/>
        <a:ext cx="2891842" cy="173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0"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err="1"/>
            <a:t>Biorefinēšana</a:t>
          </a:r>
          <a:r>
            <a:rPr lang="lv-LV" sz="2800" kern="1200" dirty="0"/>
            <a:t>: biogāze un organiskie mēslošanas līdzekļi</a:t>
          </a:r>
          <a:endParaRPr lang="en-US" sz="2800" kern="1200" dirty="0"/>
        </a:p>
      </dsp:txBody>
      <dsp:txXfrm>
        <a:off x="0" y="39687"/>
        <a:ext cx="3286125" cy="1971675"/>
      </dsp:txXfrm>
    </dsp:sp>
    <dsp:sp modelId="{B80AE3FA-5F9F-B347-9128-256605F466D1}">
      <dsp:nvSpPr>
        <dsp:cNvPr id="0" name=""/>
        <dsp:cNvSpPr/>
      </dsp:nvSpPr>
      <dsp:spPr>
        <a:xfrm>
          <a:off x="3614737"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err="1"/>
            <a:t>Pirolīze</a:t>
          </a:r>
          <a:r>
            <a:rPr lang="lv-LV" sz="2800" kern="1200" dirty="0"/>
            <a:t>: </a:t>
          </a:r>
          <a:r>
            <a:rPr lang="lv-LV" sz="2800" kern="1200" dirty="0" err="1"/>
            <a:t>bioogles</a:t>
          </a:r>
          <a:r>
            <a:rPr lang="lv-LV" sz="2800" kern="1200" dirty="0"/>
            <a:t>, </a:t>
          </a:r>
          <a:r>
            <a:rPr lang="lv-LV" sz="2800" kern="1200" dirty="0" err="1"/>
            <a:t>bioeļļa</a:t>
          </a:r>
          <a:r>
            <a:rPr lang="lv-LV" sz="2800" kern="1200" dirty="0"/>
            <a:t> un sintēzes gāze</a:t>
          </a:r>
          <a:endParaRPr lang="en-US" sz="2800" kern="1200" dirty="0"/>
        </a:p>
      </dsp:txBody>
      <dsp:txXfrm>
        <a:off x="3614737" y="39687"/>
        <a:ext cx="3286125" cy="1971675"/>
      </dsp:txXfrm>
    </dsp:sp>
    <dsp:sp modelId="{AE231D71-EDA6-D244-A685-1815F0DE94D9}">
      <dsp:nvSpPr>
        <dsp:cNvPr id="0" name=""/>
        <dsp:cNvSpPr/>
      </dsp:nvSpPr>
      <dsp:spPr>
        <a:xfrm>
          <a:off x="7229475"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t>Gazifikācija</a:t>
          </a:r>
          <a:endParaRPr lang="en-US" sz="2800" kern="1200" dirty="0"/>
        </a:p>
      </dsp:txBody>
      <dsp:txXfrm>
        <a:off x="7229475" y="39687"/>
        <a:ext cx="3286125" cy="1971675"/>
      </dsp:txXfrm>
    </dsp:sp>
    <dsp:sp modelId="{2BC5D87E-EBD8-FD44-80A3-934120406385}">
      <dsp:nvSpPr>
        <dsp:cNvPr id="0" name=""/>
        <dsp:cNvSpPr/>
      </dsp:nvSpPr>
      <dsp:spPr>
        <a:xfrm>
          <a:off x="0"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t>Proteīnu ekstrakcija</a:t>
          </a:r>
          <a:endParaRPr lang="en-US" sz="3000" kern="1200" dirty="0"/>
        </a:p>
      </dsp:txBody>
      <dsp:txXfrm>
        <a:off x="0" y="2339975"/>
        <a:ext cx="3286125" cy="1971675"/>
      </dsp:txXfrm>
    </dsp:sp>
    <dsp:sp modelId="{0607AAA8-30AB-8141-9572-876D4EC98023}">
      <dsp:nvSpPr>
        <dsp:cNvPr id="0" name=""/>
        <dsp:cNvSpPr/>
      </dsp:nvSpPr>
      <dsp:spPr>
        <a:xfrm>
          <a:off x="3614737"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err="1"/>
            <a:t>Struvīta</a:t>
          </a:r>
          <a:r>
            <a:rPr lang="lv-LV" sz="2800" kern="1200" dirty="0"/>
            <a:t> ekstrakcija un Vienkāršā Ieguve</a:t>
          </a:r>
          <a:endParaRPr lang="en-US" sz="2800" kern="1200" dirty="0"/>
        </a:p>
      </dsp:txBody>
      <dsp:txXfrm>
        <a:off x="3614737" y="2339975"/>
        <a:ext cx="3286125" cy="1971675"/>
      </dsp:txXfrm>
    </dsp:sp>
    <dsp:sp modelId="{7AFC2F43-492B-6C48-8FBC-C8AFDA274E4D}">
      <dsp:nvSpPr>
        <dsp:cNvPr id="0" name=""/>
        <dsp:cNvSpPr/>
      </dsp:nvSpPr>
      <dsp:spPr>
        <a:xfrm>
          <a:off x="7229475"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kern="1200" dirty="0"/>
            <a:t>pielietots</a:t>
          </a:r>
          <a:r>
            <a:rPr lang="nb-NO" sz="2800" kern="1200" dirty="0"/>
            <a:t>N2</a:t>
          </a:r>
          <a:endParaRPr lang="en-US" sz="2800" kern="1200" dirty="0"/>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A799-9843-E748-88E7-9CAD9AED2576}">
      <dsp:nvSpPr>
        <dsp:cNvPr id="0" name=""/>
        <dsp:cNvSpPr/>
      </dsp:nvSpPr>
      <dsp:spPr>
        <a:xfrm>
          <a:off x="0"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lv-LV" sz="1900" kern="1200" dirty="0"/>
            <a:t>Klimata ieguvums: pozitīva ietekme uz klimatu</a:t>
          </a:r>
          <a:endParaRPr lang="nb-NO" sz="1900" kern="1200" dirty="0">
            <a:latin typeface="Myriad Pro" panose="020B0503030403020204" pitchFamily="34" charset="0"/>
          </a:endParaRPr>
        </a:p>
      </dsp:txBody>
      <dsp:txXfrm>
        <a:off x="0" y="204443"/>
        <a:ext cx="2526486" cy="1515892"/>
      </dsp:txXfrm>
    </dsp:sp>
    <dsp:sp modelId="{B9E41E96-C7E0-444E-9958-790DAC664822}">
      <dsp:nvSpPr>
        <dsp:cNvPr id="0" name=""/>
        <dsp:cNvSpPr/>
      </dsp:nvSpPr>
      <dsp:spPr>
        <a:xfrm>
          <a:off x="2779135"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Myriad Pro" panose="020B0503030403020204" pitchFamily="34" charset="0"/>
            </a:rPr>
            <a:t>100 p</a:t>
          </a:r>
          <a:r>
            <a:rPr lang="lv-LV" sz="1900" kern="1200" dirty="0" err="1">
              <a:latin typeface="Myriad Pro" panose="020B0503030403020204" pitchFamily="34" charset="0"/>
            </a:rPr>
            <a:t>rocenti</a:t>
          </a:r>
          <a:r>
            <a:rPr lang="en-US" sz="1900" kern="1200" dirty="0">
              <a:latin typeface="Myriad Pro" panose="020B0503030403020204" pitchFamily="34" charset="0"/>
            </a:rPr>
            <a:t> – </a:t>
          </a:r>
          <a:r>
            <a:rPr lang="lv-LV" sz="1900" kern="1200" dirty="0">
              <a:latin typeface="Myriad Pro" panose="020B0503030403020204" pitchFamily="34" charset="0"/>
            </a:rPr>
            <a:t>ko tas nozīmē</a:t>
          </a:r>
          <a:r>
            <a:rPr lang="en-US" sz="1900" kern="1200" dirty="0">
              <a:latin typeface="Myriad Pro" panose="020B0503030403020204" pitchFamily="34" charset="0"/>
            </a:rPr>
            <a:t>?</a:t>
          </a:r>
          <a:endParaRPr lang="nb-NO" sz="1900" kern="1200" dirty="0">
            <a:latin typeface="Myriad Pro" panose="020B0503030403020204" pitchFamily="34" charset="0"/>
          </a:endParaRPr>
        </a:p>
      </dsp:txBody>
      <dsp:txXfrm>
        <a:off x="2779135" y="204443"/>
        <a:ext cx="2526486" cy="1515892"/>
      </dsp:txXfrm>
    </dsp:sp>
    <dsp:sp modelId="{9D63870F-1732-6C48-B286-AC3D625C3DB1}">
      <dsp:nvSpPr>
        <dsp:cNvPr id="0" name=""/>
        <dsp:cNvSpPr/>
      </dsp:nvSpPr>
      <dsp:spPr>
        <a:xfrm>
          <a:off x="5558271"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lv-LV" sz="2000" kern="1200" dirty="0"/>
            <a:t>Vides klimata ieguvumi</a:t>
          </a:r>
          <a:endParaRPr lang="nb-NO" sz="2000" kern="1200" dirty="0">
            <a:latin typeface="Myriad Pro" panose="020B0503030403020204" pitchFamily="34" charset="0"/>
          </a:endParaRPr>
        </a:p>
      </dsp:txBody>
      <dsp:txXfrm>
        <a:off x="5558271" y="204443"/>
        <a:ext cx="2526486" cy="1515892"/>
      </dsp:txXfrm>
    </dsp:sp>
    <dsp:sp modelId="{3762C9F7-4AF2-7C48-AD7C-99AE3F887DBF}">
      <dsp:nvSpPr>
        <dsp:cNvPr id="0" name=""/>
        <dsp:cNvSpPr/>
      </dsp:nvSpPr>
      <dsp:spPr>
        <a:xfrm>
          <a:off x="1389567"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lv-LV" sz="1900" kern="1200" dirty="0">
              <a:latin typeface="Myriad Pro" panose="020B0503030403020204" pitchFamily="34" charset="0"/>
            </a:rPr>
            <a:t>Sociālie klimata ieguvumi</a:t>
          </a:r>
          <a:endParaRPr lang="nb-NO" sz="1900" kern="1200" dirty="0">
            <a:latin typeface="Myriad Pro" panose="020B0503030403020204" pitchFamily="34" charset="0"/>
          </a:endParaRPr>
        </a:p>
      </dsp:txBody>
      <dsp:txXfrm>
        <a:off x="1389567" y="1972983"/>
        <a:ext cx="2526486" cy="1515892"/>
      </dsp:txXfrm>
    </dsp:sp>
    <dsp:sp modelId="{1710B9F6-3EC1-C144-9DBE-B3C4375C13D4}">
      <dsp:nvSpPr>
        <dsp:cNvPr id="0" name=""/>
        <dsp:cNvSpPr/>
      </dsp:nvSpPr>
      <dsp:spPr>
        <a:xfrm>
          <a:off x="4168703"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lv-LV" sz="1900" kern="1200" dirty="0">
              <a:latin typeface="Myriad Pro" panose="020B0503030403020204" pitchFamily="34" charset="0"/>
            </a:rPr>
            <a:t>Ekonomiskie klimata ieguvumi</a:t>
          </a:r>
          <a:endParaRPr lang="nb-NO" sz="1900" kern="1200" dirty="0">
            <a:latin typeface="Myriad Pro" panose="020B0503030403020204" pitchFamily="34" charset="0"/>
          </a:endParaRPr>
        </a:p>
      </dsp:txBody>
      <dsp:txXfrm>
        <a:off x="4168703" y="1972983"/>
        <a:ext cx="2526486" cy="1515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A4DC-D8E4-2448-ACC6-F2919428168C}">
      <dsp:nvSpPr>
        <dsp:cNvPr id="0" name=""/>
        <dsp:cNvSpPr/>
      </dsp:nvSpPr>
      <dsp:spPr>
        <a:xfrm>
          <a:off x="0" y="82050"/>
          <a:ext cx="4712368" cy="1275446"/>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Biogāzes ieguvums, fosilo enerģijas avotu aizstāšana</a:t>
          </a:r>
          <a:endParaRPr lang="nb-NO" sz="2000" kern="1200" dirty="0"/>
        </a:p>
      </dsp:txBody>
      <dsp:txXfrm>
        <a:off x="62262" y="144312"/>
        <a:ext cx="4587844" cy="1150922"/>
      </dsp:txXfrm>
    </dsp:sp>
    <dsp:sp modelId="{A481776C-631A-FA4B-9425-3699B7D2F935}">
      <dsp:nvSpPr>
        <dsp:cNvPr id="0" name=""/>
        <dsp:cNvSpPr/>
      </dsp:nvSpPr>
      <dsp:spPr>
        <a:xfrm>
          <a:off x="0" y="1409336"/>
          <a:ext cx="4712368" cy="1275446"/>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CO2 ieguvums no biogāzes uzlabošanas, aizstājot fosilo CO2</a:t>
          </a:r>
          <a:endParaRPr lang="nb-NO" sz="1800" kern="1200" dirty="0"/>
        </a:p>
      </dsp:txBody>
      <dsp:txXfrm>
        <a:off x="62262" y="1471598"/>
        <a:ext cx="4587844" cy="1150922"/>
      </dsp:txXfrm>
    </dsp:sp>
    <dsp:sp modelId="{E03F7BA0-D9A5-474B-B980-E7C6B8A2DDF5}">
      <dsp:nvSpPr>
        <dsp:cNvPr id="0" name=""/>
        <dsp:cNvSpPr/>
      </dsp:nvSpPr>
      <dsp:spPr>
        <a:xfrm>
          <a:off x="0" y="2736622"/>
          <a:ext cx="4712368" cy="1275446"/>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err="1"/>
            <a:t>Bio</a:t>
          </a:r>
          <a:r>
            <a:rPr lang="lv-LV" sz="1800" kern="1200" dirty="0"/>
            <a:t>-atlieku priekšrocība, aizstājot minerālmēslus</a:t>
          </a:r>
          <a:endParaRPr lang="nb-NO" sz="1800" kern="1200" dirty="0"/>
        </a:p>
      </dsp:txBody>
      <dsp:txXfrm>
        <a:off x="62262" y="2798884"/>
        <a:ext cx="4587844" cy="1150922"/>
      </dsp:txXfrm>
    </dsp:sp>
    <dsp:sp modelId="{4994656C-719B-714C-805B-DB22D35E776C}">
      <dsp:nvSpPr>
        <dsp:cNvPr id="0" name=""/>
        <dsp:cNvSpPr/>
      </dsp:nvSpPr>
      <dsp:spPr>
        <a:xfrm>
          <a:off x="0" y="4063908"/>
          <a:ext cx="4712368" cy="1275446"/>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Atkritumu un mēslošanas līdzekļu resursu apstrādes priekšrocība biogāzes rūpnīcās, kurām ir mazāka ietekme uz klimatu nekā alternatīvām apstrādes metodēm</a:t>
          </a:r>
          <a:endParaRPr lang="nb-NO" sz="1800" kern="1200" dirty="0"/>
        </a:p>
      </dsp:txBody>
      <dsp:txXfrm>
        <a:off x="62262" y="4126170"/>
        <a:ext cx="4587844" cy="1150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1856" y="0"/>
          <a:ext cx="3797421" cy="1518968"/>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endParaRPr lang="lv-LV" sz="2000" kern="1200" dirty="0"/>
        </a:p>
        <a:p>
          <a:pPr marL="0" lvl="0" indent="0" algn="ctr" defTabSz="889000">
            <a:lnSpc>
              <a:spcPct val="150000"/>
            </a:lnSpc>
            <a:spcBef>
              <a:spcPct val="0"/>
            </a:spcBef>
            <a:spcAft>
              <a:spcPct val="35000"/>
            </a:spcAft>
            <a:buNone/>
          </a:pPr>
          <a:r>
            <a:rPr lang="lv-LV" sz="2000" kern="1200" dirty="0"/>
            <a:t>No biomasas līdz vērtīgiem produktiem</a:t>
          </a:r>
        </a:p>
        <a:p>
          <a:pPr marL="0" lvl="0" indent="0" algn="ctr" defTabSz="889000">
            <a:lnSpc>
              <a:spcPct val="150000"/>
            </a:lnSpc>
            <a:spcBef>
              <a:spcPct val="0"/>
            </a:spcBef>
            <a:spcAft>
              <a:spcPct val="35000"/>
            </a:spcAft>
            <a:buNone/>
          </a:pPr>
          <a:endParaRPr lang="nb-NO" sz="2000" kern="1200" dirty="0"/>
        </a:p>
      </dsp:txBody>
      <dsp:txXfrm>
        <a:off x="761340" y="0"/>
        <a:ext cx="2278453" cy="1518968"/>
      </dsp:txXfrm>
    </dsp:sp>
    <dsp:sp modelId="{23A686D0-31A9-6640-8EFF-916E0720391C}">
      <dsp:nvSpPr>
        <dsp:cNvPr id="0" name=""/>
        <dsp:cNvSpPr/>
      </dsp:nvSpPr>
      <dsp:spPr>
        <a:xfrm>
          <a:off x="1856" y="1810173"/>
          <a:ext cx="3797421" cy="1518968"/>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a:t>
          </a:r>
          <a:r>
            <a:rPr lang="lv-LV" sz="2000" b="0" i="0" kern="1200" dirty="0"/>
            <a:t>Karsēšana</a:t>
          </a:r>
          <a:r>
            <a:rPr lang="nb-NO" sz="2000" b="0" i="0" kern="1200" dirty="0"/>
            <a:t> </a:t>
          </a:r>
          <a:r>
            <a:rPr lang="lv-LV" sz="2000" b="0" i="0" kern="1200" dirty="0" err="1"/>
            <a:t>bezskābekļa</a:t>
          </a:r>
          <a:r>
            <a:rPr lang="lv-LV" sz="2000" b="0" i="0" kern="1200" dirty="0"/>
            <a:t> vidē </a:t>
          </a:r>
          <a:r>
            <a:rPr lang="nb-NO" sz="2000" b="0" i="0" kern="1200" dirty="0"/>
            <a:t>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1340" y="1810173"/>
        <a:ext cx="2278453" cy="1518968"/>
      </dsp:txXfrm>
    </dsp:sp>
    <dsp:sp modelId="{061B61F4-6BC5-CA41-B2C3-E8A827D76334}">
      <dsp:nvSpPr>
        <dsp:cNvPr id="0" name=""/>
        <dsp:cNvSpPr/>
      </dsp:nvSpPr>
      <dsp:spPr>
        <a:xfrm>
          <a:off x="0" y="3605339"/>
          <a:ext cx="3797421" cy="1518968"/>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lv-LV" sz="2000" kern="1200" dirty="0"/>
            <a:t>Produkti: </a:t>
          </a:r>
          <a:r>
            <a:rPr lang="lv-LV" sz="2000" kern="1200" dirty="0" err="1"/>
            <a:t>bioogles</a:t>
          </a:r>
          <a:r>
            <a:rPr lang="lv-LV" sz="2000" kern="1200" dirty="0"/>
            <a:t>, biogāze, </a:t>
          </a:r>
          <a:r>
            <a:rPr lang="lv-LV" sz="2000" kern="1200" dirty="0" err="1"/>
            <a:t>bioeļļa</a:t>
          </a:r>
          <a:endParaRPr lang="nb-NO" sz="2000" kern="1200" dirty="0"/>
        </a:p>
      </dsp:txBody>
      <dsp:txXfrm>
        <a:off x="759484" y="3605339"/>
        <a:ext cx="2278453" cy="1518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BE402B9A-257E-E94F-AD28-CC0106B2229D}" type="datetimeFigureOut">
              <a:rPr lang="nb-NO" smtClean="0"/>
              <a:pPr/>
              <a:t>28.04.2025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DAFCC5-7A41-034A-8D69-FDBE64A38FE4}" type="slidenum">
              <a:rPr lang="nb-NO" smtClean="0"/>
              <a:pPr/>
              <a:t>‹#›</a:t>
            </a:fld>
            <a:endParaRPr lang="nb-NO" dirty="0"/>
          </a:p>
        </p:txBody>
      </p:sp>
    </p:spTree>
    <p:extLst>
      <p:ext uri="{BB962C8B-B14F-4D97-AF65-F5344CB8AC3E}">
        <p14:creationId xmlns:p14="http://schemas.microsoft.com/office/powerpoint/2010/main" val="322577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a:lvl2pPr marL="457200" algn="l" defTabSz="914400" rtl="0" eaLnBrk="1" latinLnBrk="0" hangingPunct="1">
      <a:defRPr sz="1200" b="0" i="0" kern="1200">
        <a:solidFill>
          <a:schemeClr val="tx1"/>
        </a:solidFill>
        <a:latin typeface="Myriad Pro" panose="020B0503030403020204" pitchFamily="34" charset="0"/>
        <a:ea typeface="+mn-ea"/>
        <a:cs typeface="+mn-cs"/>
      </a:defRPr>
    </a:lvl2pPr>
    <a:lvl3pPr marL="914400" algn="l" defTabSz="914400" rtl="0" eaLnBrk="1" latinLnBrk="0" hangingPunct="1">
      <a:defRPr sz="1200" b="0" i="0" kern="1200">
        <a:solidFill>
          <a:schemeClr val="tx1"/>
        </a:solidFill>
        <a:latin typeface="Myriad Pro" panose="020B0503030403020204" pitchFamily="34" charset="0"/>
        <a:ea typeface="+mn-ea"/>
        <a:cs typeface="+mn-cs"/>
      </a:defRPr>
    </a:lvl3pPr>
    <a:lvl4pPr marL="1371600" algn="l" defTabSz="914400" rtl="0" eaLnBrk="1" latinLnBrk="0" hangingPunct="1">
      <a:defRPr sz="1200" b="0" i="0" kern="1200">
        <a:solidFill>
          <a:schemeClr val="tx1"/>
        </a:solidFill>
        <a:latin typeface="Myriad Pro" panose="020B0503030403020204" pitchFamily="34" charset="0"/>
        <a:ea typeface="+mn-ea"/>
        <a:cs typeface="+mn-cs"/>
      </a:defRPr>
    </a:lvl4pPr>
    <a:lvl5pPr marL="1828800" algn="l" defTabSz="914400" rtl="0" eaLnBrk="1" latinLnBrk="0" hangingPunct="1">
      <a:defRPr sz="1200" b="0" i="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x-jZmE-2_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a:t>
            </a:fld>
            <a:endParaRPr lang="nb-NO"/>
          </a:p>
        </p:txBody>
      </p:sp>
    </p:spTree>
    <p:extLst>
      <p:ext uri="{BB962C8B-B14F-4D97-AF65-F5344CB8AC3E}">
        <p14:creationId xmlns:p14="http://schemas.microsoft.com/office/powerpoint/2010/main" val="295184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10</a:t>
            </a:fld>
            <a:endParaRPr lang="nb-NO"/>
          </a:p>
        </p:txBody>
      </p:sp>
    </p:spTree>
    <p:extLst>
      <p:ext uri="{BB962C8B-B14F-4D97-AF65-F5344CB8AC3E}">
        <p14:creationId xmlns:p14="http://schemas.microsoft.com/office/powerpoint/2010/main" val="318138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lv-LV" b="1" dirty="0"/>
              <a:t>Biogāze: Enerģijas risinājums no atkritumiem, mēslojuma un pārtikas atliekām</a:t>
            </a:r>
            <a:br>
              <a:rPr lang="lv-LV" dirty="0"/>
            </a:br>
            <a:r>
              <a:rPr lang="lv-LV" dirty="0"/>
              <a:t>Organiskais materiāls slēgtos konteineros bez gaisa</a:t>
            </a:r>
            <a:br>
              <a:rPr lang="lv-LV" dirty="0"/>
            </a:br>
            <a:r>
              <a:rPr lang="lv-LV" dirty="0"/>
              <a:t>Organiskā materiāla sadalīšanās ar mikroorganismiem</a:t>
            </a:r>
            <a:br>
              <a:rPr lang="lv-LV" dirty="0"/>
            </a:br>
            <a:r>
              <a:rPr lang="lv-LV" dirty="0"/>
              <a:t>Biogāzes ražošana: metāns, oglekļa dioksīds un ūdens tvaiki</a:t>
            </a:r>
            <a:br>
              <a:rPr lang="lv-LV" dirty="0"/>
            </a:br>
            <a:r>
              <a:rPr lang="lv-LV" dirty="0"/>
              <a:t>Bīstamu vielu pārstrāde: metāns un oglekļa dioksīds tiek sagūstīti</a:t>
            </a:r>
            <a:br>
              <a:rPr lang="lv-LV" dirty="0"/>
            </a:br>
            <a:r>
              <a:rPr lang="lv-LV" dirty="0"/>
              <a:t>Izmantošanas jomas: siltumenerģija, kurināms transportlīdzekļiem, elektrība</a:t>
            </a:r>
            <a:br>
              <a:rPr lang="lv-LV" dirty="0"/>
            </a:br>
            <a:r>
              <a:rPr lang="lv-LV" dirty="0"/>
              <a:t>Svarīga loma atkritumu apsaimniekošanā: 76% atkritumu šķirotas pārtikas atliekas uz biogāzi (2020)</a:t>
            </a:r>
            <a:br>
              <a:rPr lang="lv-LV" dirty="0"/>
            </a:br>
            <a:r>
              <a:rPr lang="lv-LV" dirty="0"/>
              <a:t>Izmantošana pilsētās, piemēram, Oslo: autobusu darbība ar biogāzi, lai samazinātu atkritumus un aizstātu fosilos kurināmos</a:t>
            </a:r>
          </a:p>
          <a:p>
            <a:r>
              <a:rPr lang="lv-LV" b="1" dirty="0"/>
              <a:t>Biogāzes ražošana sniedz bonusa produktu: </a:t>
            </a:r>
            <a:r>
              <a:rPr lang="lv-LV" b="1" dirty="0" err="1"/>
              <a:t>biomēslojums</a:t>
            </a:r>
            <a:br>
              <a:rPr lang="lv-LV" dirty="0"/>
            </a:br>
            <a:r>
              <a:rPr lang="lv-LV" dirty="0" err="1"/>
              <a:t>Biomēslojums</a:t>
            </a:r>
            <a:r>
              <a:rPr lang="lv-LV" dirty="0"/>
              <a:t>: barojošs mēslojums ar ogleklis</a:t>
            </a:r>
            <a:br>
              <a:rPr lang="lv-LV" dirty="0"/>
            </a:br>
            <a:r>
              <a:rPr lang="lv-LV" dirty="0"/>
              <a:t>Piemērots pārtikas ražošanai un oglekļa uzkrāšanai augsnē</a:t>
            </a:r>
            <a:br>
              <a:rPr lang="lv-LV" dirty="0"/>
            </a:br>
            <a:r>
              <a:rPr lang="lv-LV" dirty="0"/>
              <a:t>Ogleklis svarīgs augsnes kvalitātei, barības avots mikroorganismiem</a:t>
            </a:r>
            <a:br>
              <a:rPr lang="lv-LV" dirty="0"/>
            </a:br>
            <a:r>
              <a:rPr lang="lv-LV" dirty="0"/>
              <a:t>Veicina mitrumu un uzlabo augsnes struktūru</a:t>
            </a:r>
            <a:br>
              <a:rPr lang="lv-LV" dirty="0"/>
            </a:br>
            <a:r>
              <a:rPr lang="lv-LV" dirty="0"/>
              <a:t>Līdzīga šķidruma konsistence kā šķidram dzīvnieku mēslojumam</a:t>
            </a:r>
            <a:br>
              <a:rPr lang="lv-LV" dirty="0"/>
            </a:br>
            <a:r>
              <a:rPr lang="lv-LV" dirty="0"/>
              <a:t>Var izmantot ar to pašu aprīkojumu kā šķidram dzīvnieku mēslojumam</a:t>
            </a:r>
            <a:br>
              <a:rPr lang="lv-LV" dirty="0"/>
            </a:br>
            <a:r>
              <a:rPr lang="lv-LV" dirty="0"/>
              <a:t>Vides draudzīgs alternatīvs risinājums mākslīgajiem mēslošanas līdzekļiem bez kaitīgām ķīmiskām vielām</a:t>
            </a:r>
            <a:br>
              <a:rPr lang="lv-LV" dirty="0"/>
            </a:br>
            <a:r>
              <a:rPr lang="lv-LV" dirty="0"/>
              <a:t>Uztur augsnes veselību</a:t>
            </a:r>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11</a:t>
            </a:fld>
            <a:endParaRPr lang="nb-NO"/>
          </a:p>
        </p:txBody>
      </p:sp>
    </p:spTree>
    <p:extLst>
      <p:ext uri="{BB962C8B-B14F-4D97-AF65-F5344CB8AC3E}">
        <p14:creationId xmlns:p14="http://schemas.microsoft.com/office/powerpoint/2010/main" val="378637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lv-LV" b="1" dirty="0"/>
              <a:t>Biogāze: Enerģijas risinājums no atkritumiem, mēslojuma un pārtikas atliekām</a:t>
            </a:r>
            <a:br>
              <a:rPr lang="lv-LV" dirty="0"/>
            </a:br>
            <a:r>
              <a:rPr lang="lv-LV" dirty="0"/>
              <a:t>Organiskais materiāls slēgtos konteineros bez gaisa</a:t>
            </a:r>
            <a:br>
              <a:rPr lang="lv-LV" dirty="0"/>
            </a:br>
            <a:r>
              <a:rPr lang="lv-LV" dirty="0"/>
              <a:t>Organiskā materiāla sadalīšanās ar mikroorganismiem</a:t>
            </a:r>
            <a:br>
              <a:rPr lang="lv-LV" dirty="0"/>
            </a:br>
            <a:r>
              <a:rPr lang="lv-LV" dirty="0"/>
              <a:t>Biogāzes ražošana: metāns, oglekļa dioksīds un ūdens tvaiki</a:t>
            </a:r>
            <a:br>
              <a:rPr lang="lv-LV" dirty="0"/>
            </a:br>
            <a:r>
              <a:rPr lang="lv-LV" dirty="0"/>
              <a:t>Bīstamu vielu pārstrāde: metāns un oglekļa dioksīds tiek sagūstīti</a:t>
            </a:r>
            <a:br>
              <a:rPr lang="lv-LV" dirty="0"/>
            </a:br>
            <a:r>
              <a:rPr lang="lv-LV" dirty="0"/>
              <a:t>Izmantošanas jomas: siltumenerģija, kurināms transportlīdzekļiem, elektrība</a:t>
            </a:r>
            <a:br>
              <a:rPr lang="lv-LV" dirty="0"/>
            </a:br>
            <a:r>
              <a:rPr lang="lv-LV" dirty="0"/>
              <a:t>Svarīga loma atkritumu apsaimniekošanā: 76% šķirotas pārtikas atliekas uz biogāzi (2020)</a:t>
            </a:r>
            <a:br>
              <a:rPr lang="lv-LV" dirty="0"/>
            </a:br>
            <a:r>
              <a:rPr lang="lv-LV" dirty="0"/>
              <a:t>Izmantošana pilsētās, piemēram, Oslo: autobusu darbība ar biogāzi, lai samazinātu atkritumus un aizstātu fosilos kurināmos</a:t>
            </a:r>
          </a:p>
          <a:p>
            <a:r>
              <a:rPr lang="lv-LV" b="1" dirty="0"/>
              <a:t>Biogāzes ražošana sniedz bonusa produktu: </a:t>
            </a:r>
            <a:r>
              <a:rPr lang="lv-LV" b="1" dirty="0" err="1"/>
              <a:t>biomēslojums</a:t>
            </a:r>
            <a:br>
              <a:rPr lang="lv-LV" dirty="0"/>
            </a:br>
            <a:r>
              <a:rPr lang="lv-LV" dirty="0" err="1"/>
              <a:t>Biomēslojums</a:t>
            </a:r>
            <a:r>
              <a:rPr lang="lv-LV" dirty="0"/>
              <a:t>: barojošs mēslojums ar oglekli</a:t>
            </a:r>
            <a:br>
              <a:rPr lang="lv-LV" dirty="0"/>
            </a:br>
            <a:r>
              <a:rPr lang="lv-LV" dirty="0"/>
              <a:t>Piemērots pārtikas ražošanai un oglekļa uzkrāšanai augsnē</a:t>
            </a:r>
            <a:br>
              <a:rPr lang="lv-LV" dirty="0"/>
            </a:br>
            <a:r>
              <a:rPr lang="lv-LV" dirty="0"/>
              <a:t>Ogleklis ir svarīgs augsnes kvalitātei, kā barības avots mikroorganismiem</a:t>
            </a:r>
            <a:br>
              <a:rPr lang="lv-LV" dirty="0"/>
            </a:br>
            <a:r>
              <a:rPr lang="lv-LV" dirty="0"/>
              <a:t>Veicina mitrumu un uzlabo augsnes struktūru</a:t>
            </a:r>
            <a:br>
              <a:rPr lang="lv-LV" dirty="0"/>
            </a:br>
            <a:r>
              <a:rPr lang="lv-LV" dirty="0"/>
              <a:t>Šķidruma konsistence līdzīga šķidram dzīvnieku mēslojumam</a:t>
            </a:r>
            <a:br>
              <a:rPr lang="lv-LV" dirty="0"/>
            </a:br>
            <a:r>
              <a:rPr lang="lv-LV" dirty="0"/>
              <a:t>Var izmantot ar to pašu aprīkojumu kā šķidram dzīvnieku mēslojumam</a:t>
            </a:r>
            <a:br>
              <a:rPr lang="lv-LV" dirty="0"/>
            </a:br>
            <a:r>
              <a:rPr lang="lv-LV" dirty="0"/>
              <a:t>Vides draudzīgs alternatīvs risinājums mākslīgajiem mēslošanas līdzekļiem bez kaitīgām ķīmiskām vielām</a:t>
            </a:r>
            <a:br>
              <a:rPr lang="lv-LV" dirty="0"/>
            </a:br>
            <a:r>
              <a:rPr lang="lv-LV" dirty="0"/>
              <a:t>Uztur augsnes veselību</a:t>
            </a:r>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12</a:t>
            </a:fld>
            <a:endParaRPr lang="nb-NO"/>
          </a:p>
        </p:txBody>
      </p:sp>
    </p:spTree>
    <p:extLst>
      <p:ext uri="{BB962C8B-B14F-4D97-AF65-F5344CB8AC3E}">
        <p14:creationId xmlns:p14="http://schemas.microsoft.com/office/powerpoint/2010/main" val="321891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13</a:t>
            </a:fld>
            <a:endParaRPr lang="nb-NO"/>
          </a:p>
        </p:txBody>
      </p:sp>
    </p:spTree>
    <p:extLst>
      <p:ext uri="{BB962C8B-B14F-4D97-AF65-F5344CB8AC3E}">
        <p14:creationId xmlns:p14="http://schemas.microsoft.com/office/powerpoint/2010/main" val="196189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14</a:t>
            </a:fld>
            <a:endParaRPr lang="nb-NO"/>
          </a:p>
        </p:txBody>
      </p:sp>
    </p:spTree>
    <p:extLst>
      <p:ext uri="{BB962C8B-B14F-4D97-AF65-F5344CB8AC3E}">
        <p14:creationId xmlns:p14="http://schemas.microsoft.com/office/powerpoint/2010/main" val="256807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BDAFCC5-7A41-034A-8D69-FDBE64A38FE4}" type="slidenum">
              <a:rPr lang="nb-NO" smtClean="0"/>
              <a:pPr/>
              <a:t>16</a:t>
            </a:fld>
            <a:endParaRPr lang="nb-NO" dirty="0"/>
          </a:p>
        </p:txBody>
      </p:sp>
    </p:spTree>
    <p:extLst>
      <p:ext uri="{BB962C8B-B14F-4D97-AF65-F5344CB8AC3E}">
        <p14:creationId xmlns:p14="http://schemas.microsoft.com/office/powerpoint/2010/main" val="2764658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17</a:t>
            </a:fld>
            <a:endParaRPr lang="nb-NO"/>
          </a:p>
        </p:txBody>
      </p:sp>
    </p:spTree>
    <p:extLst>
      <p:ext uri="{BB962C8B-B14F-4D97-AF65-F5344CB8AC3E}">
        <p14:creationId xmlns:p14="http://schemas.microsoft.com/office/powerpoint/2010/main" val="153220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18</a:t>
            </a:fld>
            <a:endParaRPr lang="nb-NO"/>
          </a:p>
        </p:txBody>
      </p:sp>
    </p:spTree>
    <p:extLst>
      <p:ext uri="{BB962C8B-B14F-4D97-AF65-F5344CB8AC3E}">
        <p14:creationId xmlns:p14="http://schemas.microsoft.com/office/powerpoint/2010/main" val="351053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19</a:t>
            </a:fld>
            <a:endParaRPr lang="nb-NO"/>
          </a:p>
        </p:txBody>
      </p:sp>
    </p:spTree>
    <p:extLst>
      <p:ext uri="{BB962C8B-B14F-4D97-AF65-F5344CB8AC3E}">
        <p14:creationId xmlns:p14="http://schemas.microsoft.com/office/powerpoint/2010/main" val="133811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20</a:t>
            </a:fld>
            <a:endParaRPr lang="nb-NO"/>
          </a:p>
        </p:txBody>
      </p:sp>
    </p:spTree>
    <p:extLst>
      <p:ext uri="{BB962C8B-B14F-4D97-AF65-F5344CB8AC3E}">
        <p14:creationId xmlns:p14="http://schemas.microsoft.com/office/powerpoint/2010/main" val="263282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a:t>
            </a:fld>
            <a:endParaRPr lang="nb-NO"/>
          </a:p>
        </p:txBody>
      </p:sp>
    </p:spTree>
    <p:extLst>
      <p:ext uri="{BB962C8B-B14F-4D97-AF65-F5344CB8AC3E}">
        <p14:creationId xmlns:p14="http://schemas.microsoft.com/office/powerpoint/2010/main" val="73610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21</a:t>
            </a:fld>
            <a:endParaRPr lang="nb-NO"/>
          </a:p>
        </p:txBody>
      </p:sp>
    </p:spTree>
    <p:extLst>
      <p:ext uri="{BB962C8B-B14F-4D97-AF65-F5344CB8AC3E}">
        <p14:creationId xmlns:p14="http://schemas.microsoft.com/office/powerpoint/2010/main" val="376779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22</a:t>
            </a:fld>
            <a:endParaRPr lang="nb-NO"/>
          </a:p>
        </p:txBody>
      </p:sp>
    </p:spTree>
    <p:extLst>
      <p:ext uri="{BB962C8B-B14F-4D97-AF65-F5344CB8AC3E}">
        <p14:creationId xmlns:p14="http://schemas.microsoft.com/office/powerpoint/2010/main" val="2849152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23</a:t>
            </a:fld>
            <a:endParaRPr lang="nb-NO"/>
          </a:p>
        </p:txBody>
      </p:sp>
    </p:spTree>
    <p:extLst>
      <p:ext uri="{BB962C8B-B14F-4D97-AF65-F5344CB8AC3E}">
        <p14:creationId xmlns:p14="http://schemas.microsoft.com/office/powerpoint/2010/main" val="2649756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24</a:t>
            </a:fld>
            <a:endParaRPr lang="nb-NO"/>
          </a:p>
        </p:txBody>
      </p:sp>
    </p:spTree>
    <p:extLst>
      <p:ext uri="{BB962C8B-B14F-4D97-AF65-F5344CB8AC3E}">
        <p14:creationId xmlns:p14="http://schemas.microsoft.com/office/powerpoint/2010/main" val="138528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25</a:t>
            </a:fld>
            <a:endParaRPr lang="nb-NO"/>
          </a:p>
        </p:txBody>
      </p:sp>
    </p:spTree>
    <p:extLst>
      <p:ext uri="{BB962C8B-B14F-4D97-AF65-F5344CB8AC3E}">
        <p14:creationId xmlns:p14="http://schemas.microsoft.com/office/powerpoint/2010/main" val="390767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26</a:t>
            </a:fld>
            <a:endParaRPr lang="nb-NO"/>
          </a:p>
        </p:txBody>
      </p:sp>
    </p:spTree>
    <p:extLst>
      <p:ext uri="{BB962C8B-B14F-4D97-AF65-F5344CB8AC3E}">
        <p14:creationId xmlns:p14="http://schemas.microsoft.com/office/powerpoint/2010/main" val="414670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BDAFCC5-7A41-034A-8D69-FDBE64A38FE4}" type="slidenum">
              <a:rPr lang="nb-NO" smtClean="0"/>
              <a:pPr/>
              <a:t>27</a:t>
            </a:fld>
            <a:endParaRPr lang="nb-NO" dirty="0"/>
          </a:p>
        </p:txBody>
      </p:sp>
    </p:spTree>
    <p:extLst>
      <p:ext uri="{BB962C8B-B14F-4D97-AF65-F5344CB8AC3E}">
        <p14:creationId xmlns:p14="http://schemas.microsoft.com/office/powerpoint/2010/main" val="67807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29</a:t>
            </a:fld>
            <a:endParaRPr lang="nb-NO"/>
          </a:p>
        </p:txBody>
      </p:sp>
    </p:spTree>
    <p:extLst>
      <p:ext uri="{BB962C8B-B14F-4D97-AF65-F5344CB8AC3E}">
        <p14:creationId xmlns:p14="http://schemas.microsoft.com/office/powerpoint/2010/main" val="1815497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30</a:t>
            </a:fld>
            <a:endParaRPr lang="nb-NO"/>
          </a:p>
        </p:txBody>
      </p:sp>
    </p:spTree>
    <p:extLst>
      <p:ext uri="{BB962C8B-B14F-4D97-AF65-F5344CB8AC3E}">
        <p14:creationId xmlns:p14="http://schemas.microsoft.com/office/powerpoint/2010/main" val="325156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31</a:t>
            </a:fld>
            <a:endParaRPr lang="nb-NO"/>
          </a:p>
        </p:txBody>
      </p:sp>
    </p:spTree>
    <p:extLst>
      <p:ext uri="{BB962C8B-B14F-4D97-AF65-F5344CB8AC3E}">
        <p14:creationId xmlns:p14="http://schemas.microsoft.com/office/powerpoint/2010/main" val="97013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7886"/>
                </a:solidFill>
                <a:effectLst/>
                <a:latin typeface="Times New Roman" panose="02020603050405020304" pitchFamily="18" charset="0"/>
                <a:ea typeface="Calibri" panose="020F0502020204030204" pitchFamily="34" charset="0"/>
                <a:cs typeface="Times New Roman" panose="02020603050405020304" pitchFamily="18" charset="0"/>
                <a:hlinkClick r:id="rId3"/>
              </a:rPr>
              <a:t>Bioeconomy</a:t>
            </a:r>
            <a:r>
              <a:rPr lang="en-US" sz="1800" dirty="0">
                <a:solidFill>
                  <a:srgbClr val="000000"/>
                </a:solidFill>
                <a:effectLst/>
                <a:latin typeface="Times New Roman" panose="02020603050405020304" pitchFamily="18" charset="0"/>
                <a:ea typeface="Calibri" panose="020F0502020204030204" pitchFamily="34" charset="0"/>
              </a:rPr>
              <a:t> is an economy where materials, chemicals and energy originate from renewable bio-based raw materials. In a circular economy, resources stay within society's cycle instead of becoming waste. On a whiteboard write the term ‘bioeconomy’ in the middle. Invite the students to think of different concepts, processes, activities that the term can involve. Write down the answers surrounding the term and create a “word cloud”.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link provides a video explanation for students and can be used as an introduction to the topic in classrooms. While the video is playing you can cross the words that the students came up with in the word cloud. Did you cross at least 6 words off in the cloud? </a:t>
            </a:r>
            <a:endParaRPr lang="sv-SE" sz="1800" dirty="0">
              <a:effectLst/>
              <a:latin typeface="Times New Roman" panose="02020603050405020304" pitchFamily="18"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a:t>
            </a:fld>
            <a:endParaRPr lang="nb-NO"/>
          </a:p>
        </p:txBody>
      </p:sp>
    </p:spTree>
    <p:extLst>
      <p:ext uri="{BB962C8B-B14F-4D97-AF65-F5344CB8AC3E}">
        <p14:creationId xmlns:p14="http://schemas.microsoft.com/office/powerpoint/2010/main" val="93675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32</a:t>
            </a:fld>
            <a:endParaRPr lang="nb-NO"/>
          </a:p>
        </p:txBody>
      </p:sp>
    </p:spTree>
    <p:extLst>
      <p:ext uri="{BB962C8B-B14F-4D97-AF65-F5344CB8AC3E}">
        <p14:creationId xmlns:p14="http://schemas.microsoft.com/office/powerpoint/2010/main" val="311623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33</a:t>
            </a:fld>
            <a:endParaRPr lang="nb-NO"/>
          </a:p>
        </p:txBody>
      </p:sp>
    </p:spTree>
    <p:extLst>
      <p:ext uri="{BB962C8B-B14F-4D97-AF65-F5344CB8AC3E}">
        <p14:creationId xmlns:p14="http://schemas.microsoft.com/office/powerpoint/2010/main" val="2320566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34</a:t>
            </a:fld>
            <a:endParaRPr lang="nb-NO"/>
          </a:p>
        </p:txBody>
      </p:sp>
    </p:spTree>
    <p:extLst>
      <p:ext uri="{BB962C8B-B14F-4D97-AF65-F5344CB8AC3E}">
        <p14:creationId xmlns:p14="http://schemas.microsoft.com/office/powerpoint/2010/main" val="249455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lv-LV"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4</a:t>
            </a:fld>
            <a:endParaRPr lang="nb-NO"/>
          </a:p>
        </p:txBody>
      </p:sp>
    </p:spTree>
    <p:extLst>
      <p:ext uri="{BB962C8B-B14F-4D97-AF65-F5344CB8AC3E}">
        <p14:creationId xmlns:p14="http://schemas.microsoft.com/office/powerpoint/2010/main" val="306471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5</a:t>
            </a:fld>
            <a:endParaRPr lang="nb-NO"/>
          </a:p>
        </p:txBody>
      </p:sp>
    </p:spTree>
    <p:extLst>
      <p:ext uri="{BB962C8B-B14F-4D97-AF65-F5344CB8AC3E}">
        <p14:creationId xmlns:p14="http://schemas.microsoft.com/office/powerpoint/2010/main" val="72371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6</a:t>
            </a:fld>
            <a:endParaRPr lang="nb-NO"/>
          </a:p>
        </p:txBody>
      </p:sp>
    </p:spTree>
    <p:extLst>
      <p:ext uri="{BB962C8B-B14F-4D97-AF65-F5344CB8AC3E}">
        <p14:creationId xmlns:p14="http://schemas.microsoft.com/office/powerpoint/2010/main" val="353950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7</a:t>
            </a:fld>
            <a:endParaRPr lang="nb-NO"/>
          </a:p>
        </p:txBody>
      </p:sp>
    </p:spTree>
    <p:extLst>
      <p:ext uri="{BB962C8B-B14F-4D97-AF65-F5344CB8AC3E}">
        <p14:creationId xmlns:p14="http://schemas.microsoft.com/office/powerpoint/2010/main" val="3258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8</a:t>
            </a:fld>
            <a:endParaRPr lang="nb-NO"/>
          </a:p>
        </p:txBody>
      </p:sp>
    </p:spTree>
    <p:extLst>
      <p:ext uri="{BB962C8B-B14F-4D97-AF65-F5344CB8AC3E}">
        <p14:creationId xmlns:p14="http://schemas.microsoft.com/office/powerpoint/2010/main" val="146205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9</a:t>
            </a:fld>
            <a:endParaRPr lang="nb-NO"/>
          </a:p>
        </p:txBody>
      </p:sp>
    </p:spTree>
    <p:extLst>
      <p:ext uri="{BB962C8B-B14F-4D97-AF65-F5344CB8AC3E}">
        <p14:creationId xmlns:p14="http://schemas.microsoft.com/office/powerpoint/2010/main" val="196793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158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0986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693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1755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33515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130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AB91CBD-B5C5-7245-9DAB-17046A5BEFC2}" type="datetimeFigureOut">
              <a:rPr lang="nb-NO" smtClean="0"/>
              <a:t>28.04.2025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6226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AB91CBD-B5C5-7245-9DAB-17046A5BEFC2}" type="datetimeFigureOut">
              <a:rPr lang="nb-NO" smtClean="0"/>
              <a:t>28.04.2025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76214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1CBD-B5C5-7245-9DAB-17046A5BEFC2}" type="datetimeFigureOut">
              <a:rPr lang="nb-NO" smtClean="0"/>
              <a:t>28.04.2025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08992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7010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429356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91CBD-B5C5-7245-9DAB-17046A5BEFC2}" type="datetimeFigureOut">
              <a:rPr lang="nb-NO" smtClean="0"/>
              <a:pPr/>
              <a:t>28.04.2025</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03C74-64F3-A24F-92F2-7A557834A3AF}" type="slidenum">
              <a:rPr lang="nb-NO" smtClean="0"/>
              <a:pPr/>
              <a:t>‹#›</a:t>
            </a:fld>
            <a:endParaRPr lang="nb-NO" dirty="0"/>
          </a:p>
        </p:txBody>
      </p:sp>
    </p:spTree>
    <p:extLst>
      <p:ext uri="{BB962C8B-B14F-4D97-AF65-F5344CB8AC3E}">
        <p14:creationId xmlns:p14="http://schemas.microsoft.com/office/powerpoint/2010/main" val="2465997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24.png"/><Relationship Id="rId5" Type="http://schemas.openxmlformats.org/officeDocument/2006/relationships/diagramQuickStyle" Target="../diagrams/quickStyle6.xml"/><Relationship Id="rId10" Type="http://schemas.openxmlformats.org/officeDocument/2006/relationships/image" Target="../media/image23.png"/><Relationship Id="rId4" Type="http://schemas.openxmlformats.org/officeDocument/2006/relationships/diagramLayout" Target="../diagrams/layout6.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24.png"/><Relationship Id="rId5" Type="http://schemas.openxmlformats.org/officeDocument/2006/relationships/diagramQuickStyle" Target="../diagrams/quickStyle7.xml"/><Relationship Id="rId10" Type="http://schemas.openxmlformats.org/officeDocument/2006/relationships/image" Target="../media/image23.png"/><Relationship Id="rId4" Type="http://schemas.openxmlformats.org/officeDocument/2006/relationships/diagramLayout" Target="../diagrams/layout7.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24.png"/><Relationship Id="rId5" Type="http://schemas.openxmlformats.org/officeDocument/2006/relationships/diagramQuickStyle" Target="../diagrams/quickStyle8.xml"/><Relationship Id="rId10" Type="http://schemas.openxmlformats.org/officeDocument/2006/relationships/image" Target="../media/image23.png"/><Relationship Id="rId4" Type="http://schemas.openxmlformats.org/officeDocument/2006/relationships/diagramLayout" Target="../diagrams/layout8.xml"/><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24.png"/><Relationship Id="rId5" Type="http://schemas.openxmlformats.org/officeDocument/2006/relationships/diagramQuickStyle" Target="../diagrams/quickStyle9.xml"/><Relationship Id="rId1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diagramLayout" Target="../diagrams/layout9.xml"/><Relationship Id="rId9" Type="http://schemas.openxmlformats.org/officeDocument/2006/relationships/image" Target="../media/image22.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2.png"/><Relationship Id="rId7" Type="http://schemas.openxmlformats.org/officeDocument/2006/relationships/diagramQuickStyle" Target="../diagrams/quickStyle10.xml"/><Relationship Id="rId12"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34.png"/><Relationship Id="rId5" Type="http://schemas.openxmlformats.org/officeDocument/2006/relationships/diagramData" Target="../diagrams/data10.xml"/><Relationship Id="rId10" Type="http://schemas.openxmlformats.org/officeDocument/2006/relationships/image" Target="../media/image24.png"/><Relationship Id="rId4" Type="http://schemas.openxmlformats.org/officeDocument/2006/relationships/image" Target="../media/image33.png"/><Relationship Id="rId9" Type="http://schemas.microsoft.com/office/2007/relationships/diagramDrawing" Target="../diagrams/drawing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2.png"/><Relationship Id="rId7" Type="http://schemas.openxmlformats.org/officeDocument/2006/relationships/diagramQuickStyle" Target="../diagrams/quickStyle11.xml"/><Relationship Id="rId12"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image" Target="../media/image34.png"/><Relationship Id="rId5" Type="http://schemas.openxmlformats.org/officeDocument/2006/relationships/diagramData" Target="../diagrams/data11.xml"/><Relationship Id="rId10" Type="http://schemas.openxmlformats.org/officeDocument/2006/relationships/image" Target="../media/image24.png"/><Relationship Id="rId4" Type="http://schemas.openxmlformats.org/officeDocument/2006/relationships/image" Target="../media/image33.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2.png"/><Relationship Id="rId7" Type="http://schemas.openxmlformats.org/officeDocument/2006/relationships/diagramQuickStyle" Target="../diagrams/quickStyle12.xml"/><Relationship Id="rId12"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image" Target="../media/image34.png"/><Relationship Id="rId5" Type="http://schemas.openxmlformats.org/officeDocument/2006/relationships/diagramData" Target="../diagrams/data12.xml"/><Relationship Id="rId10" Type="http://schemas.openxmlformats.org/officeDocument/2006/relationships/image" Target="../media/image24.png"/><Relationship Id="rId4" Type="http://schemas.openxmlformats.org/officeDocument/2006/relationships/image" Target="../media/image33.png"/><Relationship Id="rId9" Type="http://schemas.microsoft.com/office/2007/relationships/diagramDrawing" Target="../diagrams/drawing1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1.pn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C59BB2D-339B-7CFC-27BB-A52435CEE1EE}"/>
              </a:ext>
            </a:extLst>
          </p:cNvPr>
          <p:cNvSpPr/>
          <p:nvPr/>
        </p:nvSpPr>
        <p:spPr>
          <a:xfrm>
            <a:off x="1388554" y="1284818"/>
            <a:ext cx="9299666" cy="4555843"/>
          </a:xfrm>
          <a:prstGeom prst="rect">
            <a:avLst/>
          </a:prstGeom>
          <a:solidFill>
            <a:srgbClr val="C9E5DC"/>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Et bilde som inneholder landskap, tre, himmel, maling&#10;&#10;Automatisk generert beskrivelse">
            <a:extLst>
              <a:ext uri="{FF2B5EF4-FFF2-40B4-BE49-F238E27FC236}">
                <a16:creationId xmlns:a16="http://schemas.microsoft.com/office/drawing/2014/main" id="{DC2C25FB-16D8-DF3F-B09A-48D29800EEC4}"/>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1388554" y="1284818"/>
            <a:ext cx="9299666" cy="4555843"/>
          </a:xfrm>
          <a:prstGeom prst="rect">
            <a:avLst/>
          </a:prstGeom>
        </p:spPr>
      </p:pic>
      <p:sp>
        <p:nvSpPr>
          <p:cNvPr id="3" name="TextBox 3"/>
          <p:cNvSpPr txBox="1"/>
          <p:nvPr/>
        </p:nvSpPr>
        <p:spPr>
          <a:xfrm>
            <a:off x="2390238" y="197424"/>
            <a:ext cx="10137041" cy="832407"/>
          </a:xfrm>
          <a:prstGeom prst="rect">
            <a:avLst/>
          </a:prstGeom>
        </p:spPr>
        <p:txBody>
          <a:bodyPr wrap="square" lIns="0" tIns="0" rIns="0" bIns="0" rtlCol="0" anchor="t">
            <a:spAutoFit/>
          </a:bodyPr>
          <a:lstStyle/>
          <a:p>
            <a:pPr>
              <a:lnSpc>
                <a:spcPts val="6250"/>
              </a:lnSpc>
            </a:pPr>
            <a:r>
              <a:rPr lang="lv-LV" sz="5400" dirty="0">
                <a:solidFill>
                  <a:srgbClr val="C9E5DC"/>
                </a:solidFill>
                <a:latin typeface="Myriad Pro" panose="020B0503030403020204" pitchFamily="34" charset="0"/>
              </a:rPr>
              <a:t>Aprites </a:t>
            </a:r>
            <a:r>
              <a:rPr lang="lv-LV" sz="5400" dirty="0" err="1">
                <a:solidFill>
                  <a:srgbClr val="C9E5DC"/>
                </a:solidFill>
                <a:latin typeface="Myriad Pro" panose="020B0503030403020204" pitchFamily="34" charset="0"/>
              </a:rPr>
              <a:t>bioekonomika</a:t>
            </a:r>
            <a:r>
              <a:rPr lang="lv-LV" sz="5400" dirty="0">
                <a:solidFill>
                  <a:srgbClr val="C9E5DC"/>
                </a:solidFill>
                <a:latin typeface="Myriad Pro" panose="020B0503030403020204" pitchFamily="34" charset="0"/>
              </a:rPr>
              <a:t> </a:t>
            </a:r>
            <a:endParaRPr lang="en-US" sz="5400" dirty="0">
              <a:solidFill>
                <a:srgbClr val="C9E5DC"/>
              </a:solidFill>
              <a:latin typeface="Myriad Pro" panose="020B0503030403020204" pitchFamily="34" charset="0"/>
            </a:endParaRPr>
          </a:p>
        </p:txBody>
      </p:sp>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pic>
        <p:nvPicPr>
          <p:cNvPr id="8" name="Bilde 7" descr="Et bilde som inneholder tegnefilm, clip art, Tegnefilm, Barnekunst&#10;&#10;Automatisk generert beskrivelse">
            <a:extLst>
              <a:ext uri="{FF2B5EF4-FFF2-40B4-BE49-F238E27FC236}">
                <a16:creationId xmlns:a16="http://schemas.microsoft.com/office/drawing/2014/main" id="{5D0B0633-DA98-8062-3FA9-14ED289F84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29980" y="1501291"/>
            <a:ext cx="4332040" cy="4339370"/>
          </a:xfrm>
          <a:prstGeom prst="rect">
            <a:avLst/>
          </a:prstGeom>
        </p:spPr>
      </p:pic>
      <p:pic>
        <p:nvPicPr>
          <p:cNvPr id="2" name="Picture 1" descr="A close-up of a flag&#10;&#10;AI-generated content may be incorrect.">
            <a:extLst>
              <a:ext uri="{FF2B5EF4-FFF2-40B4-BE49-F238E27FC236}">
                <a16:creationId xmlns:a16="http://schemas.microsoft.com/office/drawing/2014/main" id="{7120DE5C-D823-987B-6B85-6DAF043DA8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46724" y="4605002"/>
            <a:ext cx="2703064" cy="1143263"/>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91027"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FFFDF8">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Bior</a:t>
                </a:r>
                <a:r>
                  <a:rPr lang="lv-LV" sz="4667" dirty="0" err="1">
                    <a:solidFill>
                      <a:srgbClr val="248587"/>
                    </a:solidFill>
                    <a:latin typeface="Myriad Pro" panose="020B0503030403020204" pitchFamily="34" charset="0"/>
                  </a:rPr>
                  <a:t>afinērija</a:t>
                </a:r>
                <a:r>
                  <a:rPr lang="nb-NO" sz="4667" dirty="0">
                    <a:solidFill>
                      <a:srgbClr val="248587"/>
                    </a:solidFill>
                    <a:latin typeface="Myriad Pro" panose="020B0503030403020204" pitchFamily="34" charset="0"/>
                  </a:rPr>
                  <a:t>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2191771"/>
              <a:ext cx="6705130" cy="3358680"/>
              <a:chOff x="1473714" y="2423878"/>
              <a:chExt cx="6705130" cy="3358680"/>
            </a:xfrm>
          </p:grpSpPr>
          <p:sp>
            <p:nvSpPr>
              <p:cNvPr id="9" name="Avrundet rektangel 8">
                <a:extLst>
                  <a:ext uri="{FF2B5EF4-FFF2-40B4-BE49-F238E27FC236}">
                    <a16:creationId xmlns:a16="http://schemas.microsoft.com/office/drawing/2014/main" id="{A7FF79CF-ECAF-BAF1-B07E-EF2055902E4F}"/>
                  </a:ext>
                </a:extLst>
              </p:cNvPr>
              <p:cNvSpPr/>
              <p:nvPr/>
            </p:nvSpPr>
            <p:spPr>
              <a:xfrm>
                <a:off x="1473714" y="2423878"/>
                <a:ext cx="6705130" cy="6529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dirty="0">
                    <a:solidFill>
                      <a:srgbClr val="248587"/>
                    </a:solidFill>
                    <a:latin typeface="Myriad Pro" panose="020B0503030403020204" pitchFamily="34" charset="0"/>
                  </a:rPr>
                  <a:t>Organiskais materiāls </a:t>
                </a:r>
                <a:r>
                  <a:rPr lang="nb-NO" sz="2000" dirty="0">
                    <a:solidFill>
                      <a:srgbClr val="248587"/>
                    </a:solidFill>
                    <a:effectLst/>
                    <a:latin typeface="Myriad Pro" panose="020B0503030403020204" pitchFamily="34" charset="0"/>
                    <a:sym typeface="Wingdings" pitchFamily="2" charset="2"/>
                  </a:rPr>
                  <a:t></a:t>
                </a:r>
                <a:r>
                  <a:rPr lang="nb-NO" sz="2000" dirty="0">
                    <a:solidFill>
                      <a:srgbClr val="248587"/>
                    </a:solidFill>
                    <a:effectLst/>
                    <a:latin typeface="Myriad Pro" panose="020B0503030403020204" pitchFamily="34" charset="0"/>
                  </a:rPr>
                  <a:t> </a:t>
                </a:r>
                <a:r>
                  <a:rPr lang="lv-LV" sz="2000" dirty="0">
                    <a:solidFill>
                      <a:srgbClr val="248587"/>
                    </a:solidFill>
                    <a:effectLst/>
                    <a:latin typeface="Myriad Pro" panose="020B0503030403020204" pitchFamily="34" charset="0"/>
                  </a:rPr>
                  <a:t>produkti u enerģija</a:t>
                </a:r>
                <a:endParaRPr lang="nb-NO" sz="2000" dirty="0">
                  <a:solidFill>
                    <a:srgbClr val="248587"/>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6C77623B-DD72-FB63-0C55-6D6237E03A5A}"/>
                  </a:ext>
                </a:extLst>
              </p:cNvPr>
              <p:cNvSpPr/>
              <p:nvPr/>
            </p:nvSpPr>
            <p:spPr>
              <a:xfrm>
                <a:off x="1473714" y="3772148"/>
                <a:ext cx="6705130" cy="6174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nb-NO" sz="2000" dirty="0">
                    <a:solidFill>
                      <a:srgbClr val="248587"/>
                    </a:solidFill>
                    <a:latin typeface="Myriad Pro" panose="020B0503030403020204" pitchFamily="34" charset="0"/>
                  </a:rPr>
                  <a:t>Ķīmiskā, termiskā un fiziskā</a:t>
                </a:r>
                <a:r>
                  <a:rPr lang="lv-LV" sz="2000" dirty="0" err="1">
                    <a:solidFill>
                      <a:srgbClr val="248587"/>
                    </a:solidFill>
                    <a:latin typeface="Myriad Pro" panose="020B0503030403020204" pitchFamily="34" charset="0"/>
                  </a:rPr>
                  <a:t>lā</a:t>
                </a:r>
                <a:r>
                  <a:rPr lang="nb-NO" sz="2000" dirty="0">
                    <a:solidFill>
                      <a:srgbClr val="248587"/>
                    </a:solidFill>
                    <a:latin typeface="Myriad Pro" panose="020B0503030403020204" pitchFamily="34" charset="0"/>
                  </a:rPr>
                  <a:t> apstrāde</a:t>
                </a:r>
                <a:endParaRPr lang="nb-NO" dirty="0">
                  <a:latin typeface="Myriad Pro" panose="020B0503030403020204" pitchFamily="34" charset="0"/>
                </a:endParaRPr>
              </a:p>
            </p:txBody>
          </p:sp>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r>
                  <a:rPr lang="lv-LV" sz="2000" dirty="0">
                    <a:solidFill>
                      <a:srgbClr val="248587"/>
                    </a:solidFill>
                    <a:effectLst/>
                    <a:latin typeface="Myriad Pro" panose="020B0503030403020204" pitchFamily="34" charset="0"/>
                  </a:rPr>
                  <a:t>Rezultāti, piemēram, </a:t>
                </a:r>
                <a:r>
                  <a:rPr lang="lv-LV" sz="2000" dirty="0" err="1">
                    <a:solidFill>
                      <a:srgbClr val="248587"/>
                    </a:solidFill>
                    <a:effectLst/>
                    <a:latin typeface="Myriad Pro" panose="020B0503030403020204" pitchFamily="34" charset="0"/>
                  </a:rPr>
                  <a:t>bioogles</a:t>
                </a:r>
                <a:r>
                  <a:rPr lang="lv-LV" sz="2000" dirty="0">
                    <a:solidFill>
                      <a:srgbClr val="248587"/>
                    </a:solidFill>
                    <a:effectLst/>
                    <a:latin typeface="Myriad Pro" panose="020B0503030403020204" pitchFamily="34" charset="0"/>
                  </a:rPr>
                  <a:t>, </a:t>
                </a:r>
                <a:r>
                  <a:rPr lang="lv-LV" sz="2000" dirty="0" err="1">
                    <a:solidFill>
                      <a:srgbClr val="248587"/>
                    </a:solidFill>
                    <a:effectLst/>
                    <a:latin typeface="Myriad Pro" panose="020B0503030403020204" pitchFamily="34" charset="0"/>
                  </a:rPr>
                  <a:t>bioplastmasa</a:t>
                </a:r>
                <a:r>
                  <a:rPr lang="lv-LV" sz="2000" dirty="0">
                    <a:solidFill>
                      <a:srgbClr val="248587"/>
                    </a:solidFill>
                    <a:effectLst/>
                    <a:latin typeface="Myriad Pro" panose="020B0503030403020204" pitchFamily="34" charset="0"/>
                  </a:rPr>
                  <a:t> un vanilīns</a:t>
                </a:r>
                <a:endParaRPr lang="nb-NO" sz="2000" dirty="0">
                  <a:latin typeface="Myriad Pro" panose="020B0503030403020204" pitchFamily="34" charset="0"/>
                </a:endParaRPr>
              </a:p>
            </p:txBody>
          </p:sp>
          <p:sp>
            <p:nvSpPr>
              <p:cNvPr id="13" name="Avrundet rektangel 12">
                <a:extLst>
                  <a:ext uri="{FF2B5EF4-FFF2-40B4-BE49-F238E27FC236}">
                    <a16:creationId xmlns:a16="http://schemas.microsoft.com/office/drawing/2014/main" id="{0E6326BC-9756-9DB8-83F5-9CA7354B2A8E}"/>
                  </a:ext>
                </a:extLst>
              </p:cNvPr>
              <p:cNvSpPr/>
              <p:nvPr/>
            </p:nvSpPr>
            <p:spPr>
              <a:xfrm>
                <a:off x="1473714" y="5075105"/>
                <a:ext cx="6705130" cy="70745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3095337"/>
                <a:ext cx="6705130" cy="6608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Font typeface="Arial" panose="020B0604020202020204" pitchFamily="34" charset="0"/>
                  <a:buNone/>
                </a:pPr>
                <a:r>
                  <a:rPr lang="lv-LV" sz="2000" dirty="0">
                    <a:solidFill>
                      <a:srgbClr val="248587"/>
                    </a:solidFill>
                    <a:latin typeface="Myriad Pro" panose="020B0503030403020204" pitchFamily="34" charset="0"/>
                  </a:rPr>
                  <a:t>Videi draudzīga augu, aļģu un atkritumu izmantošana</a:t>
                </a:r>
                <a:endParaRPr lang="nb-NO" dirty="0">
                  <a:latin typeface="Myriad Pro" panose="020B0503030403020204" pitchFamily="34" charset="0"/>
                </a:endParaRPr>
              </a:p>
            </p:txBody>
          </p:sp>
        </p:grpSp>
      </p:grpSp>
      <p:sp>
        <p:nvSpPr>
          <p:cNvPr id="5" name="Rektangel 4">
            <a:extLst>
              <a:ext uri="{FF2B5EF4-FFF2-40B4-BE49-F238E27FC236}">
                <a16:creationId xmlns:a16="http://schemas.microsoft.com/office/drawing/2014/main" id="{A58C2538-8C26-43B6-4BBF-C041701AF14B}"/>
              </a:ext>
            </a:extLst>
          </p:cNvPr>
          <p:cNvSpPr/>
          <p:nvPr/>
        </p:nvSpPr>
        <p:spPr>
          <a:xfrm>
            <a:off x="8566590" y="1"/>
            <a:ext cx="3639425" cy="6888445"/>
          </a:xfrm>
          <a:prstGeom prst="rect">
            <a:avLst/>
          </a:prstGeom>
          <a:solidFill>
            <a:srgbClr val="F4FBFB">
              <a:alpha val="683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7" name="Bilde 66" descr="Et bilde som inneholder Grafikk, Font, symbol, tegnefilm&#10;&#10;Automatisk generert beskrivelse">
            <a:extLst>
              <a:ext uri="{FF2B5EF4-FFF2-40B4-BE49-F238E27FC236}">
                <a16:creationId xmlns:a16="http://schemas.microsoft.com/office/drawing/2014/main" id="{22611F6F-11C5-29A3-4AF2-2A8719E3FE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13573" y="864412"/>
            <a:ext cx="2159000" cy="5190067"/>
          </a:xfrm>
          <a:prstGeom prst="rect">
            <a:avLst/>
          </a:prstGeom>
        </p:spPr>
      </p:pic>
      <p:sp>
        <p:nvSpPr>
          <p:cNvPr id="18" name="TextBox 17">
            <a:extLst>
              <a:ext uri="{FF2B5EF4-FFF2-40B4-BE49-F238E27FC236}">
                <a16:creationId xmlns:a16="http://schemas.microsoft.com/office/drawing/2014/main" id="{5079F668-5172-487D-AC82-E3E358E2017F}"/>
              </a:ext>
            </a:extLst>
          </p:cNvPr>
          <p:cNvSpPr txBox="1"/>
          <p:nvPr/>
        </p:nvSpPr>
        <p:spPr>
          <a:xfrm>
            <a:off x="1389647" y="4873010"/>
            <a:ext cx="6100010" cy="707886"/>
          </a:xfrm>
          <a:prstGeom prst="rect">
            <a:avLst/>
          </a:prstGeom>
          <a:noFill/>
        </p:spPr>
        <p:txBody>
          <a:bodyPr wrap="square">
            <a:spAutoFit/>
          </a:bodyPr>
          <a:lstStyle/>
          <a:p>
            <a:pPr algn="ctr"/>
            <a:r>
              <a:rPr lang="lv-LV" sz="2000" b="1" dirty="0">
                <a:solidFill>
                  <a:schemeClr val="accent6">
                    <a:lumMod val="75000"/>
                  </a:schemeClr>
                </a:solidFill>
              </a:rPr>
              <a:t>Atjaunojamie resursi, zemākas siltumnīcefekta gāzu emisijas un atkritumu daudzums</a:t>
            </a:r>
          </a:p>
        </p:txBody>
      </p:sp>
    </p:spTree>
    <p:extLst>
      <p:ext uri="{BB962C8B-B14F-4D97-AF65-F5344CB8AC3E}">
        <p14:creationId xmlns:p14="http://schemas.microsoft.com/office/powerpoint/2010/main" val="35330530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EF27636B-5AF2-A82C-5C1D-09CC1DEA9929}"/>
              </a:ext>
            </a:extLst>
          </p:cNvPr>
          <p:cNvSpPr/>
          <p:nvPr/>
        </p:nvSpPr>
        <p:spPr>
          <a:xfrm>
            <a:off x="-47941" y="-11063"/>
            <a:ext cx="5857464" cy="6927943"/>
          </a:xfrm>
          <a:prstGeom prst="rect">
            <a:avLst/>
          </a:prstGeom>
          <a:solidFill>
            <a:srgbClr val="F4FBFB"/>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TextBox 9">
            <a:extLst>
              <a:ext uri="{FF2B5EF4-FFF2-40B4-BE49-F238E27FC236}">
                <a16:creationId xmlns:a16="http://schemas.microsoft.com/office/drawing/2014/main" id="{C70DB3AF-D96B-BF64-B567-D692D17D042F}"/>
              </a:ext>
            </a:extLst>
          </p:cNvPr>
          <p:cNvSpPr txBox="1"/>
          <p:nvPr/>
        </p:nvSpPr>
        <p:spPr>
          <a:xfrm>
            <a:off x="1634079" y="509949"/>
            <a:ext cx="2954170" cy="807913"/>
          </a:xfrm>
          <a:prstGeom prst="rect">
            <a:avLst/>
          </a:prstGeom>
          <a:noFill/>
          <a:ln>
            <a:noFill/>
          </a:ln>
        </p:spPr>
        <p:txBody>
          <a:bodyPr wrap="square" lIns="0" tIns="0" rIns="0" bIns="0" rtlCol="0" anchor="t">
            <a:spAutoFit/>
          </a:bodyPr>
          <a:lstStyle/>
          <a:p>
            <a:pPr>
              <a:lnSpc>
                <a:spcPts val="6250"/>
              </a:lnSpc>
            </a:pPr>
            <a:r>
              <a:rPr lang="lv-LV" sz="6000" dirty="0">
                <a:ln>
                  <a:solidFill>
                    <a:srgbClr val="007075"/>
                  </a:solidFill>
                </a:ln>
                <a:solidFill>
                  <a:srgbClr val="007075"/>
                </a:solidFill>
                <a:latin typeface="Myriad Pro" panose="020B0503030403020204" pitchFamily="34" charset="0"/>
              </a:rPr>
              <a:t>Biogāze</a:t>
            </a:r>
            <a:endParaRPr lang="en-US" sz="6000" dirty="0">
              <a:ln>
                <a:solidFill>
                  <a:srgbClr val="007075"/>
                </a:solidFill>
              </a:ln>
              <a:solidFill>
                <a:srgbClr val="007075"/>
              </a:solidFill>
              <a:latin typeface="Myriad Pro" panose="020B0503030403020204" pitchFamily="34" charset="0"/>
            </a:endParaRPr>
          </a:p>
        </p:txBody>
      </p:sp>
      <p:pic>
        <p:nvPicPr>
          <p:cNvPr id="3" name="Bilde 2" descr="Et bilde som inneholder clip art, Tegnefilm, tegnefilm, illustrasjon&#10;&#10;Automatisk generert beskrivelse">
            <a:extLst>
              <a:ext uri="{FF2B5EF4-FFF2-40B4-BE49-F238E27FC236}">
                <a16:creationId xmlns:a16="http://schemas.microsoft.com/office/drawing/2014/main" id="{B6C1FA49-5D25-5761-BDA6-6C853BF073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709" y="1611800"/>
            <a:ext cx="4705386" cy="4734552"/>
          </a:xfrm>
          <a:prstGeom prst="rect">
            <a:avLst/>
          </a:prstGeom>
        </p:spPr>
      </p:pic>
      <p:grpSp>
        <p:nvGrpSpPr>
          <p:cNvPr id="2" name="Gruppe 1">
            <a:extLst>
              <a:ext uri="{FF2B5EF4-FFF2-40B4-BE49-F238E27FC236}">
                <a16:creationId xmlns:a16="http://schemas.microsoft.com/office/drawing/2014/main" id="{C1751D99-C8A1-BDA1-6494-93E2D73CAA4E}"/>
              </a:ext>
            </a:extLst>
          </p:cNvPr>
          <p:cNvGrpSpPr/>
          <p:nvPr/>
        </p:nvGrpSpPr>
        <p:grpSpPr>
          <a:xfrm>
            <a:off x="5982080" y="111315"/>
            <a:ext cx="4942154" cy="2748458"/>
            <a:chOff x="-989951" y="827118"/>
            <a:chExt cx="3781966" cy="3484469"/>
          </a:xfrm>
        </p:grpSpPr>
        <p:sp>
          <p:nvSpPr>
            <p:cNvPr id="9" name="Avrundet rektangel 8">
              <a:extLst>
                <a:ext uri="{FF2B5EF4-FFF2-40B4-BE49-F238E27FC236}">
                  <a16:creationId xmlns:a16="http://schemas.microsoft.com/office/drawing/2014/main" id="{1B7B86F2-93DF-78D8-C5A9-9573823F1294}"/>
                </a:ext>
              </a:extLst>
            </p:cNvPr>
            <p:cNvSpPr/>
            <p:nvPr/>
          </p:nvSpPr>
          <p:spPr>
            <a:xfrm>
              <a:off x="225772" y="1525755"/>
              <a:ext cx="2566243" cy="2785832"/>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12" name="Avrundet rektangel 4">
              <a:extLst>
                <a:ext uri="{FF2B5EF4-FFF2-40B4-BE49-F238E27FC236}">
                  <a16:creationId xmlns:a16="http://schemas.microsoft.com/office/drawing/2014/main" id="{D106B33F-8329-7447-AB4F-8A690B9E7D76}"/>
                </a:ext>
              </a:extLst>
            </p:cNvPr>
            <p:cNvSpPr txBox="1"/>
            <p:nvPr/>
          </p:nvSpPr>
          <p:spPr>
            <a:xfrm>
              <a:off x="-989951" y="827118"/>
              <a:ext cx="3418954" cy="2635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t" anchorCtr="0">
              <a:noAutofit/>
            </a:bodyPr>
            <a:lstStyle/>
            <a:p>
              <a:pPr marL="0" lvl="0" indent="0" defTabSz="933450">
                <a:lnSpc>
                  <a:spcPct val="150000"/>
                </a:lnSpc>
                <a:spcBef>
                  <a:spcPct val="0"/>
                </a:spcBef>
                <a:spcAft>
                  <a:spcPct val="35000"/>
                </a:spcAft>
                <a:buNone/>
              </a:pPr>
              <a:r>
                <a:rPr lang="lv-LV" sz="2100" b="0" i="0" kern="1200" dirty="0"/>
                <a:t>Atjaunojamā enerģija no organiskajiem materiāliem, piemēram, pārtikas atkritumiem un kūtsmēsliem</a:t>
              </a:r>
              <a:endParaRPr lang="nb-NO" sz="2100" kern="1200" dirty="0"/>
            </a:p>
          </p:txBody>
        </p:sp>
      </p:grpSp>
      <p:cxnSp>
        <p:nvCxnSpPr>
          <p:cNvPr id="16" name="Rett linje 15">
            <a:extLst>
              <a:ext uri="{FF2B5EF4-FFF2-40B4-BE49-F238E27FC236}">
                <a16:creationId xmlns:a16="http://schemas.microsoft.com/office/drawing/2014/main" id="{35301526-6ED4-3C22-2BD4-58EEFBDA40D0}"/>
              </a:ext>
            </a:extLst>
          </p:cNvPr>
          <p:cNvCxnSpPr>
            <a:cxnSpLocks/>
          </p:cNvCxnSpPr>
          <p:nvPr/>
        </p:nvCxnSpPr>
        <p:spPr>
          <a:xfrm>
            <a:off x="5809523" y="1683284"/>
            <a:ext cx="62766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A754BAC-4C9B-49FC-20A7-513379E68100}"/>
              </a:ext>
            </a:extLst>
          </p:cNvPr>
          <p:cNvGrpSpPr/>
          <p:nvPr/>
        </p:nvGrpSpPr>
        <p:grpSpPr>
          <a:xfrm>
            <a:off x="6176621" y="2053950"/>
            <a:ext cx="6137362" cy="3095444"/>
            <a:chOff x="2449546" y="1125137"/>
            <a:chExt cx="3329411" cy="3095444"/>
          </a:xfrm>
        </p:grpSpPr>
        <p:sp>
          <p:nvSpPr>
            <p:cNvPr id="20" name="Avrundet rektangel 19">
              <a:extLst>
                <a:ext uri="{FF2B5EF4-FFF2-40B4-BE49-F238E27FC236}">
                  <a16:creationId xmlns:a16="http://schemas.microsoft.com/office/drawing/2014/main" id="{854B95ED-75A3-3900-8760-6399EC3ED2EF}"/>
                </a:ext>
              </a:extLst>
            </p:cNvPr>
            <p:cNvSpPr/>
            <p:nvPr/>
          </p:nvSpPr>
          <p:spPr>
            <a:xfrm>
              <a:off x="3147743" y="1628801"/>
              <a:ext cx="2631214" cy="2591780"/>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1" name="Avrundet rektangel 4">
              <a:extLst>
                <a:ext uri="{FF2B5EF4-FFF2-40B4-BE49-F238E27FC236}">
                  <a16:creationId xmlns:a16="http://schemas.microsoft.com/office/drawing/2014/main" id="{73516AE4-FA80-6E1E-D97B-AD9FCFC40102}"/>
                </a:ext>
              </a:extLst>
            </p:cNvPr>
            <p:cNvSpPr txBox="1"/>
            <p:nvPr/>
          </p:nvSpPr>
          <p:spPr>
            <a:xfrm>
              <a:off x="2449546" y="1125137"/>
              <a:ext cx="2260805" cy="2439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lnSpc>
                  <a:spcPct val="150000"/>
                </a:lnSpc>
                <a:spcBef>
                  <a:spcPct val="0"/>
                </a:spcBef>
                <a:spcAft>
                  <a:spcPct val="35000"/>
                </a:spcAft>
                <a:buNone/>
              </a:pPr>
              <a:r>
                <a:rPr lang="en-US" sz="2100" b="0" i="0" kern="1200" dirty="0" err="1">
                  <a:solidFill>
                    <a:prstClr val="white"/>
                  </a:solidFill>
                  <a:latin typeface="Myriad Pro" panose="020B0503030403020204" pitchFamily="34" charset="0"/>
                  <a:ea typeface="+mn-ea"/>
                  <a:cs typeface="+mn-cs"/>
                </a:rPr>
                <a:t>Anaerobā</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sadalīšanās</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slēgtos</a:t>
              </a:r>
              <a:r>
                <a:rPr lang="en-US" sz="2100" b="0" i="0" kern="1200" dirty="0">
                  <a:solidFill>
                    <a:prstClr val="white"/>
                  </a:solidFill>
                  <a:latin typeface="Myriad Pro" panose="020B0503030403020204" pitchFamily="34" charset="0"/>
                  <a:ea typeface="+mn-ea"/>
                  <a:cs typeface="+mn-cs"/>
                </a:rPr>
                <a:t> </a:t>
              </a:r>
              <a:r>
                <a:rPr lang="lv-LV" sz="2100" b="0" i="0" kern="1200" dirty="0">
                  <a:solidFill>
                    <a:prstClr val="white"/>
                  </a:solidFill>
                  <a:latin typeface="Myriad Pro" panose="020B0503030403020204" pitchFamily="34" charset="0"/>
                  <a:ea typeface="+mn-ea"/>
                  <a:cs typeface="+mn-cs"/>
                </a:rPr>
                <a:t>rezervuāros</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ar</a:t>
              </a:r>
              <a:r>
                <a:rPr lang="en-US" sz="2100" b="0" i="0" kern="1200" dirty="0">
                  <a:solidFill>
                    <a:prstClr val="white"/>
                  </a:solidFill>
                  <a:latin typeface="Myriad Pro" panose="020B0503030403020204" pitchFamily="34" charset="0"/>
                  <a:ea typeface="+mn-ea"/>
                  <a:cs typeface="+mn-cs"/>
                </a:rPr>
                <a:t> </a:t>
              </a:r>
              <a:r>
                <a:rPr lang="en-US" sz="2100" b="0" i="0" kern="1200" dirty="0" err="1">
                  <a:solidFill>
                    <a:prstClr val="white"/>
                  </a:solidFill>
                  <a:latin typeface="Myriad Pro" panose="020B0503030403020204" pitchFamily="34" charset="0"/>
                  <a:ea typeface="+mn-ea"/>
                  <a:cs typeface="+mn-cs"/>
                </a:rPr>
                <a:t>mikroorganismiem</a:t>
              </a:r>
              <a:endParaRPr lang="nb-NO" sz="2100" b="0" i="0" kern="1200" dirty="0">
                <a:solidFill>
                  <a:prstClr val="white"/>
                </a:solidFill>
                <a:latin typeface="Myriad Pro" panose="020B0503030403020204" pitchFamily="34" charset="0"/>
                <a:ea typeface="+mn-ea"/>
                <a:cs typeface="+mn-cs"/>
              </a:endParaRPr>
            </a:p>
          </p:txBody>
        </p:sp>
      </p:grpSp>
      <p:pic>
        <p:nvPicPr>
          <p:cNvPr id="22" name="Bilde 21" descr="Et bilde som inneholder sirkel, Barnekunst, Grafikk, clip art&#10;&#10;Automatisk generert beskrivelse">
            <a:extLst>
              <a:ext uri="{FF2B5EF4-FFF2-40B4-BE49-F238E27FC236}">
                <a16:creationId xmlns:a16="http://schemas.microsoft.com/office/drawing/2014/main" id="{DCF60979-7F29-4F7F-5DDA-66E649F8A2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85679" y="1875634"/>
            <a:ext cx="1372432" cy="1363960"/>
          </a:xfrm>
          <a:prstGeom prst="rect">
            <a:avLst/>
          </a:prstGeom>
        </p:spPr>
      </p:pic>
      <p:pic>
        <p:nvPicPr>
          <p:cNvPr id="23" name="Bilde 22" descr="Et bilde som inneholder tegnefilm, illustrasjon, design&#10;&#10;Automatisk generert beskrivelse med middels konfidens">
            <a:extLst>
              <a:ext uri="{FF2B5EF4-FFF2-40B4-BE49-F238E27FC236}">
                <a16:creationId xmlns:a16="http://schemas.microsoft.com/office/drawing/2014/main" id="{F28C1C31-34E7-C5C6-B3F9-A1CEF5617B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44138" y="229613"/>
            <a:ext cx="1613772" cy="1189434"/>
          </a:xfrm>
          <a:prstGeom prst="rect">
            <a:avLst/>
          </a:prstGeom>
        </p:spPr>
      </p:pic>
      <p:cxnSp>
        <p:nvCxnSpPr>
          <p:cNvPr id="25" name="Rett linje 24">
            <a:extLst>
              <a:ext uri="{FF2B5EF4-FFF2-40B4-BE49-F238E27FC236}">
                <a16:creationId xmlns:a16="http://schemas.microsoft.com/office/drawing/2014/main" id="{B6A92A3F-B49E-3BB4-A24F-374E6BB6953C}"/>
              </a:ext>
            </a:extLst>
          </p:cNvPr>
          <p:cNvCxnSpPr>
            <a:cxnSpLocks/>
            <a:stCxn id="42" idx="3"/>
          </p:cNvCxnSpPr>
          <p:nvPr/>
        </p:nvCxnSpPr>
        <p:spPr>
          <a:xfrm>
            <a:off x="5809523" y="3452909"/>
            <a:ext cx="6382477" cy="310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C0EC7B4-E166-04F9-2CF6-52D86B899764}"/>
              </a:ext>
            </a:extLst>
          </p:cNvPr>
          <p:cNvCxnSpPr>
            <a:cxnSpLocks/>
          </p:cNvCxnSpPr>
          <p:nvPr/>
        </p:nvCxnSpPr>
        <p:spPr>
          <a:xfrm>
            <a:off x="5809523" y="5054542"/>
            <a:ext cx="6382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uppe 29">
            <a:extLst>
              <a:ext uri="{FF2B5EF4-FFF2-40B4-BE49-F238E27FC236}">
                <a16:creationId xmlns:a16="http://schemas.microsoft.com/office/drawing/2014/main" id="{36DE39F3-57F9-9F94-CB24-AEC914EDE5C6}"/>
              </a:ext>
            </a:extLst>
          </p:cNvPr>
          <p:cNvGrpSpPr/>
          <p:nvPr/>
        </p:nvGrpSpPr>
        <p:grpSpPr>
          <a:xfrm>
            <a:off x="6177694" y="3633331"/>
            <a:ext cx="5400999" cy="1403234"/>
            <a:chOff x="5396878" y="1681205"/>
            <a:chExt cx="2491509" cy="2813556"/>
          </a:xfrm>
        </p:grpSpPr>
        <p:sp>
          <p:nvSpPr>
            <p:cNvPr id="31" name="Avrundet rektangel 30">
              <a:extLst>
                <a:ext uri="{FF2B5EF4-FFF2-40B4-BE49-F238E27FC236}">
                  <a16:creationId xmlns:a16="http://schemas.microsoft.com/office/drawing/2014/main" id="{C2B97934-7E28-BDF4-511B-BB29397F2BE8}"/>
                </a:ext>
              </a:extLst>
            </p:cNvPr>
            <p:cNvSpPr/>
            <p:nvPr/>
          </p:nvSpPr>
          <p:spPr>
            <a:xfrm>
              <a:off x="5946189" y="1681205"/>
              <a:ext cx="1942198" cy="2796237"/>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2" name="Avrundet rektangel 4">
              <a:extLst>
                <a:ext uri="{FF2B5EF4-FFF2-40B4-BE49-F238E27FC236}">
                  <a16:creationId xmlns:a16="http://schemas.microsoft.com/office/drawing/2014/main" id="{CDF52559-B3F0-986E-2515-C2126BEA0936}"/>
                </a:ext>
              </a:extLst>
            </p:cNvPr>
            <p:cNvSpPr txBox="1"/>
            <p:nvPr/>
          </p:nvSpPr>
          <p:spPr>
            <a:xfrm>
              <a:off x="5396878" y="1812295"/>
              <a:ext cx="1828428" cy="2682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lv-LV" sz="2100" b="0" i="0" kern="1200" dirty="0">
                  <a:solidFill>
                    <a:prstClr val="white"/>
                  </a:solidFill>
                  <a:latin typeface="Myriad Pro" panose="020B0503030403020204" pitchFamily="34" charset="0"/>
                  <a:ea typeface="+mn-ea"/>
                  <a:cs typeface="+mn-cs"/>
                </a:rPr>
                <a:t>Izmantošanas jomas: siltumenerģija (karstums), kurināmais, elektrība</a:t>
              </a:r>
              <a:endParaRPr lang="nb-NO" sz="2100" b="0" i="0" kern="1200" dirty="0">
                <a:solidFill>
                  <a:prstClr val="white"/>
                </a:solidFill>
                <a:latin typeface="Myriad Pro" panose="020B0503030403020204" pitchFamily="34" charset="0"/>
                <a:ea typeface="+mn-ea"/>
                <a:cs typeface="+mn-cs"/>
              </a:endParaRPr>
            </a:p>
          </p:txBody>
        </p:sp>
      </p:grpSp>
      <p:pic>
        <p:nvPicPr>
          <p:cNvPr id="34" name="Bilde 33" descr="Et bilde som inneholder Grafikk, skjermbilde, grafisk design, design&#10;&#10;Automatisk generert beskrivelse">
            <a:extLst>
              <a:ext uri="{FF2B5EF4-FFF2-40B4-BE49-F238E27FC236}">
                <a16:creationId xmlns:a16="http://schemas.microsoft.com/office/drawing/2014/main" id="{68E0830B-9A3F-8DC2-CE03-6F70416663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65979" y="3731190"/>
            <a:ext cx="1089465" cy="1160720"/>
          </a:xfrm>
          <a:prstGeom prst="rect">
            <a:avLst/>
          </a:prstGeom>
        </p:spPr>
      </p:pic>
      <p:grpSp>
        <p:nvGrpSpPr>
          <p:cNvPr id="35" name="Gruppe 34">
            <a:extLst>
              <a:ext uri="{FF2B5EF4-FFF2-40B4-BE49-F238E27FC236}">
                <a16:creationId xmlns:a16="http://schemas.microsoft.com/office/drawing/2014/main" id="{D432C579-04B3-1A21-190A-C466BB70F80D}"/>
              </a:ext>
            </a:extLst>
          </p:cNvPr>
          <p:cNvGrpSpPr/>
          <p:nvPr/>
        </p:nvGrpSpPr>
        <p:grpSpPr>
          <a:xfrm>
            <a:off x="6304187" y="2810519"/>
            <a:ext cx="7595350" cy="4285301"/>
            <a:chOff x="5203779" y="1656105"/>
            <a:chExt cx="5187871" cy="6005418"/>
          </a:xfrm>
        </p:grpSpPr>
        <p:sp>
          <p:nvSpPr>
            <p:cNvPr id="36" name="Avrundet rektangel 35">
              <a:extLst>
                <a:ext uri="{FF2B5EF4-FFF2-40B4-BE49-F238E27FC236}">
                  <a16:creationId xmlns:a16="http://schemas.microsoft.com/office/drawing/2014/main" id="{3A40A34C-CF40-587C-E173-8BCC587587F2}"/>
                </a:ext>
              </a:extLst>
            </p:cNvPr>
            <p:cNvSpPr/>
            <p:nvPr/>
          </p:nvSpPr>
          <p:spPr>
            <a:xfrm>
              <a:off x="8302767" y="1656105"/>
              <a:ext cx="2088883" cy="2455099"/>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sv-SE"/>
            </a:p>
          </p:txBody>
        </p:sp>
        <p:sp>
          <p:nvSpPr>
            <p:cNvPr id="37" name="Avrundet rektangel 4">
              <a:extLst>
                <a:ext uri="{FF2B5EF4-FFF2-40B4-BE49-F238E27FC236}">
                  <a16:creationId xmlns:a16="http://schemas.microsoft.com/office/drawing/2014/main" id="{FE15C0C2-EFFB-70B9-5885-498E5F0CC98D}"/>
                </a:ext>
              </a:extLst>
            </p:cNvPr>
            <p:cNvSpPr txBox="1"/>
            <p:nvPr/>
          </p:nvSpPr>
          <p:spPr>
            <a:xfrm>
              <a:off x="5203779" y="5328786"/>
              <a:ext cx="2582331" cy="2332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lv-LV" sz="2100" b="0" i="0" kern="1200" dirty="0">
                  <a:solidFill>
                    <a:prstClr val="white"/>
                  </a:solidFill>
                  <a:latin typeface="Myriad Pro" panose="020B0503030403020204" pitchFamily="34" charset="0"/>
                  <a:ea typeface="+mn-ea"/>
                  <a:cs typeface="+mn-cs"/>
                </a:rPr>
                <a:t>Piemērs: Kravas automobiļi, kas darbināti ar biogāzi</a:t>
              </a:r>
              <a:endParaRPr lang="nb-NO" sz="2100" b="0" i="0" kern="1200" dirty="0">
                <a:solidFill>
                  <a:prstClr val="white"/>
                </a:solidFill>
                <a:latin typeface="Myriad Pro" panose="020B0503030403020204" pitchFamily="34" charset="0"/>
                <a:ea typeface="+mn-ea"/>
                <a:cs typeface="+mn-cs"/>
              </a:endParaRPr>
            </a:p>
          </p:txBody>
        </p:sp>
      </p:grpSp>
      <p:pic>
        <p:nvPicPr>
          <p:cNvPr id="47" name="Bilde 46" descr="Et bilde som inneholder kjøretøy, Landkjøretøy&#10;&#10;Automatisk generert beskrivelse">
            <a:extLst>
              <a:ext uri="{FF2B5EF4-FFF2-40B4-BE49-F238E27FC236}">
                <a16:creationId xmlns:a16="http://schemas.microsoft.com/office/drawing/2014/main" id="{D15D18D0-2F4D-6BA5-EC40-400B9E9485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196369" y="5520059"/>
            <a:ext cx="1722668" cy="957038"/>
          </a:xfrm>
          <a:prstGeom prst="rect">
            <a:avLst/>
          </a:prstGeom>
        </p:spPr>
      </p:pic>
    </p:spTree>
    <p:extLst>
      <p:ext uri="{BB962C8B-B14F-4D97-AF65-F5344CB8AC3E}">
        <p14:creationId xmlns:p14="http://schemas.microsoft.com/office/powerpoint/2010/main" val="264994250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50" name="Gruppe 49">
            <a:extLst>
              <a:ext uri="{FF2B5EF4-FFF2-40B4-BE49-F238E27FC236}">
                <a16:creationId xmlns:a16="http://schemas.microsoft.com/office/drawing/2014/main" id="{8AFD9761-F7C2-06B7-5F24-8FA9C7855A52}"/>
              </a:ext>
            </a:extLst>
          </p:cNvPr>
          <p:cNvGrpSpPr/>
          <p:nvPr/>
        </p:nvGrpSpPr>
        <p:grpSpPr>
          <a:xfrm>
            <a:off x="0" y="-176630"/>
            <a:ext cx="12208248" cy="5036871"/>
            <a:chOff x="0" y="-232505"/>
            <a:chExt cx="12208248" cy="5036871"/>
          </a:xfrm>
        </p:grpSpPr>
        <p:grpSp>
          <p:nvGrpSpPr>
            <p:cNvPr id="43" name="Gruppe 42">
              <a:extLst>
                <a:ext uri="{FF2B5EF4-FFF2-40B4-BE49-F238E27FC236}">
                  <a16:creationId xmlns:a16="http://schemas.microsoft.com/office/drawing/2014/main" id="{266799B1-7E6B-3796-4C61-277E4FC949DC}"/>
                </a:ext>
              </a:extLst>
            </p:cNvPr>
            <p:cNvGrpSpPr/>
            <p:nvPr/>
          </p:nvGrpSpPr>
          <p:grpSpPr>
            <a:xfrm>
              <a:off x="0" y="-232505"/>
              <a:ext cx="12208248" cy="5036871"/>
              <a:chOff x="0" y="-232505"/>
              <a:chExt cx="12208248" cy="5036871"/>
            </a:xfrm>
          </p:grpSpPr>
          <p:sp>
            <p:nvSpPr>
              <p:cNvPr id="44" name="Rektangel 43">
                <a:extLst>
                  <a:ext uri="{FF2B5EF4-FFF2-40B4-BE49-F238E27FC236}">
                    <a16:creationId xmlns:a16="http://schemas.microsoft.com/office/drawing/2014/main" id="{21C2C424-1440-5AB6-94D2-F5AB22316BE0}"/>
                  </a:ext>
                </a:extLst>
              </p:cNvPr>
              <p:cNvSpPr/>
              <p:nvPr/>
            </p:nvSpPr>
            <p:spPr>
              <a:xfrm>
                <a:off x="0" y="-232505"/>
                <a:ext cx="11855669" cy="5036871"/>
              </a:xfrm>
              <a:prstGeom prst="rect">
                <a:avLst/>
              </a:prstGeom>
              <a:noFill/>
            </p:spPr>
            <p:txBody>
              <a:bodyPr/>
              <a:lstStyle/>
              <a:p>
                <a:endParaRPr lang="sv-SE"/>
              </a:p>
            </p:txBody>
          </p:sp>
          <p:sp>
            <p:nvSpPr>
              <p:cNvPr id="45" name="Friform 44">
                <a:extLst>
                  <a:ext uri="{FF2B5EF4-FFF2-40B4-BE49-F238E27FC236}">
                    <a16:creationId xmlns:a16="http://schemas.microsoft.com/office/drawing/2014/main" id="{19E4F22A-F9EF-99CB-27CC-238BF1240E99}"/>
                  </a:ext>
                </a:extLst>
              </p:cNvPr>
              <p:cNvSpPr/>
              <p:nvPr/>
            </p:nvSpPr>
            <p:spPr>
              <a:xfrm>
                <a:off x="52079" y="1837019"/>
                <a:ext cx="2088823" cy="987007"/>
              </a:xfrm>
              <a:custGeom>
                <a:avLst/>
                <a:gdLst>
                  <a:gd name="connsiteX0" fmla="*/ 0 w 2088823"/>
                  <a:gd name="connsiteY0" fmla="*/ 98701 h 987007"/>
                  <a:gd name="connsiteX1" fmla="*/ 98701 w 2088823"/>
                  <a:gd name="connsiteY1" fmla="*/ 0 h 987007"/>
                  <a:gd name="connsiteX2" fmla="*/ 1990122 w 2088823"/>
                  <a:gd name="connsiteY2" fmla="*/ 0 h 987007"/>
                  <a:gd name="connsiteX3" fmla="*/ 2088823 w 2088823"/>
                  <a:gd name="connsiteY3" fmla="*/ 98701 h 987007"/>
                  <a:gd name="connsiteX4" fmla="*/ 2088823 w 2088823"/>
                  <a:gd name="connsiteY4" fmla="*/ 888306 h 987007"/>
                  <a:gd name="connsiteX5" fmla="*/ 1990122 w 2088823"/>
                  <a:gd name="connsiteY5" fmla="*/ 987007 h 987007"/>
                  <a:gd name="connsiteX6" fmla="*/ 98701 w 2088823"/>
                  <a:gd name="connsiteY6" fmla="*/ 987007 h 987007"/>
                  <a:gd name="connsiteX7" fmla="*/ 0 w 2088823"/>
                  <a:gd name="connsiteY7" fmla="*/ 888306 h 987007"/>
                  <a:gd name="connsiteX8" fmla="*/ 0 w 2088823"/>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823" h="987007">
                    <a:moveTo>
                      <a:pt x="0" y="98701"/>
                    </a:moveTo>
                    <a:cubicBezTo>
                      <a:pt x="0" y="44190"/>
                      <a:pt x="44190" y="0"/>
                      <a:pt x="98701" y="0"/>
                    </a:cubicBezTo>
                    <a:lnTo>
                      <a:pt x="1990122" y="0"/>
                    </a:lnTo>
                    <a:cubicBezTo>
                      <a:pt x="2044633" y="0"/>
                      <a:pt x="2088823" y="44190"/>
                      <a:pt x="2088823" y="98701"/>
                    </a:cubicBezTo>
                    <a:lnTo>
                      <a:pt x="2088823" y="888306"/>
                    </a:lnTo>
                    <a:cubicBezTo>
                      <a:pt x="2088823" y="942817"/>
                      <a:pt x="2044633" y="987007"/>
                      <a:pt x="1990122"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None/>
                </a:pPr>
                <a:r>
                  <a:rPr lang="lv-LV" sz="2100" kern="1200" dirty="0">
                    <a:solidFill>
                      <a:schemeClr val="bg1"/>
                    </a:solidFill>
                    <a:effectLst/>
                    <a:latin typeface="Myriad Pro" panose="020B0503030403020204" pitchFamily="34" charset="0"/>
                  </a:rPr>
                  <a:t>M</a:t>
                </a:r>
                <a:r>
                  <a:rPr lang="nb-NO" sz="2100" kern="1200" dirty="0">
                    <a:solidFill>
                      <a:schemeClr val="bg1"/>
                    </a:solidFill>
                    <a:effectLst/>
                    <a:latin typeface="Myriad Pro" panose="020B0503030403020204" pitchFamily="34" charset="0"/>
                  </a:rPr>
                  <a:t>ēslojums ar </a:t>
                </a:r>
                <a:r>
                  <a:rPr lang="lv-LV" sz="2100" kern="1200" dirty="0">
                    <a:solidFill>
                      <a:schemeClr val="bg1"/>
                    </a:solidFill>
                    <a:effectLst/>
                    <a:latin typeface="Myriad Pro" panose="020B0503030403020204" pitchFamily="34" charset="0"/>
                  </a:rPr>
                  <a:t>nozīmīgiem</a:t>
                </a:r>
                <a:r>
                  <a:rPr lang="nb-NO" sz="2100" kern="1200" dirty="0">
                    <a:solidFill>
                      <a:schemeClr val="bg1"/>
                    </a:solidFill>
                    <a:effectLst/>
                    <a:latin typeface="Myriad Pro" panose="020B0503030403020204" pitchFamily="34" charset="0"/>
                  </a:rPr>
                  <a:t> </a:t>
                </a:r>
                <a:r>
                  <a:rPr lang="lv-LV" sz="2100" kern="1200" dirty="0">
                    <a:solidFill>
                      <a:schemeClr val="bg1"/>
                    </a:solidFill>
                    <a:effectLst/>
                    <a:latin typeface="Myriad Pro" panose="020B0503030403020204" pitchFamily="34" charset="0"/>
                  </a:rPr>
                  <a:t>augu </a:t>
                </a:r>
                <a:r>
                  <a:rPr lang="nb-NO" sz="2100" kern="1200" dirty="0">
                    <a:solidFill>
                      <a:schemeClr val="bg1"/>
                    </a:solidFill>
                    <a:effectLst/>
                    <a:latin typeface="Myriad Pro" panose="020B0503030403020204" pitchFamily="34" charset="0"/>
                  </a:rPr>
                  <a:t>barības </a:t>
                </a:r>
                <a:r>
                  <a:rPr lang="lv-LV" sz="2100" kern="1200" dirty="0">
                    <a:solidFill>
                      <a:schemeClr val="bg1"/>
                    </a:solidFill>
                    <a:effectLst/>
                    <a:latin typeface="Myriad Pro" panose="020B0503030403020204" pitchFamily="34" charset="0"/>
                  </a:rPr>
                  <a:t>elementiem</a:t>
                </a:r>
                <a:endParaRPr lang="nb-NO" sz="2100" kern="1200" dirty="0">
                  <a:solidFill>
                    <a:schemeClr val="bg1"/>
                  </a:solidFill>
                  <a:latin typeface="Myriad Pro" panose="020B0503030403020204" pitchFamily="34" charset="0"/>
                </a:endParaRPr>
              </a:p>
            </p:txBody>
          </p:sp>
          <p:sp>
            <p:nvSpPr>
              <p:cNvPr id="46" name="Friform 45">
                <a:extLst>
                  <a:ext uri="{FF2B5EF4-FFF2-40B4-BE49-F238E27FC236}">
                    <a16:creationId xmlns:a16="http://schemas.microsoft.com/office/drawing/2014/main" id="{4BD23F3F-6037-58DD-B49B-24E5C19C12AF}"/>
                  </a:ext>
                </a:extLst>
              </p:cNvPr>
              <p:cNvSpPr/>
              <p:nvPr/>
            </p:nvSpPr>
            <p:spPr>
              <a:xfrm>
                <a:off x="2434018" y="1837019"/>
                <a:ext cx="2143064" cy="987007"/>
              </a:xfrm>
              <a:custGeom>
                <a:avLst/>
                <a:gdLst>
                  <a:gd name="connsiteX0" fmla="*/ 0 w 1838578"/>
                  <a:gd name="connsiteY0" fmla="*/ 98701 h 987007"/>
                  <a:gd name="connsiteX1" fmla="*/ 98701 w 1838578"/>
                  <a:gd name="connsiteY1" fmla="*/ 0 h 987007"/>
                  <a:gd name="connsiteX2" fmla="*/ 1739877 w 1838578"/>
                  <a:gd name="connsiteY2" fmla="*/ 0 h 987007"/>
                  <a:gd name="connsiteX3" fmla="*/ 1838578 w 1838578"/>
                  <a:gd name="connsiteY3" fmla="*/ 98701 h 987007"/>
                  <a:gd name="connsiteX4" fmla="*/ 1838578 w 1838578"/>
                  <a:gd name="connsiteY4" fmla="*/ 888306 h 987007"/>
                  <a:gd name="connsiteX5" fmla="*/ 1739877 w 1838578"/>
                  <a:gd name="connsiteY5" fmla="*/ 987007 h 987007"/>
                  <a:gd name="connsiteX6" fmla="*/ 98701 w 1838578"/>
                  <a:gd name="connsiteY6" fmla="*/ 987007 h 987007"/>
                  <a:gd name="connsiteX7" fmla="*/ 0 w 1838578"/>
                  <a:gd name="connsiteY7" fmla="*/ 888306 h 987007"/>
                  <a:gd name="connsiteX8" fmla="*/ 0 w 1838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578" h="987007">
                    <a:moveTo>
                      <a:pt x="0" y="98701"/>
                    </a:moveTo>
                    <a:cubicBezTo>
                      <a:pt x="0" y="44190"/>
                      <a:pt x="44190" y="0"/>
                      <a:pt x="98701" y="0"/>
                    </a:cubicBezTo>
                    <a:lnTo>
                      <a:pt x="1739877" y="0"/>
                    </a:lnTo>
                    <a:cubicBezTo>
                      <a:pt x="1794388" y="0"/>
                      <a:pt x="1838578" y="44190"/>
                      <a:pt x="1838578" y="98701"/>
                    </a:cubicBezTo>
                    <a:lnTo>
                      <a:pt x="1838578" y="888306"/>
                    </a:lnTo>
                    <a:cubicBezTo>
                      <a:pt x="1838578" y="942817"/>
                      <a:pt x="1794388" y="987007"/>
                      <a:pt x="1739877"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lv-LV" sz="2100" kern="1200" dirty="0">
                    <a:solidFill>
                      <a:schemeClr val="bg1"/>
                    </a:solidFill>
                    <a:effectLst/>
                    <a:latin typeface="Myriad Pro" panose="020B0503030403020204" pitchFamily="34" charset="0"/>
                  </a:rPr>
                  <a:t>Uzlabo augsnes struktūru un palielina oglekļa uzkrāšanos</a:t>
                </a:r>
                <a:endParaRPr lang="nb-NO" sz="2100" kern="1200" dirty="0">
                  <a:solidFill>
                    <a:schemeClr val="bg1"/>
                  </a:solidFill>
                  <a:latin typeface="Myriad Pro" panose="020B0503030403020204" pitchFamily="34" charset="0"/>
                  <a:ea typeface="+mn-ea"/>
                  <a:cs typeface="+mn-cs"/>
                </a:endParaRPr>
              </a:p>
            </p:txBody>
          </p:sp>
          <p:sp>
            <p:nvSpPr>
              <p:cNvPr id="47" name="Friform 46">
                <a:extLst>
                  <a:ext uri="{FF2B5EF4-FFF2-40B4-BE49-F238E27FC236}">
                    <a16:creationId xmlns:a16="http://schemas.microsoft.com/office/drawing/2014/main" id="{279F7611-C1E4-FC5B-1959-B435EFA56D1B}"/>
                  </a:ext>
                </a:extLst>
              </p:cNvPr>
              <p:cNvSpPr/>
              <p:nvPr/>
            </p:nvSpPr>
            <p:spPr>
              <a:xfrm>
                <a:off x="4722799" y="1897029"/>
                <a:ext cx="2410679" cy="987007"/>
              </a:xfrm>
              <a:custGeom>
                <a:avLst/>
                <a:gdLst>
                  <a:gd name="connsiteX0" fmla="*/ 0 w 1996578"/>
                  <a:gd name="connsiteY0" fmla="*/ 98701 h 987007"/>
                  <a:gd name="connsiteX1" fmla="*/ 98701 w 1996578"/>
                  <a:gd name="connsiteY1" fmla="*/ 0 h 987007"/>
                  <a:gd name="connsiteX2" fmla="*/ 1897877 w 1996578"/>
                  <a:gd name="connsiteY2" fmla="*/ 0 h 987007"/>
                  <a:gd name="connsiteX3" fmla="*/ 1996578 w 1996578"/>
                  <a:gd name="connsiteY3" fmla="*/ 98701 h 987007"/>
                  <a:gd name="connsiteX4" fmla="*/ 1996578 w 1996578"/>
                  <a:gd name="connsiteY4" fmla="*/ 888306 h 987007"/>
                  <a:gd name="connsiteX5" fmla="*/ 1897877 w 1996578"/>
                  <a:gd name="connsiteY5" fmla="*/ 987007 h 987007"/>
                  <a:gd name="connsiteX6" fmla="*/ 98701 w 1996578"/>
                  <a:gd name="connsiteY6" fmla="*/ 987007 h 987007"/>
                  <a:gd name="connsiteX7" fmla="*/ 0 w 1996578"/>
                  <a:gd name="connsiteY7" fmla="*/ 888306 h 987007"/>
                  <a:gd name="connsiteX8" fmla="*/ 0 w 1996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578" h="987007">
                    <a:moveTo>
                      <a:pt x="0" y="98701"/>
                    </a:moveTo>
                    <a:cubicBezTo>
                      <a:pt x="0" y="44190"/>
                      <a:pt x="44190" y="0"/>
                      <a:pt x="98701" y="0"/>
                    </a:cubicBezTo>
                    <a:lnTo>
                      <a:pt x="1897877" y="0"/>
                    </a:lnTo>
                    <a:cubicBezTo>
                      <a:pt x="1952388" y="0"/>
                      <a:pt x="1996578" y="44190"/>
                      <a:pt x="1996578" y="98701"/>
                    </a:cubicBezTo>
                    <a:lnTo>
                      <a:pt x="1996578" y="888306"/>
                    </a:lnTo>
                    <a:cubicBezTo>
                      <a:pt x="1996578" y="942817"/>
                      <a:pt x="1952388" y="987007"/>
                      <a:pt x="1897877"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en-US" sz="2100" kern="1200" dirty="0" err="1">
                    <a:solidFill>
                      <a:schemeClr val="bg1"/>
                    </a:solidFill>
                    <a:effectLst/>
                    <a:latin typeface="Myriad Pro" panose="020B0503030403020204" pitchFamily="34" charset="0"/>
                  </a:rPr>
                  <a:t>Barības</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vielu</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avots</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mikroorganismiem</a:t>
                </a:r>
                <a:r>
                  <a:rPr lang="en-US" sz="2100" kern="1200" dirty="0">
                    <a:solidFill>
                      <a:schemeClr val="bg1"/>
                    </a:solidFill>
                    <a:effectLst/>
                    <a:latin typeface="Myriad Pro" panose="020B0503030403020204" pitchFamily="34" charset="0"/>
                  </a:rPr>
                  <a:t> un </a:t>
                </a:r>
                <a:r>
                  <a:rPr lang="en-US" sz="2100" kern="1200" dirty="0" err="1">
                    <a:solidFill>
                      <a:schemeClr val="bg1"/>
                    </a:solidFill>
                    <a:effectLst/>
                    <a:latin typeface="Myriad Pro" panose="020B0503030403020204" pitchFamily="34" charset="0"/>
                  </a:rPr>
                  <a:t>uztur</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augsnes</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veselību</a:t>
                </a:r>
                <a:endParaRPr lang="en-US" sz="2100" kern="1200" dirty="0">
                  <a:solidFill>
                    <a:schemeClr val="bg1"/>
                  </a:solidFill>
                  <a:effectLst/>
                  <a:latin typeface="Myriad Pro" panose="020B0503030403020204" pitchFamily="34" charset="0"/>
                </a:endParaRPr>
              </a:p>
            </p:txBody>
          </p:sp>
          <p:sp>
            <p:nvSpPr>
              <p:cNvPr id="48" name="Friform 47">
                <a:extLst>
                  <a:ext uri="{FF2B5EF4-FFF2-40B4-BE49-F238E27FC236}">
                    <a16:creationId xmlns:a16="http://schemas.microsoft.com/office/drawing/2014/main" id="{D6961535-D676-B61C-E659-09A2FD16B425}"/>
                  </a:ext>
                </a:extLst>
              </p:cNvPr>
              <p:cNvSpPr/>
              <p:nvPr/>
            </p:nvSpPr>
            <p:spPr>
              <a:xfrm>
                <a:off x="7486062" y="1816904"/>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en-US" sz="2100" kern="1200" dirty="0" err="1">
                    <a:solidFill>
                      <a:schemeClr val="bg1"/>
                    </a:solidFill>
                    <a:effectLst/>
                    <a:latin typeface="Myriad Pro" panose="020B0503030403020204" pitchFamily="34" charset="0"/>
                  </a:rPr>
                  <a:t>Mazāka</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smaka</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salīdzinājumā</a:t>
                </a:r>
                <a:r>
                  <a:rPr lang="en-US" sz="2100" kern="1200" dirty="0">
                    <a:solidFill>
                      <a:schemeClr val="bg1"/>
                    </a:solidFill>
                    <a:effectLst/>
                    <a:latin typeface="Myriad Pro" panose="020B0503030403020204" pitchFamily="34" charset="0"/>
                  </a:rPr>
                  <a:t> </a:t>
                </a:r>
                <a:r>
                  <a:rPr lang="en-US" sz="2100" kern="1200" dirty="0" err="1">
                    <a:solidFill>
                      <a:schemeClr val="bg1"/>
                    </a:solidFill>
                    <a:effectLst/>
                    <a:latin typeface="Myriad Pro" panose="020B0503030403020204" pitchFamily="34" charset="0"/>
                  </a:rPr>
                  <a:t>ar</a:t>
                </a:r>
                <a:r>
                  <a:rPr lang="en-US" sz="2100" kern="1200" dirty="0">
                    <a:solidFill>
                      <a:schemeClr val="bg1"/>
                    </a:solidFill>
                    <a:effectLst/>
                    <a:latin typeface="Myriad Pro" panose="020B0503030403020204" pitchFamily="34" charset="0"/>
                  </a:rPr>
                  <a:t> </a:t>
                </a:r>
                <a:r>
                  <a:rPr lang="lv-LV" sz="2100" kern="1200" dirty="0">
                    <a:solidFill>
                      <a:schemeClr val="bg1"/>
                    </a:solidFill>
                    <a:effectLst/>
                    <a:latin typeface="Myriad Pro" panose="020B0503030403020204" pitchFamily="34" charset="0"/>
                  </a:rPr>
                  <a:t>kūtsmēsliem</a:t>
                </a:r>
                <a:endParaRPr lang="nb-NO" sz="2100" kern="1200" dirty="0">
                  <a:solidFill>
                    <a:schemeClr val="bg1"/>
                  </a:solidFill>
                  <a:latin typeface="Myriad Pro" panose="020B0503030403020204" pitchFamily="34" charset="0"/>
                  <a:ea typeface="+mn-ea"/>
                  <a:cs typeface="+mn-cs"/>
                </a:endParaRPr>
              </a:p>
            </p:txBody>
          </p:sp>
          <p:sp>
            <p:nvSpPr>
              <p:cNvPr id="49" name="Friform 48">
                <a:extLst>
                  <a:ext uri="{FF2B5EF4-FFF2-40B4-BE49-F238E27FC236}">
                    <a16:creationId xmlns:a16="http://schemas.microsoft.com/office/drawing/2014/main" id="{D0F5EBEE-063C-22CE-08D1-78BE9AE550BF}"/>
                  </a:ext>
                </a:extLst>
              </p:cNvPr>
              <p:cNvSpPr/>
              <p:nvPr/>
            </p:nvSpPr>
            <p:spPr>
              <a:xfrm>
                <a:off x="9827019" y="1837019"/>
                <a:ext cx="2381229"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Font typeface="Arial" panose="020B0604020202020204" pitchFamily="34" charset="0"/>
                  <a:buNone/>
                </a:pPr>
                <a:r>
                  <a:rPr lang="lv-LV" sz="2100" kern="1200" dirty="0">
                    <a:solidFill>
                      <a:schemeClr val="bg1"/>
                    </a:solidFill>
                    <a:effectLst/>
                    <a:latin typeface="Myriad Pro" panose="020B0503030403020204" pitchFamily="34" charset="0"/>
                  </a:rPr>
                  <a:t>Šķidrā konsistence, viegli izkliedējams bez papildus darbībām</a:t>
                </a:r>
                <a:endParaRPr lang="nb-NO" sz="2100" kern="1200" dirty="0">
                  <a:solidFill>
                    <a:schemeClr val="bg1"/>
                  </a:solidFill>
                  <a:latin typeface="Myriad Pro" panose="020B0503030403020204" pitchFamily="34" charset="0"/>
                </a:endParaRPr>
              </a:p>
            </p:txBody>
          </p:sp>
        </p:grpSp>
        <p:cxnSp>
          <p:nvCxnSpPr>
            <p:cNvPr id="32" name="Rett linje 31">
              <a:extLst>
                <a:ext uri="{FF2B5EF4-FFF2-40B4-BE49-F238E27FC236}">
                  <a16:creationId xmlns:a16="http://schemas.microsoft.com/office/drawing/2014/main" id="{0A80D6D4-ADC3-B97E-8D7B-EDF102F0A2C6}"/>
                </a:ext>
              </a:extLst>
            </p:cNvPr>
            <p:cNvCxnSpPr>
              <a:cxnSpLocks/>
            </p:cNvCxnSpPr>
            <p:nvPr/>
          </p:nvCxnSpPr>
          <p:spPr>
            <a:xfrm>
              <a:off x="2324709"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3893BB0B-2824-2365-D20A-A8845ADE72A9}"/>
                </a:ext>
              </a:extLst>
            </p:cNvPr>
            <p:cNvCxnSpPr>
              <a:cxnSpLocks/>
            </p:cNvCxnSpPr>
            <p:nvPr/>
          </p:nvCxnSpPr>
          <p:spPr>
            <a:xfrm>
              <a:off x="4656168"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60599214-3BBA-EAC6-43A9-87E17E7F2960}"/>
                </a:ext>
              </a:extLst>
            </p:cNvPr>
            <p:cNvCxnSpPr>
              <a:cxnSpLocks/>
            </p:cNvCxnSpPr>
            <p:nvPr/>
          </p:nvCxnSpPr>
          <p:spPr>
            <a:xfrm>
              <a:off x="7414565"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7F671191-27D1-0B15-DBA7-78BA6E822A20}"/>
                </a:ext>
              </a:extLst>
            </p:cNvPr>
            <p:cNvCxnSpPr>
              <a:cxnSpLocks/>
            </p:cNvCxnSpPr>
            <p:nvPr/>
          </p:nvCxnSpPr>
          <p:spPr>
            <a:xfrm>
              <a:off x="9812656"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Box 9">
            <a:extLst>
              <a:ext uri="{FF2B5EF4-FFF2-40B4-BE49-F238E27FC236}">
                <a16:creationId xmlns:a16="http://schemas.microsoft.com/office/drawing/2014/main" id="{C70DB3AF-D96B-BF64-B567-D692D17D042F}"/>
              </a:ext>
            </a:extLst>
          </p:cNvPr>
          <p:cNvSpPr txBox="1"/>
          <p:nvPr/>
        </p:nvSpPr>
        <p:spPr>
          <a:xfrm>
            <a:off x="1900991" y="368937"/>
            <a:ext cx="8795080" cy="947331"/>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lv-LV" sz="6000" kern="1200" dirty="0">
                <a:solidFill>
                  <a:schemeClr val="bg1"/>
                </a:solidFill>
                <a:latin typeface="Myriad Pro" panose="020B0503030403020204" pitchFamily="34" charset="0"/>
                <a:ea typeface="+mj-ea"/>
                <a:cs typeface="+mj-cs"/>
              </a:rPr>
              <a:t>Organiskie mēslošanas līdzekļi</a:t>
            </a:r>
            <a:endParaRPr lang="en-US" sz="6000" kern="1200" dirty="0">
              <a:solidFill>
                <a:schemeClr val="bg1"/>
              </a:solidFill>
              <a:latin typeface="Myriad Pro" panose="020B0503030403020204" pitchFamily="34" charset="0"/>
              <a:ea typeface="+mj-ea"/>
              <a:cs typeface="+mj-cs"/>
            </a:endParaRPr>
          </a:p>
        </p:txBody>
      </p:sp>
      <p:sp>
        <p:nvSpPr>
          <p:cNvPr id="6" name="TekstSylinder 5">
            <a:extLst>
              <a:ext uri="{FF2B5EF4-FFF2-40B4-BE49-F238E27FC236}">
                <a16:creationId xmlns:a16="http://schemas.microsoft.com/office/drawing/2014/main" id="{2F15327C-3E45-B39C-896B-1472FF959FE0}"/>
              </a:ext>
            </a:extLst>
          </p:cNvPr>
          <p:cNvSpPr txBox="1"/>
          <p:nvPr/>
        </p:nvSpPr>
        <p:spPr>
          <a:xfrm>
            <a:off x="2772001" y="3134886"/>
            <a:ext cx="6116320" cy="276999"/>
          </a:xfrm>
          <a:prstGeom prst="rect">
            <a:avLst/>
          </a:prstGeom>
          <a:noFill/>
        </p:spPr>
        <p:txBody>
          <a:bodyPr wrap="square">
            <a:spAutoFit/>
          </a:bodyPr>
          <a:lstStyle/>
          <a:p>
            <a:endParaRPr lang="nb-NO" sz="1200" dirty="0">
              <a:latin typeface="Myriad Pro" panose="020B0503030403020204" pitchFamily="34" charset="0"/>
            </a:endParaRPr>
          </a:p>
        </p:txBody>
      </p:sp>
      <p:grpSp>
        <p:nvGrpSpPr>
          <p:cNvPr id="23" name="Gruppe 22">
            <a:extLst>
              <a:ext uri="{FF2B5EF4-FFF2-40B4-BE49-F238E27FC236}">
                <a16:creationId xmlns:a16="http://schemas.microsoft.com/office/drawing/2014/main" id="{07413EC6-5B45-45E5-F5DC-BC6A01366813}"/>
              </a:ext>
            </a:extLst>
          </p:cNvPr>
          <p:cNvGrpSpPr/>
          <p:nvPr/>
        </p:nvGrpSpPr>
        <p:grpSpPr>
          <a:xfrm>
            <a:off x="940545" y="4477099"/>
            <a:ext cx="10539508" cy="2359560"/>
            <a:chOff x="467593" y="4242550"/>
            <a:chExt cx="11271579" cy="2522177"/>
          </a:xfrm>
        </p:grpSpPr>
        <p:pic>
          <p:nvPicPr>
            <p:cNvPr id="9" name="Bilde 8" descr="Et bilde som inneholder tegning, illustrasjon, design&#10;&#10;Automatisk generert beskrivelse">
              <a:extLst>
                <a:ext uri="{FF2B5EF4-FFF2-40B4-BE49-F238E27FC236}">
                  <a16:creationId xmlns:a16="http://schemas.microsoft.com/office/drawing/2014/main" id="{E321C63B-F2B6-95C2-6A1A-4CCAF65C6C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26776" y="4778436"/>
              <a:ext cx="1700399" cy="1928130"/>
            </a:xfrm>
            <a:prstGeom prst="rect">
              <a:avLst/>
            </a:prstGeom>
          </p:spPr>
        </p:pic>
        <p:grpSp>
          <p:nvGrpSpPr>
            <p:cNvPr id="15" name="Gruppe 14">
              <a:extLst>
                <a:ext uri="{FF2B5EF4-FFF2-40B4-BE49-F238E27FC236}">
                  <a16:creationId xmlns:a16="http://schemas.microsoft.com/office/drawing/2014/main" id="{E2CC8408-C609-838D-1138-B46B563B2D63}"/>
                </a:ext>
              </a:extLst>
            </p:cNvPr>
            <p:cNvGrpSpPr/>
            <p:nvPr/>
          </p:nvGrpSpPr>
          <p:grpSpPr>
            <a:xfrm>
              <a:off x="467593" y="4339427"/>
              <a:ext cx="3463824" cy="2425300"/>
              <a:chOff x="586844" y="4339427"/>
              <a:chExt cx="3463824" cy="2425300"/>
            </a:xfrm>
          </p:grpSpPr>
          <p:pic>
            <p:nvPicPr>
              <p:cNvPr id="13" name="Bilde 12" descr="Et bilde som inneholder design, illustrasjon&#10;&#10;Automatisk generert beskrivelse med middels konfidens">
                <a:extLst>
                  <a:ext uri="{FF2B5EF4-FFF2-40B4-BE49-F238E27FC236}">
                    <a16:creationId xmlns:a16="http://schemas.microsoft.com/office/drawing/2014/main" id="{F0AE40D0-D89C-71EB-B104-1EFCEFEE0F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44" y="4339427"/>
                <a:ext cx="3137315" cy="2425300"/>
              </a:xfrm>
              <a:prstGeom prst="rect">
                <a:avLst/>
              </a:prstGeom>
            </p:spPr>
          </p:pic>
          <p:sp>
            <p:nvSpPr>
              <p:cNvPr id="14" name="TekstSylinder 13">
                <a:extLst>
                  <a:ext uri="{FF2B5EF4-FFF2-40B4-BE49-F238E27FC236}">
                    <a16:creationId xmlns:a16="http://schemas.microsoft.com/office/drawing/2014/main" id="{319C5D41-BAA4-63C2-2CF9-89B4F667E626}"/>
                  </a:ext>
                </a:extLst>
              </p:cNvPr>
              <p:cNvSpPr txBox="1"/>
              <p:nvPr/>
            </p:nvSpPr>
            <p:spPr>
              <a:xfrm>
                <a:off x="2717975" y="6098101"/>
                <a:ext cx="1332693" cy="296089"/>
              </a:xfrm>
              <a:prstGeom prst="rect">
                <a:avLst/>
              </a:prstGeom>
              <a:solidFill>
                <a:srgbClr val="EAEAEA"/>
              </a:solidFill>
            </p:spPr>
            <p:txBody>
              <a:bodyPr wrap="square" rtlCol="0">
                <a:spAutoFit/>
              </a:bodyPr>
              <a:lstStyle/>
              <a:p>
                <a:pPr algn="ctr"/>
                <a:r>
                  <a:rPr lang="nb-NO" sz="1200" dirty="0">
                    <a:solidFill>
                      <a:srgbClr val="92D050"/>
                    </a:solidFill>
                    <a:latin typeface="Myriad Pro" panose="020B0503030403020204" pitchFamily="34" charset="0"/>
                  </a:rPr>
                  <a:t>Biogass</a:t>
                </a:r>
              </a:p>
            </p:txBody>
          </p:sp>
        </p:grpSp>
        <p:pic>
          <p:nvPicPr>
            <p:cNvPr id="17" name="Bilde 16" descr="Et bilde som inneholder tegning, clip art, klær, tegnefilm&#10;&#10;Automatisk generert beskrivelse">
              <a:extLst>
                <a:ext uri="{FF2B5EF4-FFF2-40B4-BE49-F238E27FC236}">
                  <a16:creationId xmlns:a16="http://schemas.microsoft.com/office/drawing/2014/main" id="{B57269DE-78BC-8D47-3B54-90A4F56745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27230" y="4242550"/>
              <a:ext cx="2811942" cy="2515126"/>
            </a:xfrm>
            <a:prstGeom prst="rect">
              <a:avLst/>
            </a:prstGeom>
          </p:spPr>
        </p:pic>
        <p:sp>
          <p:nvSpPr>
            <p:cNvPr id="20" name="Pil høyre 19">
              <a:extLst>
                <a:ext uri="{FF2B5EF4-FFF2-40B4-BE49-F238E27FC236}">
                  <a16:creationId xmlns:a16="http://schemas.microsoft.com/office/drawing/2014/main" id="{0252652D-EEE4-1DBE-7B18-A31BA2B0D778}"/>
                </a:ext>
              </a:extLst>
            </p:cNvPr>
            <p:cNvSpPr/>
            <p:nvPr/>
          </p:nvSpPr>
          <p:spPr>
            <a:xfrm>
              <a:off x="4313818" y="5742501"/>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latin typeface="Myriad Pro" panose="020B0503030403020204" pitchFamily="34" charset="0"/>
              </a:endParaRPr>
            </a:p>
          </p:txBody>
        </p:sp>
        <p:sp>
          <p:nvSpPr>
            <p:cNvPr id="22" name="Pil høyre 21">
              <a:extLst>
                <a:ext uri="{FF2B5EF4-FFF2-40B4-BE49-F238E27FC236}">
                  <a16:creationId xmlns:a16="http://schemas.microsoft.com/office/drawing/2014/main" id="{C6BF6F82-A535-23C8-A979-6D11A764C307}"/>
                </a:ext>
              </a:extLst>
            </p:cNvPr>
            <p:cNvSpPr/>
            <p:nvPr/>
          </p:nvSpPr>
          <p:spPr>
            <a:xfrm>
              <a:off x="7553687" y="5798870"/>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grpSp>
    </p:spTree>
    <p:extLst>
      <p:ext uri="{BB962C8B-B14F-4D97-AF65-F5344CB8AC3E}">
        <p14:creationId xmlns:p14="http://schemas.microsoft.com/office/powerpoint/2010/main" val="189308615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06878B"/>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lv-LV" sz="1933" dirty="0">
                <a:solidFill>
                  <a:srgbClr val="009499"/>
                </a:solidFill>
                <a:latin typeface="Myriad Pro" panose="020B0503030403020204" pitchFamily="34" charset="0"/>
              </a:rPr>
              <a:t>Atkarība no pietiekama izejmateriālu pieejamības</a:t>
            </a:r>
          </a:p>
          <a:p>
            <a:pPr marL="304815" indent="-304815">
              <a:lnSpc>
                <a:spcPct val="150000"/>
              </a:lnSpc>
              <a:buFont typeface="Arial" panose="020B0604020202020204" pitchFamily="34" charset="0"/>
              <a:buChar char="•"/>
            </a:pPr>
            <a:r>
              <a:rPr lang="lv-LV" sz="1933" dirty="0">
                <a:solidFill>
                  <a:srgbClr val="009499"/>
                </a:solidFill>
                <a:latin typeface="Myriad Pro" panose="020B0503030403020204" pitchFamily="34" charset="0"/>
              </a:rPr>
              <a:t>Potenciālas smakas problēmas</a:t>
            </a:r>
          </a:p>
          <a:p>
            <a:pPr marL="304815" indent="-304815">
              <a:lnSpc>
                <a:spcPct val="150000"/>
              </a:lnSpc>
              <a:buFont typeface="Arial" panose="020B0604020202020204" pitchFamily="34" charset="0"/>
              <a:buChar char="•"/>
            </a:pPr>
            <a:r>
              <a:rPr lang="lv-LV" sz="1933" dirty="0">
                <a:solidFill>
                  <a:srgbClr val="009499"/>
                </a:solidFill>
                <a:latin typeface="Myriad Pro" panose="020B0503030403020204" pitchFamily="34" charset="0"/>
              </a:rPr>
              <a:t>Klimatiskie apstākļi</a:t>
            </a:r>
          </a:p>
          <a:p>
            <a:pPr marL="304815" indent="-304815">
              <a:lnSpc>
                <a:spcPct val="150000"/>
              </a:lnSpc>
              <a:buFont typeface="Arial" panose="020B0604020202020204" pitchFamily="34" charset="0"/>
              <a:buChar char="•"/>
            </a:pPr>
            <a:r>
              <a:rPr lang="lv-LV" sz="1933" dirty="0">
                <a:solidFill>
                  <a:srgbClr val="009499"/>
                </a:solidFill>
                <a:latin typeface="Myriad Pro" panose="020B0503030403020204" pitchFamily="34" charset="0"/>
              </a:rPr>
              <a:t>Augstas investīciju izmaksas infrastruktūrā</a:t>
            </a:r>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795187" y="378050"/>
            <a:ext cx="4805299" cy="4201229"/>
            <a:chOff x="1159171" y="1337066"/>
            <a:chExt cx="7207948"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err="1">
                  <a:solidFill>
                    <a:srgbClr val="4A7C28"/>
                  </a:solidFill>
                  <a:latin typeface="Myriad Pro" panose="020B0503030403020204" pitchFamily="34" charset="0"/>
                </a:rPr>
                <a:t>Efektīva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organisko</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atkritumu</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izmantošana</a:t>
              </a:r>
              <a:endParaRPr lang="en-US" sz="1933"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err="1">
                  <a:solidFill>
                    <a:srgbClr val="4A7C28"/>
                  </a:solidFill>
                  <a:latin typeface="Myriad Pro" panose="020B0503030403020204" pitchFamily="34" charset="0"/>
                </a:rPr>
                <a:t>Jaunu</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darba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vietu</a:t>
              </a:r>
              <a:r>
                <a:rPr lang="en-US" sz="1933" dirty="0">
                  <a:solidFill>
                    <a:srgbClr val="4A7C28"/>
                  </a:solidFill>
                  <a:latin typeface="Myriad Pro" panose="020B0503030403020204" pitchFamily="34" charset="0"/>
                </a:rPr>
                <a:t> un </a:t>
              </a:r>
              <a:r>
                <a:rPr lang="en-US" sz="1933" dirty="0" err="1">
                  <a:solidFill>
                    <a:srgbClr val="4A7C28"/>
                  </a:solidFill>
                  <a:latin typeface="Myriad Pro" panose="020B0503030403020204" pitchFamily="34" charset="0"/>
                </a:rPr>
                <a:t>vērtības</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radīšana</a:t>
              </a:r>
              <a:endParaRPr lang="en-US" sz="1933"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en-US" sz="1933" dirty="0" err="1">
                  <a:solidFill>
                    <a:srgbClr val="4A7C28"/>
                  </a:solidFill>
                  <a:latin typeface="Myriad Pro" panose="020B0503030403020204" pitchFamily="34" charset="0"/>
                </a:rPr>
                <a:t>Atjaunojams</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resurss</a:t>
              </a:r>
              <a:r>
                <a:rPr lang="en-US" sz="1933" dirty="0">
                  <a:solidFill>
                    <a:srgbClr val="4A7C28"/>
                  </a:solidFill>
                  <a:latin typeface="Myriad Pro" panose="020B0503030403020204" pitchFamily="34" charset="0"/>
                </a:rPr>
                <a:t>, kas </a:t>
              </a:r>
              <a:r>
                <a:rPr lang="en-US" sz="1933" dirty="0" err="1">
                  <a:solidFill>
                    <a:srgbClr val="4A7C28"/>
                  </a:solidFill>
                  <a:latin typeface="Myriad Pro" panose="020B0503030403020204" pitchFamily="34" charset="0"/>
                </a:rPr>
                <a:t>samazina</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atkarību</a:t>
              </a:r>
              <a:r>
                <a:rPr lang="en-US" sz="1933" dirty="0">
                  <a:solidFill>
                    <a:srgbClr val="4A7C28"/>
                  </a:solidFill>
                  <a:latin typeface="Myriad Pro" panose="020B0503030403020204" pitchFamily="34" charset="0"/>
                </a:rPr>
                <a:t> no </a:t>
              </a:r>
              <a:r>
                <a:rPr lang="en-US" sz="1933" dirty="0" err="1">
                  <a:solidFill>
                    <a:srgbClr val="4A7C28"/>
                  </a:solidFill>
                  <a:latin typeface="Myriad Pro" panose="020B0503030403020204" pitchFamily="34" charset="0"/>
                </a:rPr>
                <a:t>neilgtspējīgiem</a:t>
              </a:r>
              <a:r>
                <a:rPr lang="en-US" sz="1933" dirty="0">
                  <a:solidFill>
                    <a:srgbClr val="4A7C28"/>
                  </a:solidFill>
                  <a:latin typeface="Myriad Pro" panose="020B0503030403020204" pitchFamily="34" charset="0"/>
                </a:rPr>
                <a:t> </a:t>
              </a:r>
              <a:r>
                <a:rPr lang="en-US" sz="1933" dirty="0" err="1">
                  <a:solidFill>
                    <a:srgbClr val="4A7C28"/>
                  </a:solidFill>
                  <a:latin typeface="Myriad Pro" panose="020B0503030403020204" pitchFamily="34" charset="0"/>
                </a:rPr>
                <a:t>risinājumiem</a:t>
              </a: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1159171" y="1605401"/>
              <a:ext cx="6804249" cy="1112228"/>
            </a:xfrm>
            <a:prstGeom prst="rect">
              <a:avLst/>
            </a:prstGeom>
          </p:spPr>
          <p:txBody>
            <a:bodyPr wrap="square" lIns="0" tIns="0" rIns="0" bIns="0" rtlCol="0" anchor="t">
              <a:spAutoFit/>
            </a:bodyPr>
            <a:lstStyle/>
            <a:p>
              <a:pPr lvl="2" algn="ctr">
                <a:lnSpc>
                  <a:spcPts val="6250"/>
                </a:lnSpc>
              </a:pPr>
              <a:r>
                <a:rPr lang="nb-NO" sz="4667" dirty="0">
                  <a:solidFill>
                    <a:srgbClr val="497C28"/>
                  </a:solidFill>
                  <a:latin typeface="Myriad Pro" panose="020B0503030403020204" pitchFamily="34" charset="0"/>
                </a:rPr>
                <a:t>Priekšrocības</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3070586" cy="741485"/>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Trūkumi</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2157657" y="5828391"/>
            <a:ext cx="711200" cy="736599"/>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11148609" y="1714500"/>
            <a:ext cx="858131" cy="2057400"/>
          </a:xfrm>
          <a:prstGeom prst="rect">
            <a:avLst/>
          </a:prstGeom>
          <a:solidFill>
            <a:srgbClr val="007075"/>
          </a:solid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17" name="Bilde 16" descr="Et bilde som inneholder Grafikk, kreativitet&#10;&#10;Automatisk generert beskrivelse">
            <a:extLst>
              <a:ext uri="{FF2B5EF4-FFF2-40B4-BE49-F238E27FC236}">
                <a16:creationId xmlns:a16="http://schemas.microsoft.com/office/drawing/2014/main" id="{B1E21A86-C348-7A17-C306-AE257B3433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70"/>
            <a:ext cx="2451100" cy="247650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EE6F7C"/>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lv-LV" sz="1933" dirty="0">
                <a:solidFill>
                  <a:srgbClr val="A53F3F"/>
                </a:solidFill>
                <a:latin typeface="Myriad Pro" panose="020B0503030403020204" pitchFamily="34" charset="0"/>
              </a:rPr>
              <a:t>Atkarība no pietiekama izejmateriālu pieejamības</a:t>
            </a:r>
          </a:p>
          <a:p>
            <a:pPr marL="304815" indent="-304815">
              <a:lnSpc>
                <a:spcPct val="150000"/>
              </a:lnSpc>
              <a:buFont typeface="Arial" panose="020B0604020202020204" pitchFamily="34" charset="0"/>
              <a:buChar char="•"/>
            </a:pPr>
            <a:r>
              <a:rPr lang="lv-LV" sz="1933" dirty="0">
                <a:solidFill>
                  <a:srgbClr val="A53F3F"/>
                </a:solidFill>
                <a:latin typeface="Myriad Pro" panose="020B0503030403020204" pitchFamily="34" charset="0"/>
              </a:rPr>
              <a:t>Potenciālas smakas problēmas</a:t>
            </a:r>
          </a:p>
          <a:p>
            <a:pPr marL="304815" indent="-304815">
              <a:lnSpc>
                <a:spcPct val="150000"/>
              </a:lnSpc>
              <a:buFont typeface="Arial" panose="020B0604020202020204" pitchFamily="34" charset="0"/>
              <a:buChar char="•"/>
            </a:pPr>
            <a:r>
              <a:rPr lang="lv-LV" sz="1933" dirty="0">
                <a:solidFill>
                  <a:srgbClr val="A53F3F"/>
                </a:solidFill>
                <a:latin typeface="Myriad Pro" panose="020B0503030403020204" pitchFamily="34" charset="0"/>
              </a:rPr>
              <a:t>Klimatiskie apstākļi</a:t>
            </a:r>
          </a:p>
          <a:p>
            <a:pPr marL="304815" indent="-304815">
              <a:lnSpc>
                <a:spcPct val="150000"/>
              </a:lnSpc>
              <a:buFont typeface="Arial" panose="020B0604020202020204" pitchFamily="34" charset="0"/>
              <a:buChar char="•"/>
            </a:pPr>
            <a:r>
              <a:rPr lang="lv-LV" sz="1933" dirty="0">
                <a:solidFill>
                  <a:srgbClr val="A53F3F"/>
                </a:solidFill>
                <a:latin typeface="Myriad Pro" panose="020B0503030403020204" pitchFamily="34" charset="0"/>
              </a:rPr>
              <a:t>Augstas investīciju izmaksas infrastruktūrā</a:t>
            </a: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821716" y="378050"/>
            <a:ext cx="4778770" cy="4201229"/>
            <a:chOff x="1198964" y="1337066"/>
            <a:chExt cx="7168155"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8878B"/>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009499"/>
                </a:solidFill>
                <a:latin typeface="Myriad Pro" panose="020B0503030403020204" pitchFamily="34" charset="0"/>
              </a:endParaRPr>
            </a:p>
            <a:p>
              <a:pPr marL="466113" lvl="1" indent="-228611">
                <a:lnSpc>
                  <a:spcPct val="150000"/>
                </a:lnSpc>
                <a:buFont typeface="Arial" panose="020B0604020202020204" pitchFamily="34" charset="0"/>
                <a:buChar char="•"/>
              </a:pPr>
              <a:r>
                <a:rPr lang="nb-NO" sz="1933" dirty="0">
                  <a:solidFill>
                    <a:srgbClr val="009499"/>
                  </a:solidFill>
                  <a:latin typeface="Myriad Pro" panose="020B0503030403020204" pitchFamily="34" charset="0"/>
                </a:rPr>
                <a:t>Efektīva organisko atkritumu izmantošana</a:t>
              </a:r>
            </a:p>
            <a:p>
              <a:pPr marL="466113" lvl="1" indent="-228611">
                <a:lnSpc>
                  <a:spcPct val="150000"/>
                </a:lnSpc>
                <a:buFont typeface="Arial" panose="020B0604020202020204" pitchFamily="34" charset="0"/>
                <a:buChar char="•"/>
              </a:pPr>
              <a:r>
                <a:rPr lang="nb-NO" sz="1933" dirty="0">
                  <a:solidFill>
                    <a:srgbClr val="009499"/>
                  </a:solidFill>
                  <a:latin typeface="Myriad Pro" panose="020B0503030403020204" pitchFamily="34" charset="0"/>
                </a:rPr>
                <a:t>Jaunu darba vietu un vērtības radīšana</a:t>
              </a:r>
            </a:p>
            <a:p>
              <a:pPr marL="466113" lvl="1" indent="-228611">
                <a:lnSpc>
                  <a:spcPct val="150000"/>
                </a:lnSpc>
                <a:buFont typeface="Arial" panose="020B0604020202020204" pitchFamily="34" charset="0"/>
                <a:buChar char="•"/>
              </a:pPr>
              <a:r>
                <a:rPr lang="nb-NO" sz="1933" dirty="0">
                  <a:solidFill>
                    <a:srgbClr val="009499"/>
                  </a:solidFill>
                  <a:latin typeface="Myriad Pro" panose="020B0503030403020204" pitchFamily="34" charset="0"/>
                </a:rPr>
                <a:t>Atjaunojams resurss, kas samazina atkarību no neilgtspējīgiem risinājumiem</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1198964" y="1556846"/>
              <a:ext cx="6768426" cy="1112228"/>
            </a:xfrm>
            <a:prstGeom prst="rect">
              <a:avLst/>
            </a:prstGeom>
          </p:spPr>
          <p:txBody>
            <a:bodyPr wrap="square" lIns="0" tIns="0" rIns="0" bIns="0" rtlCol="0" anchor="t">
              <a:spAutoFit/>
            </a:bodyPr>
            <a:lstStyle/>
            <a:p>
              <a:pPr lvl="2">
                <a:lnSpc>
                  <a:spcPts val="6250"/>
                </a:lnSpc>
              </a:pPr>
              <a:r>
                <a:rPr lang="lv-LV" sz="4667" dirty="0">
                  <a:solidFill>
                    <a:srgbClr val="009499"/>
                  </a:solidFill>
                  <a:latin typeface="Myriad Pro" panose="020B0503030403020204" pitchFamily="34" charset="0"/>
                </a:rPr>
                <a:t>Priekšrocības</a:t>
              </a:r>
              <a:endParaRPr lang="nb-NO" sz="4667" dirty="0">
                <a:solidFill>
                  <a:srgbClr val="009499"/>
                </a:solidFill>
                <a:latin typeface="Myriad Pro" panose="020B0503030403020204" pitchFamily="34" charset="0"/>
              </a:endParaRP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2758436" cy="741485"/>
          </a:xfrm>
          <a:prstGeom prst="rect">
            <a:avLst/>
          </a:prstGeom>
        </p:spPr>
        <p:txBody>
          <a:bodyPr wrap="square" lIns="0" tIns="0" rIns="0" bIns="0" rtlCol="0" anchor="t">
            <a:spAutoFit/>
          </a:bodyPr>
          <a:lstStyle/>
          <a:p>
            <a:pPr>
              <a:lnSpc>
                <a:spcPts val="6250"/>
              </a:lnSpc>
            </a:pPr>
            <a:r>
              <a:rPr lang="nb-NO" sz="4667" dirty="0">
                <a:solidFill>
                  <a:srgbClr val="A53F3F"/>
                </a:solidFill>
                <a:latin typeface="Myriad Pro" panose="020B0503030403020204" pitchFamily="34" charset="0"/>
              </a:rPr>
              <a:t>Trūkumi</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8907782" y="5798769"/>
            <a:ext cx="711200" cy="736599"/>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48609" y="1696212"/>
            <a:ext cx="858131" cy="2057400"/>
          </a:xfrm>
          <a:prstGeom prst="rect">
            <a:avLst/>
          </a:prstGeom>
          <a:solidFill>
            <a:srgbClr val="007075"/>
          </a:solidFill>
        </p:spPr>
      </p:pic>
      <p:pic>
        <p:nvPicPr>
          <p:cNvPr id="2" name="Bilde 1" descr="Et bilde som inneholder symbol, Grafikk, design, kreativitet&#10;&#10;Automatisk generert beskrivelse">
            <a:extLst>
              <a:ext uri="{FF2B5EF4-FFF2-40B4-BE49-F238E27FC236}">
                <a16:creationId xmlns:a16="http://schemas.microsoft.com/office/drawing/2014/main" id="{E31A6421-F004-6597-D32B-F26BD8EEAE84}"/>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7" name="Bilde 6" descr="Et bilde som inneholder Grafikk, kreativitet&#10;&#10;Automatisk generert beskrivelse">
            <a:extLst>
              <a:ext uri="{FF2B5EF4-FFF2-40B4-BE49-F238E27FC236}">
                <a16:creationId xmlns:a16="http://schemas.microsoft.com/office/drawing/2014/main" id="{61C14808-25EA-BD4D-F644-EEC3E33BCD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92857" y="3322269"/>
            <a:ext cx="2451100" cy="2476500"/>
          </a:xfrm>
          <a:prstGeom prst="rect">
            <a:avLst/>
          </a:prstGeom>
        </p:spPr>
      </p:pic>
    </p:spTree>
    <p:extLst>
      <p:ext uri="{BB962C8B-B14F-4D97-AF65-F5344CB8AC3E}">
        <p14:creationId xmlns:p14="http://schemas.microsoft.com/office/powerpoint/2010/main" val="1091577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landskap, tre, himmel, maling&#10;&#10;Automatisk generert beskrivelse">
            <a:extLst>
              <a:ext uri="{FF2B5EF4-FFF2-40B4-BE49-F238E27FC236}">
                <a16:creationId xmlns:a16="http://schemas.microsoft.com/office/drawing/2014/main" id="{6C3E4137-B779-D369-4C07-E1DF7E3A7F29}"/>
              </a:ext>
            </a:extLst>
          </p:cNvPr>
          <p:cNvPicPr>
            <a:picLocks noChangeAspect="1"/>
          </p:cNvPicPr>
          <p:nvPr/>
        </p:nvPicPr>
        <p:blipFill rotWithShape="1">
          <a:blip r:embed="rId2" cstate="print">
            <a:alphaModFix amt="43000"/>
            <a:extLst>
              <a:ext uri="{28A0092B-C50C-407E-A947-70E740481C1C}">
                <a14:useLocalDpi xmlns:a14="http://schemas.microsoft.com/office/drawing/2010/main"/>
              </a:ext>
            </a:extLst>
          </a:blip>
          <a:srcRect/>
          <a:stretch/>
        </p:blipFill>
        <p:spPr>
          <a:xfrm>
            <a:off x="-14015" y="1"/>
            <a:ext cx="12206015" cy="6858000"/>
          </a:xfrm>
          <a:prstGeom prst="rect">
            <a:avLst/>
          </a:prstGeom>
        </p:spPr>
      </p:pic>
      <p:sp>
        <p:nvSpPr>
          <p:cNvPr id="6" name="Avrundet rektangel 5">
            <a:extLst>
              <a:ext uri="{FF2B5EF4-FFF2-40B4-BE49-F238E27FC236}">
                <a16:creationId xmlns:a16="http://schemas.microsoft.com/office/drawing/2014/main" id="{6CEF5450-6D09-2D52-D773-10706C375076}"/>
              </a:ext>
            </a:extLst>
          </p:cNvPr>
          <p:cNvSpPr/>
          <p:nvPr/>
        </p:nvSpPr>
        <p:spPr>
          <a:xfrm>
            <a:off x="1366612" y="355667"/>
            <a:ext cx="9458776" cy="5666606"/>
          </a:xfrm>
          <a:prstGeom prst="roundRect">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Group 7"/>
          <p:cNvGrpSpPr/>
          <p:nvPr/>
        </p:nvGrpSpPr>
        <p:grpSpPr>
          <a:xfrm>
            <a:off x="717550" y="1041595"/>
            <a:ext cx="10918183" cy="1333345"/>
            <a:chOff x="63500" y="520053"/>
            <a:chExt cx="21836366" cy="2666689"/>
          </a:xfrm>
        </p:grpSpPr>
        <p:sp>
          <p:nvSpPr>
            <p:cNvPr id="8" name="TextBox 8"/>
            <p:cNvSpPr txBox="1"/>
            <p:nvPr/>
          </p:nvSpPr>
          <p:spPr>
            <a:xfrm>
              <a:off x="63500" y="2344204"/>
              <a:ext cx="16169516"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5666850" y="520053"/>
              <a:ext cx="16233016" cy="1665455"/>
            </a:xfrm>
            <a:prstGeom prst="rect">
              <a:avLst/>
            </a:prstGeom>
          </p:spPr>
          <p:txBody>
            <a:bodyPr wrap="square" lIns="0" tIns="0" rIns="0" bIns="0" rtlCol="0" anchor="t">
              <a:spAutoFit/>
            </a:bodyPr>
            <a:lstStyle/>
            <a:p>
              <a:pPr>
                <a:lnSpc>
                  <a:spcPts val="6250"/>
                </a:lnSpc>
              </a:pPr>
              <a:r>
                <a:rPr lang="en-US" sz="5896" dirty="0" err="1">
                  <a:solidFill>
                    <a:srgbClr val="F4FBFB"/>
                  </a:solidFill>
                  <a:latin typeface="Myriad Pro" panose="020B0503030403020204" pitchFamily="34" charset="0"/>
                </a:rPr>
                <a:t>Klimata</a:t>
              </a:r>
              <a:r>
                <a:rPr lang="en-US" sz="5896" dirty="0">
                  <a:solidFill>
                    <a:srgbClr val="F4FBFB"/>
                  </a:solidFill>
                  <a:latin typeface="Myriad Pro" panose="020B0503030403020204" pitchFamily="34" charset="0"/>
                </a:rPr>
                <a:t> </a:t>
              </a:r>
              <a:r>
                <a:rPr lang="en-US" sz="5896" dirty="0" err="1">
                  <a:solidFill>
                    <a:srgbClr val="F4FBFB"/>
                  </a:solidFill>
                  <a:latin typeface="Myriad Pro" panose="020B0503030403020204" pitchFamily="34" charset="0"/>
                </a:rPr>
                <a:t>ieguvumi</a:t>
              </a:r>
              <a:endParaRPr lang="en-US" sz="5896" dirty="0">
                <a:solidFill>
                  <a:srgbClr val="F4FBFB"/>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40291935-D182-DD84-5E49-B68E1BD82848}"/>
              </a:ext>
            </a:extLst>
          </p:cNvPr>
          <p:cNvGraphicFramePr/>
          <p:nvPr>
            <p:extLst>
              <p:ext uri="{D42A27DB-BD31-4B8C-83A1-F6EECF244321}">
                <p14:modId xmlns:p14="http://schemas.microsoft.com/office/powerpoint/2010/main" val="2255028807"/>
              </p:ext>
            </p:extLst>
          </p:nvPr>
        </p:nvGraphicFramePr>
        <p:xfrm>
          <a:off x="2046613" y="2112367"/>
          <a:ext cx="8084758"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988FD3-3B9B-E61A-0E20-5723430FBA15}"/>
              </a:ext>
            </a:extLst>
          </p:cNvPr>
          <p:cNvSpPr/>
          <p:nvPr/>
        </p:nvSpPr>
        <p:spPr>
          <a:xfrm>
            <a:off x="329784" y="239844"/>
            <a:ext cx="11572406" cy="6385808"/>
          </a:xfrm>
          <a:prstGeom prst="rect">
            <a:avLst/>
          </a:prstGeom>
          <a:solidFill>
            <a:srgbClr val="DD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FD2113B2-15EB-EC00-9B53-D7E2F8F5F319}"/>
              </a:ext>
            </a:extLst>
          </p:cNvPr>
          <p:cNvSpPr txBox="1"/>
          <p:nvPr/>
        </p:nvSpPr>
        <p:spPr>
          <a:xfrm>
            <a:off x="2796448" y="395714"/>
            <a:ext cx="8116194" cy="769441"/>
          </a:xfrm>
          <a:prstGeom prst="rect">
            <a:avLst/>
          </a:prstGeom>
          <a:noFill/>
        </p:spPr>
        <p:txBody>
          <a:bodyPr wrap="square" rtlCol="0">
            <a:spAutoFit/>
          </a:bodyPr>
          <a:lstStyle/>
          <a:p>
            <a:pPr algn="ctr"/>
            <a:r>
              <a:rPr lang="nb-NO" sz="4400" dirty="0">
                <a:solidFill>
                  <a:srgbClr val="007075"/>
                </a:solidFill>
                <a:latin typeface="Myriad Pro" panose="020B0503030403020204" pitchFamily="34" charset="0"/>
              </a:rPr>
              <a:t>Biogāzes klimata ieguvums</a:t>
            </a:r>
          </a:p>
        </p:txBody>
      </p:sp>
      <p:graphicFrame>
        <p:nvGraphicFramePr>
          <p:cNvPr id="5" name="Diagram 4">
            <a:extLst>
              <a:ext uri="{FF2B5EF4-FFF2-40B4-BE49-F238E27FC236}">
                <a16:creationId xmlns:a16="http://schemas.microsoft.com/office/drawing/2014/main" id="{DD34F324-21A1-E4CB-4CC9-DF9834D987FB}"/>
              </a:ext>
            </a:extLst>
          </p:cNvPr>
          <p:cNvGraphicFramePr/>
          <p:nvPr>
            <p:extLst>
              <p:ext uri="{D42A27DB-BD31-4B8C-83A1-F6EECF244321}">
                <p14:modId xmlns:p14="http://schemas.microsoft.com/office/powerpoint/2010/main" val="722652359"/>
              </p:ext>
            </p:extLst>
          </p:nvPr>
        </p:nvGraphicFramePr>
        <p:xfrm>
          <a:off x="1279358" y="1165155"/>
          <a:ext cx="4712368" cy="5421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rundade hörn 1">
            <a:extLst>
              <a:ext uri="{FF2B5EF4-FFF2-40B4-BE49-F238E27FC236}">
                <a16:creationId xmlns:a16="http://schemas.microsoft.com/office/drawing/2014/main" id="{0181452D-3682-C91E-D7EE-472E22A6C5EC}"/>
              </a:ext>
            </a:extLst>
          </p:cNvPr>
          <p:cNvSpPr/>
          <p:nvPr/>
        </p:nvSpPr>
        <p:spPr>
          <a:xfrm>
            <a:off x="6836740" y="1165155"/>
            <a:ext cx="4444670" cy="5297131"/>
          </a:xfrm>
          <a:prstGeom prst="roundRect">
            <a:avLst/>
          </a:prstGeom>
          <a:solidFill>
            <a:srgbClr val="007075"/>
          </a:solidFill>
          <a:ln>
            <a:solidFill>
              <a:srgbClr val="0070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lv-LV" b="1" dirty="0"/>
              <a:t>Klimata ieguvums tiek izteikts procentos. Investīcijas biogāzē var sniegt vairāk nekā 100 procentu klimata ieguvumu. Piemērs:</a:t>
            </a:r>
            <a:r>
              <a:rPr lang="lv-LV" dirty="0"/>
              <a:t> Iedomājieties transportlīdzekli, kas, izmantojot parasto benzīnu, rada 100 tonnas CO2 ekvivalentu emisiju. Ja mēs aizstājam benzīnu ar biogāzi un samazinām emisijas par 100 tonnām CO2 ekvivalentu, mēs sasniedzam 100 procentu klimata ieguvumu. Citiem vārdiem sakot, mēs esam likvidējuši vai samazinājuši siltumnīcefekta gāzu emisijas, kas ir ekvivalentas fosilā kurināmā atskaites punktam.</a:t>
            </a:r>
            <a:endParaRPr lang="sv-SE" dirty="0"/>
          </a:p>
        </p:txBody>
      </p:sp>
    </p:spTree>
    <p:extLst>
      <p:ext uri="{BB962C8B-B14F-4D97-AF65-F5344CB8AC3E}">
        <p14:creationId xmlns:p14="http://schemas.microsoft.com/office/powerpoint/2010/main" val="40056954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extLst>
              <p:ext uri="{D42A27DB-BD31-4B8C-83A1-F6EECF244321}">
                <p14:modId xmlns:p14="http://schemas.microsoft.com/office/powerpoint/2010/main" val="1266139715"/>
              </p:ext>
            </p:extLst>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5018049" y="-1"/>
            <a:ext cx="7657611" cy="6879587"/>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lv-LV" sz="5896" dirty="0" err="1">
                <a:solidFill>
                  <a:srgbClr val="196873"/>
                </a:solidFill>
                <a:latin typeface="Myriad Pro" panose="020B0503030403020204" pitchFamily="34" charset="0"/>
              </a:rPr>
              <a:t>Pirolīze</a:t>
            </a:r>
            <a:endParaRPr lang="en-US" sz="5896" dirty="0">
              <a:solidFill>
                <a:srgbClr val="196873"/>
              </a:solidFill>
              <a:latin typeface="Myriad Pro" panose="020B0503030403020204" pitchFamily="34" charset="0"/>
            </a:endParaRPr>
          </a:p>
        </p:txBody>
      </p:sp>
      <p:grpSp>
        <p:nvGrpSpPr>
          <p:cNvPr id="5" name="Gruppe 4">
            <a:extLst>
              <a:ext uri="{FF2B5EF4-FFF2-40B4-BE49-F238E27FC236}">
                <a16:creationId xmlns:a16="http://schemas.microsoft.com/office/drawing/2014/main" id="{5FCE953D-A455-F9DF-4997-F60FAD67B092}"/>
              </a:ext>
            </a:extLst>
          </p:cNvPr>
          <p:cNvGrpSpPr/>
          <p:nvPr/>
        </p:nvGrpSpPr>
        <p:grpSpPr>
          <a:xfrm>
            <a:off x="-5600827" y="-1"/>
            <a:ext cx="7520048" cy="6894950"/>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894950"/>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spTree>
    <p:extLst>
      <p:ext uri="{BB962C8B-B14F-4D97-AF65-F5344CB8AC3E}">
        <p14:creationId xmlns:p14="http://schemas.microsoft.com/office/powerpoint/2010/main" val="16532702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lv-LV" sz="5896" dirty="0" err="1">
                <a:solidFill>
                  <a:srgbClr val="196873"/>
                </a:solidFill>
                <a:latin typeface="Myriad Pro" panose="020B0503030403020204" pitchFamily="34" charset="0"/>
              </a:rPr>
              <a:t>Pirolīze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lv-LV" sz="5896" dirty="0" err="1">
                  <a:solidFill>
                    <a:schemeClr val="bg1"/>
                  </a:solidFill>
                  <a:latin typeface="Myriad Pro" panose="020B0503030403020204" pitchFamily="34" charset="0"/>
                </a:rPr>
                <a:t>Bioogle</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799230" cy="2452711"/>
            </a:xfrm>
            <a:prstGeom prst="roundRect">
              <a:avLst/>
            </a:prstGeom>
            <a:solidFill>
              <a:srgbClr val="F4FBFB"/>
            </a:solidFill>
            <a:ln w="22225">
              <a:noFill/>
            </a:ln>
          </p:spPr>
          <p:txBody>
            <a:bodyPr rtlCol="0" anchor="ctr"/>
            <a:lstStyle/>
            <a:p>
              <a:pPr algn="ctr">
                <a:lnSpc>
                  <a:spcPct val="150000"/>
                </a:lnSpc>
              </a:pPr>
              <a:r>
                <a:rPr lang="lv-LV" sz="2000" u="sng" dirty="0">
                  <a:solidFill>
                    <a:srgbClr val="196873"/>
                  </a:solidFill>
                  <a:latin typeface="Myriad Pro" panose="020B0503030403020204" pitchFamily="34" charset="0"/>
                </a:rPr>
                <a:t>Izmantošanas jomas</a:t>
              </a:r>
            </a:p>
            <a:p>
              <a:pPr algn="ctr">
                <a:lnSpc>
                  <a:spcPct val="150000"/>
                </a:lnSpc>
              </a:pPr>
              <a:r>
                <a:rPr lang="lv-LV" sz="2000" dirty="0">
                  <a:solidFill>
                    <a:srgbClr val="196873"/>
                  </a:solidFill>
                  <a:latin typeface="Myriad Pro" panose="020B0503030403020204" pitchFamily="34" charset="0"/>
                </a:rPr>
                <a:t>Augsnes sastāva uzlabošana</a:t>
              </a:r>
            </a:p>
            <a:p>
              <a:pPr algn="ctr">
                <a:lnSpc>
                  <a:spcPct val="150000"/>
                </a:lnSpc>
              </a:pPr>
              <a:r>
                <a:rPr lang="lv-LV" sz="2000" dirty="0">
                  <a:solidFill>
                    <a:srgbClr val="196873"/>
                  </a:solidFill>
                  <a:latin typeface="Myriad Pro" panose="020B0503030403020204" pitchFamily="34" charset="0"/>
                </a:rPr>
                <a:t>Oglekļa </a:t>
              </a:r>
              <a:r>
                <a:rPr lang="lv-LV" sz="2000" dirty="0" err="1">
                  <a:solidFill>
                    <a:srgbClr val="196873"/>
                  </a:solidFill>
                  <a:latin typeface="Myriad Pro" panose="020B0503030403020204" pitchFamily="34" charset="0"/>
                </a:rPr>
                <a:t>sekvestrācija</a:t>
              </a:r>
              <a:endParaRPr lang="lv-LV" sz="2000" dirty="0">
                <a:solidFill>
                  <a:srgbClr val="196873"/>
                </a:solidFill>
                <a:latin typeface="Myriad Pro" panose="020B0503030403020204" pitchFamily="34" charset="0"/>
              </a:endParaRPr>
            </a:p>
            <a:p>
              <a:pPr algn="ctr">
                <a:lnSpc>
                  <a:spcPct val="150000"/>
                </a:lnSpc>
              </a:pPr>
              <a:r>
                <a:rPr lang="lv-LV" sz="2000" dirty="0">
                  <a:solidFill>
                    <a:srgbClr val="196873"/>
                  </a:solidFill>
                  <a:latin typeface="Myriad Pro" panose="020B0503030403020204" pitchFamily="34" charset="0"/>
                </a:rPr>
                <a:t>Enerģijas ražošana</a:t>
              </a:r>
              <a:endParaRPr lang="nb-NO" sz="2000" dirty="0">
                <a:solidFill>
                  <a:srgbClr val="196873"/>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en-US" dirty="0">
                  <a:solidFill>
                    <a:srgbClr val="196873"/>
                  </a:solidFill>
                  <a:latin typeface="Myriad Pro" panose="020B0503030403020204" pitchFamily="34" charset="0"/>
                </a:rPr>
                <a:t>Porous, carbon-rich and stable material</a:t>
              </a:r>
              <a:endParaRPr lang="nb-NO" dirty="0">
                <a:solidFill>
                  <a:srgbClr val="196873"/>
                </a:solidFill>
                <a:latin typeface="Myriad Pro" panose="020B0503030403020204" pitchFamily="34" charset="0"/>
              </a:endParaRP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5600827" y="0"/>
            <a:ext cx="7520048" cy="6894949"/>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910311"/>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377069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lv-LV" sz="5896" dirty="0" err="1">
                <a:solidFill>
                  <a:srgbClr val="196873"/>
                </a:solidFill>
                <a:latin typeface="Myriad Pro" panose="020B0503030403020204" pitchFamily="34" charset="0"/>
              </a:rPr>
              <a:t>Pirolīze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822952" y="475227"/>
            <a:ext cx="5531494" cy="5907546"/>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lv-LV" sz="5896" dirty="0" err="1">
                  <a:solidFill>
                    <a:srgbClr val="007075"/>
                  </a:solidFill>
                  <a:latin typeface="Myriad Pro" panose="020B0503030403020204" pitchFamily="34" charset="0"/>
                </a:rPr>
                <a:t>Bioeļļa</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en-US" dirty="0">
                  <a:solidFill>
                    <a:srgbClr val="196873"/>
                  </a:solidFill>
                  <a:latin typeface="Myriad Pro" panose="020B0503030403020204" pitchFamily="34" charset="0"/>
                </a:rPr>
                <a:t>Contains tar, hydrocarbons and water</a:t>
              </a:r>
              <a:endParaRPr lang="nb-NO" dirty="0">
                <a:solidFill>
                  <a:srgbClr val="196873"/>
                </a:solidFill>
                <a:latin typeface="Myriad Pro" panose="020B0503030403020204" pitchFamily="34" charset="0"/>
              </a:endParaRP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Priekšrocības</a:t>
                </a:r>
              </a:p>
              <a:p>
                <a:pPr algn="ctr">
                  <a:lnSpc>
                    <a:spcPct val="150000"/>
                  </a:lnSpc>
                </a:pPr>
                <a:r>
                  <a:rPr lang="nb-NO" dirty="0">
                    <a:solidFill>
                      <a:srgbClr val="196873"/>
                    </a:solidFill>
                    <a:latin typeface="Myriad Pro" panose="020B0503030403020204" pitchFamily="34" charset="0"/>
                  </a:rPr>
                  <a:t>Elastība, energoefektivitāte un viegla integrācija</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lv-LV" u="sng" dirty="0">
                    <a:solidFill>
                      <a:srgbClr val="196873"/>
                    </a:solidFill>
                    <a:latin typeface="Myriad Pro" panose="020B0503030403020204" pitchFamily="34" charset="0"/>
                  </a:rPr>
                  <a:t>Izmantošanas jomas</a:t>
                </a:r>
                <a:endParaRPr lang="en-US" u="sng" dirty="0">
                  <a:solidFill>
                    <a:srgbClr val="196873"/>
                  </a:solidFill>
                  <a:latin typeface="Myriad Pro" panose="020B0503030403020204" pitchFamily="34" charset="0"/>
                </a:endParaRPr>
              </a:p>
              <a:p>
                <a:pPr algn="ctr">
                  <a:lnSpc>
                    <a:spcPct val="150000"/>
                  </a:lnSpc>
                </a:pPr>
                <a:r>
                  <a:rPr lang="lv-LV" dirty="0">
                    <a:solidFill>
                      <a:srgbClr val="196873"/>
                    </a:solidFill>
                    <a:latin typeface="Myriad Pro" panose="020B0503030403020204" pitchFamily="34" charset="0"/>
                  </a:rPr>
                  <a:t>Apkure, elektroenerģijas ražošana, degviela, ēdiena gatavošana</a:t>
                </a:r>
                <a:endParaRPr lang="nb-NO" dirty="0">
                  <a:solidFill>
                    <a:srgbClr val="196873"/>
                  </a:solidFill>
                  <a:latin typeface="Myriad Pro" panose="020B0503030403020204" pitchFamily="34" charset="0"/>
                </a:endParaRP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4712"/>
            <a:ext cx="6813858" cy="6879585"/>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190571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0" name="Rektangel 19">
            <a:extLst>
              <a:ext uri="{FF2B5EF4-FFF2-40B4-BE49-F238E27FC236}">
                <a16:creationId xmlns:a16="http://schemas.microsoft.com/office/drawing/2014/main" id="{1C302AEB-2480-4917-2F65-B67EB07A1B41}"/>
              </a:ext>
            </a:extLst>
          </p:cNvPr>
          <p:cNvSpPr/>
          <p:nvPr/>
        </p:nvSpPr>
        <p:spPr>
          <a:xfrm>
            <a:off x="156400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Kas ir </a:t>
            </a:r>
            <a:r>
              <a:rPr lang="es-ES" dirty="0" err="1"/>
              <a:t>biogāze</a:t>
            </a:r>
            <a:r>
              <a:rPr lang="es-ES" dirty="0"/>
              <a:t> un </a:t>
            </a:r>
            <a:r>
              <a:rPr lang="es-ES" dirty="0" err="1"/>
              <a:t>bioatliekas</a:t>
            </a:r>
            <a:r>
              <a:rPr lang="lv-LV" dirty="0"/>
              <a:t>?</a:t>
            </a:r>
            <a:endParaRPr lang="sv-SE" dirty="0"/>
          </a:p>
        </p:txBody>
      </p:sp>
      <p:sp>
        <p:nvSpPr>
          <p:cNvPr id="21" name="Rektangel 20">
            <a:extLst>
              <a:ext uri="{FF2B5EF4-FFF2-40B4-BE49-F238E27FC236}">
                <a16:creationId xmlns:a16="http://schemas.microsoft.com/office/drawing/2014/main" id="{C91C8301-0E30-4E70-07E0-CB9673800D0C}"/>
              </a:ext>
            </a:extLst>
          </p:cNvPr>
          <p:cNvSpPr/>
          <p:nvPr/>
        </p:nvSpPr>
        <p:spPr>
          <a:xfrm>
            <a:off x="513016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Kā biomasu var pārvērst enerģijā?</a:t>
            </a:r>
            <a:endParaRPr lang="sv-SE" dirty="0"/>
          </a:p>
        </p:txBody>
      </p:sp>
      <p:sp>
        <p:nvSpPr>
          <p:cNvPr id="22" name="Rektangel 21">
            <a:extLst>
              <a:ext uri="{FF2B5EF4-FFF2-40B4-BE49-F238E27FC236}">
                <a16:creationId xmlns:a16="http://schemas.microsoft.com/office/drawing/2014/main" id="{B93B0453-C60B-D3C9-C8C5-2BA011274772}"/>
              </a:ext>
            </a:extLst>
          </p:cNvPr>
          <p:cNvSpPr/>
          <p:nvPr/>
        </p:nvSpPr>
        <p:spPr>
          <a:xfrm>
            <a:off x="869632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Atšķirība starp lineāro un cirkulāro </a:t>
            </a:r>
            <a:r>
              <a:rPr lang="lv-LV" dirty="0" err="1"/>
              <a:t>bioekonomiku</a:t>
            </a:r>
            <a:endParaRPr lang="sv-SE" dirty="0"/>
          </a:p>
        </p:txBody>
      </p:sp>
      <p:sp>
        <p:nvSpPr>
          <p:cNvPr id="23" name="Rektangel 22">
            <a:extLst>
              <a:ext uri="{FF2B5EF4-FFF2-40B4-BE49-F238E27FC236}">
                <a16:creationId xmlns:a16="http://schemas.microsoft.com/office/drawing/2014/main" id="{BE35EE11-7DCF-9EDD-F692-9DA52A652DBB}"/>
              </a:ext>
            </a:extLst>
          </p:cNvPr>
          <p:cNvSpPr/>
          <p:nvPr/>
        </p:nvSpPr>
        <p:spPr>
          <a:xfrm>
            <a:off x="332613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Biogāzes un </a:t>
            </a:r>
            <a:r>
              <a:rPr lang="lv-LV" dirty="0" err="1"/>
              <a:t>bioatlieku</a:t>
            </a:r>
            <a:r>
              <a:rPr lang="lv-LV" dirty="0"/>
              <a:t> izmantošana</a:t>
            </a:r>
            <a:endParaRPr lang="sv-SE" dirty="0"/>
          </a:p>
        </p:txBody>
      </p:sp>
      <p:sp>
        <p:nvSpPr>
          <p:cNvPr id="24" name="Rektangel 23">
            <a:extLst>
              <a:ext uri="{FF2B5EF4-FFF2-40B4-BE49-F238E27FC236}">
                <a16:creationId xmlns:a16="http://schemas.microsoft.com/office/drawing/2014/main" id="{18ED5C15-822E-A9CE-EFD5-2BDE2569336F}"/>
              </a:ext>
            </a:extLst>
          </p:cNvPr>
          <p:cNvSpPr/>
          <p:nvPr/>
        </p:nvSpPr>
        <p:spPr>
          <a:xfrm>
            <a:off x="718566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Kā barības vielas var tikt pārstrādātas?</a:t>
            </a:r>
            <a:endParaRPr lang="sv-SE" dirty="0"/>
          </a:p>
        </p:txBody>
      </p:sp>
      <p:sp>
        <p:nvSpPr>
          <p:cNvPr id="25" name="textruta 24">
            <a:extLst>
              <a:ext uri="{FF2B5EF4-FFF2-40B4-BE49-F238E27FC236}">
                <a16:creationId xmlns:a16="http://schemas.microsoft.com/office/drawing/2014/main" id="{C5B75B3B-8035-990E-9B48-FF96ED3F54F0}"/>
              </a:ext>
            </a:extLst>
          </p:cNvPr>
          <p:cNvSpPr txBox="1"/>
          <p:nvPr/>
        </p:nvSpPr>
        <p:spPr>
          <a:xfrm>
            <a:off x="4181476" y="596351"/>
            <a:ext cx="4791074" cy="769441"/>
          </a:xfrm>
          <a:prstGeom prst="rect">
            <a:avLst/>
          </a:prstGeom>
          <a:noFill/>
        </p:spPr>
        <p:txBody>
          <a:bodyPr wrap="square" rtlCol="0">
            <a:spAutoFit/>
          </a:bodyPr>
          <a:lstStyle/>
          <a:p>
            <a:r>
              <a:rPr lang="lv-LV" sz="4400" dirty="0">
                <a:solidFill>
                  <a:srgbClr val="B1E2D6"/>
                </a:solidFill>
              </a:rPr>
              <a:t>Nodarbību mērķi</a:t>
            </a:r>
            <a:endParaRPr lang="sv-SE" sz="4400" dirty="0">
              <a:solidFill>
                <a:srgbClr val="B1E2D6"/>
              </a:solidFill>
            </a:endParaRPr>
          </a:p>
        </p:txBody>
      </p:sp>
    </p:spTree>
    <p:extLst>
      <p:ext uri="{BB962C8B-B14F-4D97-AF65-F5344CB8AC3E}">
        <p14:creationId xmlns:p14="http://schemas.microsoft.com/office/powerpoint/2010/main" val="17222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lv-LV" sz="5896" dirty="0" err="1">
                <a:solidFill>
                  <a:srgbClr val="196873"/>
                </a:solidFill>
                <a:latin typeface="Myriad Pro" panose="020B0503030403020204" pitchFamily="34" charset="0"/>
              </a:rPr>
              <a:t>Pirolīze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a:solidFill>
                    <a:srgbClr val="007075"/>
                  </a:solidFill>
                  <a:latin typeface="Myriad Pro" panose="020B0503030403020204" pitchFamily="34" charset="0"/>
                </a:rPr>
                <a:t>Bio-</a:t>
              </a:r>
              <a:r>
                <a:rPr lang="en-US" sz="5896" dirty="0" err="1">
                  <a:solidFill>
                    <a:srgbClr val="007075"/>
                  </a:solidFill>
                  <a:latin typeface="Myriad Pro" panose="020B0503030403020204" pitchFamily="34" charset="0"/>
                </a:rPr>
                <a:t>olje</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nb-NO" dirty="0">
                  <a:solidFill>
                    <a:srgbClr val="196873"/>
                  </a:solidFill>
                  <a:latin typeface="Myriad Pro" panose="020B0503030403020204" pitchFamily="34" charset="0"/>
                </a:rPr>
                <a:t>Inneholder tjære, hydrokarboner og vann</a:t>
              </a: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Fordeler </a:t>
                </a:r>
              </a:p>
              <a:p>
                <a:pPr algn="ctr">
                  <a:lnSpc>
                    <a:spcPct val="150000"/>
                  </a:lnSpc>
                </a:pPr>
                <a:r>
                  <a:rPr lang="nb-NO" dirty="0">
                    <a:solidFill>
                      <a:srgbClr val="196873"/>
                    </a:solidFill>
                    <a:latin typeface="Myriad Pro" panose="020B0503030403020204" pitchFamily="34" charset="0"/>
                  </a:rPr>
                  <a:t>Fleksibilitet, energieffektiv og enkel å integrere</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Bruksområder</a:t>
                </a:r>
                <a:r>
                  <a:rPr lang="nb-NO" dirty="0">
                    <a:solidFill>
                      <a:srgbClr val="196873"/>
                    </a:solidFill>
                    <a:latin typeface="Myriad Pro" panose="020B0503030403020204" pitchFamily="34" charset="0"/>
                  </a:rPr>
                  <a:t> </a:t>
                </a:r>
              </a:p>
              <a:p>
                <a:pPr algn="ctr">
                  <a:lnSpc>
                    <a:spcPct val="150000"/>
                  </a:lnSpc>
                </a:pPr>
                <a:r>
                  <a:rPr lang="nb-NO" dirty="0">
                    <a:solidFill>
                      <a:srgbClr val="196873"/>
                    </a:solidFill>
                    <a:latin typeface="Myriad Pro" panose="020B0503030403020204" pitchFamily="34" charset="0"/>
                  </a:rPr>
                  <a:t>Oppvarming, kraftproduksjon, drivstoff, matlaging</a:t>
                </a: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0" y="1"/>
            <a:ext cx="6813858" cy="6889018"/>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41" name="Gruppe 40">
            <a:extLst>
              <a:ext uri="{FF2B5EF4-FFF2-40B4-BE49-F238E27FC236}">
                <a16:creationId xmlns:a16="http://schemas.microsoft.com/office/drawing/2014/main" id="{5D69D1E7-0691-A5F8-B730-95BA0A72BC2E}"/>
              </a:ext>
            </a:extLst>
          </p:cNvPr>
          <p:cNvGrpSpPr/>
          <p:nvPr/>
        </p:nvGrpSpPr>
        <p:grpSpPr>
          <a:xfrm>
            <a:off x="735855" y="352869"/>
            <a:ext cx="4785610" cy="6307124"/>
            <a:chOff x="735855" y="352869"/>
            <a:chExt cx="4785610" cy="6307124"/>
          </a:xfrm>
        </p:grpSpPr>
        <p:sp>
          <p:nvSpPr>
            <p:cNvPr id="42" name="TextBox 9">
              <a:extLst>
                <a:ext uri="{FF2B5EF4-FFF2-40B4-BE49-F238E27FC236}">
                  <a16:creationId xmlns:a16="http://schemas.microsoft.com/office/drawing/2014/main" id="{4C6948A2-6428-8D3B-6CD4-62FA6BE21C27}"/>
                </a:ext>
              </a:extLst>
            </p:cNvPr>
            <p:cNvSpPr txBox="1"/>
            <p:nvPr/>
          </p:nvSpPr>
          <p:spPr>
            <a:xfrm>
              <a:off x="845715" y="352869"/>
              <a:ext cx="4675750" cy="807913"/>
            </a:xfrm>
            <a:prstGeom prst="rect">
              <a:avLst/>
            </a:prstGeom>
          </p:spPr>
          <p:txBody>
            <a:bodyPr wrap="square" lIns="0" tIns="0" rIns="0" bIns="0" rtlCol="0" anchor="t">
              <a:spAutoFit/>
            </a:bodyPr>
            <a:lstStyle/>
            <a:p>
              <a:pPr>
                <a:lnSpc>
                  <a:spcPts val="6250"/>
                </a:lnSpc>
              </a:pPr>
              <a:r>
                <a:rPr lang="lv-LV" sz="5896" dirty="0">
                  <a:solidFill>
                    <a:srgbClr val="248587"/>
                  </a:solidFill>
                  <a:latin typeface="Myriad Pro" panose="020B0503030403020204" pitchFamily="34" charset="0"/>
                </a:rPr>
                <a:t>Sintēzes gāze</a:t>
              </a:r>
              <a:endParaRPr lang="en-US" sz="5896" dirty="0">
                <a:solidFill>
                  <a:srgbClr val="248587"/>
                </a:solidFill>
                <a:latin typeface="Myriad Pro" panose="020B0503030403020204" pitchFamily="34" charset="0"/>
              </a:endParaRPr>
            </a:p>
          </p:txBody>
        </p:sp>
        <p:grpSp>
          <p:nvGrpSpPr>
            <p:cNvPr id="43" name="Gruppe 42">
              <a:extLst>
                <a:ext uri="{FF2B5EF4-FFF2-40B4-BE49-F238E27FC236}">
                  <a16:creationId xmlns:a16="http://schemas.microsoft.com/office/drawing/2014/main" id="{8CA7CFC8-1DB0-CE23-A0F7-35523400282D}"/>
                </a:ext>
              </a:extLst>
            </p:cNvPr>
            <p:cNvGrpSpPr/>
            <p:nvPr/>
          </p:nvGrpSpPr>
          <p:grpSpPr>
            <a:xfrm>
              <a:off x="735855" y="1160783"/>
              <a:ext cx="4376136" cy="5499210"/>
              <a:chOff x="915978" y="1171294"/>
              <a:chExt cx="4376136" cy="5499210"/>
            </a:xfrm>
          </p:grpSpPr>
          <p:pic>
            <p:nvPicPr>
              <p:cNvPr id="44" name="Bilde 43" descr="Et bilde som inneholder Grafikk, skjermbilde, grønn, grafisk design&#10;&#10;Automatisk generert beskrivelse">
                <a:extLst>
                  <a:ext uri="{FF2B5EF4-FFF2-40B4-BE49-F238E27FC236}">
                    <a16:creationId xmlns:a16="http://schemas.microsoft.com/office/drawing/2014/main" id="{081FFDDD-7CB3-FB39-356E-08D5BBA7960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152259" y="2310160"/>
                <a:ext cx="2132276" cy="2163868"/>
              </a:xfrm>
              <a:prstGeom prst="rect">
                <a:avLst/>
              </a:prstGeom>
            </p:spPr>
          </p:pic>
          <p:sp>
            <p:nvSpPr>
              <p:cNvPr id="45" name="Avrundet rektangel 44">
                <a:extLst>
                  <a:ext uri="{FF2B5EF4-FFF2-40B4-BE49-F238E27FC236}">
                    <a16:creationId xmlns:a16="http://schemas.microsoft.com/office/drawing/2014/main" id="{C9E49800-C130-3D05-13FE-149896E21911}"/>
                  </a:ext>
                </a:extLst>
              </p:cNvPr>
              <p:cNvSpPr/>
              <p:nvPr/>
            </p:nvSpPr>
            <p:spPr>
              <a:xfrm>
                <a:off x="915978" y="1171294"/>
                <a:ext cx="4376136" cy="1100710"/>
              </a:xfrm>
              <a:prstGeom prst="roundRect">
                <a:avLst/>
              </a:prstGeom>
              <a:solidFill>
                <a:srgbClr val="F4FBFB"/>
              </a:solidFill>
              <a:ln w="22225">
                <a:noFill/>
              </a:ln>
            </p:spPr>
            <p:txBody>
              <a:bodyPr rtlCol="0" anchor="ctr"/>
              <a:lstStyle/>
              <a:p>
                <a:pPr algn="ctr">
                  <a:lnSpc>
                    <a:spcPct val="150000"/>
                  </a:lnSpc>
                </a:pPr>
                <a:r>
                  <a:rPr lang="lv-LV" sz="1600" dirty="0">
                    <a:solidFill>
                      <a:srgbClr val="196873"/>
                    </a:solidFill>
                    <a:latin typeface="Myriad Pro" panose="020B0503030403020204" pitchFamily="34" charset="0"/>
                  </a:rPr>
                  <a:t>Satur metānu, oglekļa monoksīdu, ūdeņradi, kā arī nelielu daudzumu oglekļa dioksīda un slāpekļa</a:t>
                </a:r>
                <a:endParaRPr lang="nb-NO" sz="1600" dirty="0">
                  <a:solidFill>
                    <a:srgbClr val="196873"/>
                  </a:solidFill>
                  <a:latin typeface="Myriad Pro" panose="020B0503030403020204" pitchFamily="34" charset="0"/>
                </a:endParaRPr>
              </a:p>
            </p:txBody>
          </p:sp>
          <p:sp>
            <p:nvSpPr>
              <p:cNvPr id="46" name="Avrundet rektangel 45">
                <a:extLst>
                  <a:ext uri="{FF2B5EF4-FFF2-40B4-BE49-F238E27FC236}">
                    <a16:creationId xmlns:a16="http://schemas.microsoft.com/office/drawing/2014/main" id="{E6B91369-67DA-D52B-DAF2-B6602735CE3B}"/>
                  </a:ext>
                </a:extLst>
              </p:cNvPr>
              <p:cNvSpPr/>
              <p:nvPr/>
            </p:nvSpPr>
            <p:spPr>
              <a:xfrm>
                <a:off x="1455459" y="4607019"/>
                <a:ext cx="3305994" cy="2063485"/>
              </a:xfrm>
              <a:prstGeom prst="roundRect">
                <a:avLst/>
              </a:prstGeom>
              <a:solidFill>
                <a:srgbClr val="F4FBFB"/>
              </a:solidFill>
              <a:ln w="22225">
                <a:noFill/>
              </a:ln>
            </p:spPr>
            <p:txBody>
              <a:bodyPr rtlCol="0" anchor="ctr"/>
              <a:lstStyle/>
              <a:p>
                <a:pPr algn="ctr">
                  <a:lnSpc>
                    <a:spcPct val="150000"/>
                  </a:lnSpc>
                </a:pPr>
                <a:r>
                  <a:rPr lang="lv-LV" sz="2000" u="sng" dirty="0">
                    <a:solidFill>
                      <a:srgbClr val="196873"/>
                    </a:solidFill>
                    <a:latin typeface="Myriad Pro" panose="020B0503030403020204" pitchFamily="34" charset="0"/>
                  </a:rPr>
                  <a:t>Izmantošanas jomas</a:t>
                </a:r>
              </a:p>
              <a:p>
                <a:pPr algn="ctr">
                  <a:lnSpc>
                    <a:spcPct val="150000"/>
                  </a:lnSpc>
                </a:pPr>
                <a:r>
                  <a:rPr lang="lv-LV" sz="2000" dirty="0">
                    <a:solidFill>
                      <a:srgbClr val="196873"/>
                    </a:solidFill>
                    <a:latin typeface="Myriad Pro" panose="020B0503030403020204" pitchFamily="34" charset="0"/>
                  </a:rPr>
                  <a:t>Dabas gāzes aizvietošana</a:t>
                </a:r>
              </a:p>
              <a:p>
                <a:pPr algn="ctr">
                  <a:lnSpc>
                    <a:spcPct val="150000"/>
                  </a:lnSpc>
                </a:pPr>
                <a:r>
                  <a:rPr lang="lv-LV" sz="2000" dirty="0">
                    <a:solidFill>
                      <a:srgbClr val="196873"/>
                    </a:solidFill>
                    <a:latin typeface="Myriad Pro" panose="020B0503030403020204" pitchFamily="34" charset="0"/>
                  </a:rPr>
                  <a:t>Enerģijas avots</a:t>
                </a:r>
              </a:p>
              <a:p>
                <a:pPr algn="ctr">
                  <a:lnSpc>
                    <a:spcPct val="150000"/>
                  </a:lnSpc>
                </a:pPr>
                <a:r>
                  <a:rPr lang="lv-LV" sz="2000" dirty="0">
                    <a:solidFill>
                      <a:srgbClr val="196873"/>
                    </a:solidFill>
                    <a:latin typeface="Myriad Pro" panose="020B0503030403020204" pitchFamily="34" charset="0"/>
                  </a:rPr>
                  <a:t>Izejmateriāls</a:t>
                </a:r>
                <a:endParaRPr lang="nb-NO" dirty="0">
                  <a:solidFill>
                    <a:srgbClr val="196873"/>
                  </a:solidFill>
                  <a:latin typeface="Myriad Pro" panose="020B0503030403020204" pitchFamily="34" charset="0"/>
                </a:endParaRPr>
              </a:p>
            </p:txBody>
          </p:sp>
        </p:grpSp>
      </p:grpSp>
    </p:spTree>
    <p:extLst>
      <p:ext uri="{BB962C8B-B14F-4D97-AF65-F5344CB8AC3E}">
        <p14:creationId xmlns:p14="http://schemas.microsoft.com/office/powerpoint/2010/main" val="184601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06878B"/>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Finansiāli izaicinošs</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Transporta izmaksas</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Risks no mežu izciršanas</a:t>
            </a:r>
          </a:p>
          <a:p>
            <a:endParaRPr lang="nb-NO" sz="2133" dirty="0">
              <a:solidFill>
                <a:srgbClr val="009499"/>
              </a:solidFill>
              <a:latin typeface="Myriad Pro" panose="020B0503030403020204" pitchFamily="34" charset="0"/>
            </a:endParaRP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2400" dirty="0" err="1">
                  <a:solidFill>
                    <a:srgbClr val="4A7C28"/>
                  </a:solidFill>
                  <a:latin typeface="Myriad Pro" panose="020B0503030403020204" pitchFamily="34" charset="0"/>
                </a:rPr>
                <a:t>Izmantošana</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neizmantotam</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resursam</a:t>
              </a:r>
              <a:endParaRPr lang="en-US"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2400" dirty="0" err="1">
                  <a:solidFill>
                    <a:srgbClr val="4A7C28"/>
                  </a:solidFill>
                  <a:latin typeface="Myriad Pro" panose="020B0503030403020204" pitchFamily="34" charset="0"/>
                </a:rPr>
                <a:t>Vietējā</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ražošana</a:t>
              </a:r>
              <a:endParaRPr lang="en-US"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sz="2400" dirty="0">
                  <a:solidFill>
                    <a:srgbClr val="4A7C28"/>
                  </a:solidFill>
                  <a:latin typeface="Myriad Pro" panose="020B0503030403020204" pitchFamily="34" charset="0"/>
                </a:rPr>
                <a:t>Vide</a:t>
              </a:r>
              <a:r>
                <a:rPr lang="lv-LV" sz="2400" dirty="0">
                  <a:solidFill>
                    <a:srgbClr val="4A7C28"/>
                  </a:solidFill>
                  <a:latin typeface="Myriad Pro" panose="020B0503030403020204" pitchFamily="34" charset="0"/>
                </a:rPr>
                <a:t>i</a:t>
              </a:r>
              <a:r>
                <a:rPr lang="en-US" sz="2400" dirty="0">
                  <a:solidFill>
                    <a:srgbClr val="4A7C28"/>
                  </a:solidFill>
                  <a:latin typeface="Myriad Pro" panose="020B0503030403020204" pitchFamily="34" charset="0"/>
                </a:rPr>
                <a:t> </a:t>
              </a:r>
              <a:r>
                <a:rPr lang="en-US" sz="2400" dirty="0" err="1">
                  <a:solidFill>
                    <a:srgbClr val="4A7C28"/>
                  </a:solidFill>
                  <a:latin typeface="Myriad Pro" panose="020B0503030403020204" pitchFamily="34" charset="0"/>
                </a:rPr>
                <a:t>draudzīgs</a:t>
              </a: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434617" y="1498235"/>
              <a:ext cx="4720600" cy="1591185"/>
            </a:xfrm>
            <a:prstGeom prst="rect">
              <a:avLst/>
            </a:prstGeom>
          </p:spPr>
          <p:txBody>
            <a:bodyPr wrap="square" lIns="0" tIns="0" rIns="0" bIns="0" rtlCol="0" anchor="t">
              <a:spAutoFit/>
            </a:bodyPr>
            <a:lstStyle/>
            <a:p>
              <a:pPr lvl="2">
                <a:lnSpc>
                  <a:spcPts val="6250"/>
                </a:lnSpc>
              </a:pPr>
              <a:r>
                <a:rPr lang="lv-LV" sz="4667" dirty="0">
                  <a:solidFill>
                    <a:srgbClr val="497C28"/>
                  </a:solidFill>
                  <a:latin typeface="Myriad Pro" panose="020B0503030403020204" pitchFamily="34" charset="0"/>
                </a:rPr>
                <a:t>Priekšrocības</a:t>
              </a:r>
              <a:endParaRPr lang="nb-NO" sz="4667" dirty="0">
                <a:solidFill>
                  <a:srgbClr val="497C28"/>
                </a:solidFill>
                <a:latin typeface="Myriad Pro" panose="020B0503030403020204" pitchFamily="34" charset="0"/>
              </a:endParaRP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132195" cy="741485"/>
          </a:xfrm>
          <a:prstGeom prst="rect">
            <a:avLst/>
          </a:prstGeom>
        </p:spPr>
        <p:txBody>
          <a:bodyPr wrap="square" lIns="0" tIns="0" rIns="0" bIns="0" rtlCol="0" anchor="t">
            <a:spAutoFit/>
          </a:bodyPr>
          <a:lstStyle/>
          <a:p>
            <a:pPr>
              <a:lnSpc>
                <a:spcPts val="6250"/>
              </a:lnSpc>
            </a:pPr>
            <a:r>
              <a:rPr lang="lv-LV" sz="4667" dirty="0">
                <a:solidFill>
                  <a:srgbClr val="009498"/>
                </a:solidFill>
                <a:latin typeface="Myriad Pro" panose="020B0503030403020204" pitchFamily="34" charset="0"/>
              </a:rPr>
              <a:t>Trūkumi</a:t>
            </a:r>
            <a:r>
              <a:rPr lang="nb-NO" sz="4667" dirty="0">
                <a:solidFill>
                  <a:srgbClr val="009498"/>
                </a:solidFill>
                <a:latin typeface="Myriad Pro" panose="020B0503030403020204" pitchFamily="34" charset="0"/>
              </a:rPr>
              <a:t> </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2" y="955066"/>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294547117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EE6F7C"/>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err="1">
                <a:solidFill>
                  <a:srgbClr val="A43F3E"/>
                </a:solidFill>
                <a:latin typeface="Myriad Pro" panose="020B0503030403020204" pitchFamily="34" charset="0"/>
              </a:rPr>
              <a:t>Finansiāli</a:t>
            </a:r>
            <a:r>
              <a:rPr lang="en-US" sz="2400" dirty="0">
                <a:solidFill>
                  <a:srgbClr val="A43F3E"/>
                </a:solidFill>
                <a:latin typeface="Myriad Pro" panose="020B0503030403020204" pitchFamily="34" charset="0"/>
              </a:rPr>
              <a:t> </a:t>
            </a:r>
            <a:r>
              <a:rPr lang="en-US" sz="2400" dirty="0" err="1">
                <a:solidFill>
                  <a:srgbClr val="A43F3E"/>
                </a:solidFill>
                <a:latin typeface="Myriad Pro" panose="020B0503030403020204" pitchFamily="34" charset="0"/>
              </a:rPr>
              <a:t>izaicinošs</a:t>
            </a:r>
            <a:endParaRPr lang="en-US" sz="2400" dirty="0">
              <a:solidFill>
                <a:srgbClr val="A43F3E"/>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err="1">
                <a:solidFill>
                  <a:srgbClr val="A43F3E"/>
                </a:solidFill>
                <a:latin typeface="Myriad Pro" panose="020B0503030403020204" pitchFamily="34" charset="0"/>
              </a:rPr>
              <a:t>Transporta</a:t>
            </a:r>
            <a:r>
              <a:rPr lang="en-US" sz="2400" dirty="0">
                <a:solidFill>
                  <a:srgbClr val="A43F3E"/>
                </a:solidFill>
                <a:latin typeface="Myriad Pro" panose="020B0503030403020204" pitchFamily="34" charset="0"/>
              </a:rPr>
              <a:t> </a:t>
            </a:r>
            <a:r>
              <a:rPr lang="en-US" sz="2400" dirty="0" err="1">
                <a:solidFill>
                  <a:srgbClr val="A43F3E"/>
                </a:solidFill>
                <a:latin typeface="Myriad Pro" panose="020B0503030403020204" pitchFamily="34" charset="0"/>
              </a:rPr>
              <a:t>izmaksas</a:t>
            </a:r>
            <a:endParaRPr lang="en-US" sz="2400" dirty="0">
              <a:solidFill>
                <a:srgbClr val="A43F3E"/>
              </a:solidFill>
              <a:latin typeface="Myriad Pro" panose="020B0503030403020204" pitchFamily="34" charset="0"/>
            </a:endParaRPr>
          </a:p>
          <a:p>
            <a:pPr marL="304815" indent="-304815">
              <a:lnSpc>
                <a:spcPct val="150000"/>
              </a:lnSpc>
              <a:buFont typeface="Arial" panose="020B0604020202020204" pitchFamily="34" charset="0"/>
              <a:buChar char="•"/>
            </a:pPr>
            <a:r>
              <a:rPr lang="en-US" sz="2400" dirty="0" err="1">
                <a:solidFill>
                  <a:srgbClr val="A43F3E"/>
                </a:solidFill>
                <a:latin typeface="Myriad Pro" panose="020B0503030403020204" pitchFamily="34" charset="0"/>
              </a:rPr>
              <a:t>Mežu</a:t>
            </a:r>
            <a:r>
              <a:rPr lang="en-US" sz="2400" dirty="0">
                <a:solidFill>
                  <a:srgbClr val="A43F3E"/>
                </a:solidFill>
                <a:latin typeface="Myriad Pro" panose="020B0503030403020204" pitchFamily="34" charset="0"/>
              </a:rPr>
              <a:t> </a:t>
            </a:r>
            <a:r>
              <a:rPr lang="en-US" sz="2400" dirty="0" err="1">
                <a:solidFill>
                  <a:srgbClr val="A43F3E"/>
                </a:solidFill>
                <a:latin typeface="Myriad Pro" panose="020B0503030403020204" pitchFamily="34" charset="0"/>
              </a:rPr>
              <a:t>izciršanas</a:t>
            </a:r>
            <a:r>
              <a:rPr lang="en-US" sz="2400" dirty="0">
                <a:solidFill>
                  <a:srgbClr val="A43F3E"/>
                </a:solidFill>
                <a:latin typeface="Myriad Pro" panose="020B0503030403020204" pitchFamily="34" charset="0"/>
              </a:rPr>
              <a:t> risks</a:t>
            </a:r>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2878A"/>
            </a:solidFill>
            <a:ln>
              <a:noFill/>
            </a:ln>
          </p:spPr>
          <p:txBody>
            <a:bodyPr rtlCol="0" anchor="ctr"/>
            <a:lstStyle/>
            <a:p>
              <a:pPr marL="237502" lvl="1">
                <a:lnSpc>
                  <a:spcPts val="3520"/>
                </a:lnSpc>
              </a:pPr>
              <a:endParaRPr lang="nb-NO" sz="1600" dirty="0">
                <a:solidFill>
                  <a:srgbClr val="00949A"/>
                </a:solidFill>
                <a:latin typeface="Myriad Pro" panose="020B0503030403020204" pitchFamily="34" charset="0"/>
              </a:endParaRPr>
            </a:p>
            <a:p>
              <a:pPr marL="237502" lvl="1">
                <a:lnSpc>
                  <a:spcPct val="150000"/>
                </a:lnSpc>
              </a:pPr>
              <a:endParaRPr lang="nb-NO" sz="1600" dirty="0">
                <a:solidFill>
                  <a:srgbClr val="00949A"/>
                </a:solidFill>
                <a:latin typeface="Myriad Pro" panose="020B0503030403020204" pitchFamily="34" charset="0"/>
              </a:endParaRPr>
            </a:p>
            <a:p>
              <a:pPr marL="237502" lvl="1"/>
              <a:endParaRPr lang="nb-NO" sz="2400" dirty="0">
                <a:solidFill>
                  <a:srgbClr val="00949A"/>
                </a:solidFill>
                <a:latin typeface="Myriad Pro" panose="020B0503030403020204" pitchFamily="34" charset="0"/>
              </a:endParaRP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Izmantošana neizmantotam resursam</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Vietējā ražošana</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Videi draudzīgs</a:t>
              </a:r>
              <a:endParaRPr lang="nb-NO" sz="1867" dirty="0">
                <a:solidFill>
                  <a:srgbClr val="00949A"/>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00949A"/>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276295" y="1719480"/>
              <a:ext cx="4500910" cy="1591185"/>
            </a:xfrm>
            <a:prstGeom prst="rect">
              <a:avLst/>
            </a:prstGeom>
          </p:spPr>
          <p:txBody>
            <a:bodyPr wrap="square" lIns="0" tIns="0" rIns="0" bIns="0" rtlCol="0" anchor="t">
              <a:spAutoFit/>
            </a:bodyPr>
            <a:lstStyle/>
            <a:p>
              <a:pPr lvl="2">
                <a:lnSpc>
                  <a:spcPts val="6250"/>
                </a:lnSpc>
              </a:pPr>
              <a:r>
                <a:rPr lang="lv-LV" sz="4667" dirty="0">
                  <a:solidFill>
                    <a:srgbClr val="00949A"/>
                  </a:solidFill>
                  <a:latin typeface="Myriad Pro" panose="020B0503030403020204" pitchFamily="34" charset="0"/>
                </a:rPr>
                <a:t>Priekšrocības</a:t>
              </a:r>
              <a:endParaRPr lang="nb-NO" sz="4667" dirty="0">
                <a:solidFill>
                  <a:srgbClr val="00949A"/>
                </a:solidFill>
                <a:latin typeface="Myriad Pro" panose="020B0503030403020204" pitchFamily="34" charset="0"/>
              </a:endParaRP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213793" y="3693455"/>
            <a:ext cx="3741795" cy="741485"/>
          </a:xfrm>
          <a:prstGeom prst="rect">
            <a:avLst/>
          </a:prstGeom>
        </p:spPr>
        <p:txBody>
          <a:bodyPr wrap="square" lIns="0" tIns="0" rIns="0" bIns="0" rtlCol="0" anchor="t">
            <a:spAutoFit/>
          </a:bodyPr>
          <a:lstStyle/>
          <a:p>
            <a:pPr>
              <a:lnSpc>
                <a:spcPts val="6250"/>
              </a:lnSpc>
            </a:pPr>
            <a:r>
              <a:rPr lang="lv-LV" sz="4667" dirty="0">
                <a:solidFill>
                  <a:srgbClr val="A43F3E"/>
                </a:solidFill>
                <a:latin typeface="Myriad Pro" panose="020B0503030403020204" pitchFamily="34" charset="0"/>
              </a:rPr>
              <a:t>Trūkumi</a:t>
            </a:r>
            <a:endParaRPr lang="nb-NO" sz="4667" dirty="0">
              <a:solidFill>
                <a:srgbClr val="A43F3E"/>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4" y="5068396"/>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425720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248587"/>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474743"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Myriad Pro" panose="020B0503030403020204" pitchFamily="34" charset="0"/>
              </a:rPr>
              <a:t>Gazifikācija</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263083"/>
            <a:ext cx="3619263" cy="3052831"/>
            <a:chOff x="2692824" y="387677"/>
            <a:chExt cx="7605016" cy="6301844"/>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7440040" cy="6301844"/>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Samazina bīstamu vielu emisijas</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Efektīvi izmanto atkritumus</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Pārstrādājami</a:t>
              </a:r>
              <a:r>
                <a:rPr lang="lv-LV" dirty="0">
                  <a:solidFill>
                    <a:srgbClr val="00949A"/>
                  </a:solidFill>
                  <a:latin typeface="Myriad Pro" panose="020B0503030403020204" pitchFamily="34" charset="0"/>
                </a:rPr>
                <a:t>e</a:t>
              </a:r>
              <a:r>
                <a:rPr lang="nb-NO" dirty="0">
                  <a:solidFill>
                    <a:srgbClr val="00949A"/>
                  </a:solidFill>
                  <a:latin typeface="Myriad Pro" panose="020B0503030403020204" pitchFamily="34" charset="0"/>
                </a:rPr>
                <a:t> materiāli</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387677"/>
              <a:ext cx="7098379" cy="1466557"/>
            </a:xfrm>
            <a:prstGeom prst="rect">
              <a:avLst/>
            </a:prstGeom>
          </p:spPr>
          <p:txBody>
            <a:bodyPr wrap="square" lIns="0" tIns="0" rIns="0" bIns="0" rtlCol="0" anchor="t">
              <a:spAutoFit/>
            </a:bodyPr>
            <a:lstStyle/>
            <a:p>
              <a:pPr lvl="2">
                <a:lnSpc>
                  <a:spcPts val="6250"/>
                </a:lnSpc>
              </a:pPr>
              <a:r>
                <a:rPr lang="lv-LV" sz="3600" dirty="0">
                  <a:solidFill>
                    <a:srgbClr val="00949A"/>
                  </a:solidFill>
                  <a:latin typeface="Myriad Pro" panose="020B0503030403020204" pitchFamily="34" charset="0"/>
                </a:rPr>
                <a:t>Ieguvumi</a:t>
              </a:r>
              <a:endParaRPr lang="nb-NO" sz="3600" dirty="0">
                <a:solidFill>
                  <a:srgbClr val="00949A"/>
                </a:solidFill>
                <a:latin typeface="Myriad Pro" panose="020B0503030403020204" pitchFamily="34" charset="0"/>
              </a:endParaRP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0" y="3542086"/>
            <a:ext cx="3661065"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lv-LV" dirty="0">
                <a:solidFill>
                  <a:srgbClr val="00949A"/>
                </a:solidFill>
                <a:latin typeface="Myriad Pro" panose="020B0503030403020204" pitchFamily="34" charset="0"/>
              </a:rPr>
              <a:t>Zems enerģijas blīvums</a:t>
            </a:r>
          </a:p>
          <a:p>
            <a:pPr marL="542317" lvl="1" indent="-304815">
              <a:lnSpc>
                <a:spcPct val="150000"/>
              </a:lnSpc>
              <a:buFont typeface="Arial" panose="020B0604020202020204" pitchFamily="34" charset="0"/>
              <a:buChar char="•"/>
            </a:pPr>
            <a:r>
              <a:rPr lang="lv-LV" dirty="0">
                <a:solidFill>
                  <a:srgbClr val="00949A"/>
                </a:solidFill>
                <a:latin typeface="Myriad Pro" panose="020B0503030403020204" pitchFamily="34" charset="0"/>
              </a:rPr>
              <a:t>Sarežģīts process</a:t>
            </a: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lv-LV" sz="3600" dirty="0">
                <a:solidFill>
                  <a:srgbClr val="00949A"/>
                </a:solidFill>
                <a:latin typeface="Myriad Pro" panose="020B0503030403020204" pitchFamily="34" charset="0"/>
              </a:rPr>
              <a:t>Trūkumi</a:t>
            </a:r>
            <a:endParaRPr lang="nb-NO" sz="3600" dirty="0">
              <a:solidFill>
                <a:srgbClr val="00949A"/>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0" y="3124547"/>
            <a:ext cx="736598" cy="726521"/>
          </a:xfrm>
          <a:prstGeom prst="ellipse">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3136027118"/>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314141"/>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59314" y="3562107"/>
                <a:ext cx="1459990" cy="358623"/>
              </a:xfrm>
              <a:prstGeom prst="rect">
                <a:avLst/>
              </a:prstGeom>
              <a:noFill/>
            </p:spPr>
            <p:txBody>
              <a:bodyPr wrap="square" rtlCol="0">
                <a:spAutoFit/>
              </a:bodyPr>
              <a:lstStyle/>
              <a:p>
                <a:r>
                  <a:rPr lang="nb-NO" sz="1600" b="1" dirty="0">
                    <a:solidFill>
                      <a:schemeClr val="bg1"/>
                    </a:solidFill>
                    <a:latin typeface="Myriad Pro" panose="020B0503030403020204" pitchFamily="34" charset="0"/>
                    <a:cs typeface="Calibri" panose="020F0502020204030204" pitchFamily="34" charset="0"/>
                  </a:rPr>
                  <a:t>800 - 1000</a:t>
                </a:r>
                <a:r>
                  <a:rPr lang="nb-NO" sz="1600" b="1" dirty="0">
                    <a:solidFill>
                      <a:schemeClr val="bg1"/>
                    </a:solidFill>
                    <a:effectLst/>
                    <a:latin typeface="Myriad Pro" panose="020B0503030403020204" pitchFamily="34" charset="0"/>
                    <a:cs typeface="Calibri" panose="020F0502020204030204" pitchFamily="34" charset="0"/>
                  </a:rPr>
                  <a:t>°</a:t>
                </a:r>
                <a:r>
                  <a:rPr lang="nb-NO" sz="1600" b="1" dirty="0">
                    <a:solidFill>
                      <a:schemeClr val="bg1"/>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66977651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4590991"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Myriad Pro" panose="020B0503030403020204" pitchFamily="34" charset="0"/>
              </a:rPr>
              <a:t>Gazifikācija</a:t>
            </a:r>
            <a:r>
              <a:rPr lang="en-US" sz="5896" dirty="0">
                <a:solidFill>
                  <a:srgbClr val="D0E7DE"/>
                </a:solidFill>
                <a:latin typeface="Myriad Pro" panose="020B0503030403020204" pitchFamily="34" charset="0"/>
              </a:rPr>
              <a:t> </a:t>
            </a: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6874211" y="208105"/>
            <a:ext cx="3673575" cy="3333981"/>
            <a:chOff x="2338645" y="262582"/>
            <a:chExt cx="7287581" cy="6426939"/>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497C28"/>
                  </a:solidFill>
                  <a:latin typeface="Myriad Pro" panose="020B0503030403020204" pitchFamily="34" charset="0"/>
                </a:rPr>
                <a:t>Samazina</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bīstamu</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vielu</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emisijas</a:t>
              </a:r>
              <a:endParaRPr lang="en-US" dirty="0">
                <a:solidFill>
                  <a:srgbClr val="49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497C28"/>
                  </a:solidFill>
                  <a:latin typeface="Myriad Pro" panose="020B0503030403020204" pitchFamily="34" charset="0"/>
                </a:rPr>
                <a:t>Efektīvi</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izmanto</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atkritumus</a:t>
              </a:r>
              <a:endParaRPr lang="en-US" dirty="0">
                <a:solidFill>
                  <a:srgbClr val="497C28"/>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497C28"/>
                  </a:solidFill>
                  <a:latin typeface="Myriad Pro" panose="020B0503030403020204" pitchFamily="34" charset="0"/>
                </a:rPr>
                <a:t>Pārstrādājamie</a:t>
              </a:r>
              <a:r>
                <a:rPr lang="en-US" dirty="0">
                  <a:solidFill>
                    <a:srgbClr val="497C28"/>
                  </a:solidFill>
                  <a:latin typeface="Myriad Pro" panose="020B0503030403020204" pitchFamily="34" charset="0"/>
                </a:rPr>
                <a:t> </a:t>
              </a:r>
              <a:r>
                <a:rPr lang="en-US" dirty="0" err="1">
                  <a:solidFill>
                    <a:srgbClr val="497C28"/>
                  </a:solidFill>
                  <a:latin typeface="Myriad Pro" panose="020B0503030403020204" pitchFamily="34" charset="0"/>
                </a:rPr>
                <a:t>materiāli</a:t>
              </a:r>
              <a:endParaRPr lang="en-US" dirty="0">
                <a:solidFill>
                  <a:srgbClr val="49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338645" y="262582"/>
              <a:ext cx="7098378" cy="1369541"/>
            </a:xfrm>
            <a:prstGeom prst="rect">
              <a:avLst/>
            </a:prstGeom>
          </p:spPr>
          <p:txBody>
            <a:bodyPr wrap="square" lIns="0" tIns="0" rIns="0" bIns="0" rtlCol="0" anchor="t">
              <a:spAutoFit/>
            </a:bodyPr>
            <a:lstStyle/>
            <a:p>
              <a:pPr lvl="2" algn="ctr">
                <a:lnSpc>
                  <a:spcPts val="6250"/>
                </a:lnSpc>
              </a:pPr>
              <a:r>
                <a:rPr lang="lv-LV" sz="3600" dirty="0">
                  <a:solidFill>
                    <a:srgbClr val="497C28"/>
                  </a:solidFill>
                  <a:latin typeface="Myriad Pro" panose="020B0503030403020204" pitchFamily="34" charset="0"/>
                </a:rPr>
                <a:t>Priekšrocības</a:t>
              </a:r>
              <a:endParaRPr lang="nb-NO" sz="3600" dirty="0">
                <a:solidFill>
                  <a:srgbClr val="497C28"/>
                </a:solidFill>
                <a:latin typeface="Myriad Pro" panose="020B0503030403020204" pitchFamily="34" charset="0"/>
              </a:endParaRP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lv-LV" dirty="0">
                <a:solidFill>
                  <a:srgbClr val="00949A"/>
                </a:solidFill>
                <a:latin typeface="Myriad Pro" panose="020B0503030403020204" pitchFamily="34" charset="0"/>
              </a:rPr>
              <a:t>Zems enerģijas blīvums</a:t>
            </a:r>
          </a:p>
          <a:p>
            <a:pPr marL="542317" lvl="1" indent="-304815">
              <a:lnSpc>
                <a:spcPct val="150000"/>
              </a:lnSpc>
              <a:buFont typeface="Arial" panose="020B0604020202020204" pitchFamily="34" charset="0"/>
              <a:buChar char="•"/>
            </a:pPr>
            <a:r>
              <a:rPr lang="lv-LV" dirty="0">
                <a:solidFill>
                  <a:srgbClr val="00949A"/>
                </a:solidFill>
                <a:latin typeface="Myriad Pro" panose="020B0503030403020204" pitchFamily="34" charset="0"/>
              </a:rPr>
              <a:t>Sarežģīts process</a:t>
            </a:r>
            <a:endParaRPr lang="nb-NO" sz="1867"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lv-LV" sz="3600" dirty="0">
                <a:solidFill>
                  <a:srgbClr val="00949A"/>
                </a:solidFill>
                <a:latin typeface="Myriad Pro" panose="020B0503030403020204" pitchFamily="34" charset="0"/>
              </a:rPr>
              <a:t>Trūkumi</a:t>
            </a:r>
            <a:endParaRPr lang="nb-NO" sz="3600" dirty="0">
              <a:solidFill>
                <a:srgbClr val="00949A"/>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1279461"/>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2948944187"/>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282327"/>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97701" y="3523719"/>
                <a:ext cx="1383217"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236992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213135"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Myriad Pro" panose="020B0503030403020204" pitchFamily="34" charset="0"/>
              </a:rPr>
              <a:t>Gazifikācija</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6615432" y="123118"/>
            <a:ext cx="3893979" cy="3192796"/>
            <a:chOff x="1773909" y="98753"/>
            <a:chExt cx="8182266" cy="6590768"/>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798" y="387677"/>
              <a:ext cx="7098377" cy="6301844"/>
            </a:xfrm>
            <a:prstGeom prst="roundRect">
              <a:avLst/>
            </a:prstGeom>
            <a:solidFill>
              <a:srgbClr val="007880"/>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542317" lvl="1" indent="-304815">
                <a:lnSpc>
                  <a:spcPct val="150000"/>
                </a:lnSpc>
                <a:buFont typeface="Arial" panose="020B0604020202020204" pitchFamily="34" charset="0"/>
                <a:buChar char="•"/>
              </a:pPr>
              <a:endParaRPr lang="lv-LV"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0099A1"/>
                  </a:solidFill>
                  <a:latin typeface="Myriad Pro" panose="020B0503030403020204" pitchFamily="34" charset="0"/>
                </a:rPr>
                <a:t>Samazina</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bīstamu</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vielu</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emisijas</a:t>
              </a:r>
              <a:endParaRPr lang="en-US"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0099A1"/>
                  </a:solidFill>
                  <a:latin typeface="Myriad Pro" panose="020B0503030403020204" pitchFamily="34" charset="0"/>
                </a:rPr>
                <a:t>Efektīvi</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izmanto</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atkritumus</a:t>
              </a:r>
              <a:endParaRPr lang="en-US"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r>
                <a:rPr lang="en-US" dirty="0" err="1">
                  <a:solidFill>
                    <a:srgbClr val="0099A1"/>
                  </a:solidFill>
                  <a:latin typeface="Myriad Pro" panose="020B0503030403020204" pitchFamily="34" charset="0"/>
                </a:rPr>
                <a:t>Pārstrādājamie</a:t>
              </a:r>
              <a:r>
                <a:rPr lang="en-US" dirty="0">
                  <a:solidFill>
                    <a:srgbClr val="0099A1"/>
                  </a:solidFill>
                  <a:latin typeface="Myriad Pro" panose="020B0503030403020204" pitchFamily="34" charset="0"/>
                </a:rPr>
                <a:t> </a:t>
              </a:r>
              <a:r>
                <a:rPr lang="en-US" dirty="0" err="1">
                  <a:solidFill>
                    <a:srgbClr val="0099A1"/>
                  </a:solidFill>
                  <a:latin typeface="Myriad Pro" panose="020B0503030403020204" pitchFamily="34" charset="0"/>
                </a:rPr>
                <a:t>materiāli</a:t>
              </a:r>
              <a:endParaRPr lang="en-US" dirty="0">
                <a:solidFill>
                  <a:srgbClr val="0099A1"/>
                </a:solidFill>
                <a:latin typeface="Myriad Pro" panose="020B0503030403020204" pitchFamily="34" charset="0"/>
              </a:endParaRP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1773909" y="98753"/>
              <a:ext cx="8017294" cy="1466557"/>
            </a:xfrm>
            <a:prstGeom prst="rect">
              <a:avLst/>
            </a:prstGeom>
          </p:spPr>
          <p:txBody>
            <a:bodyPr wrap="square" lIns="0" tIns="0" rIns="0" bIns="0" rtlCol="0" anchor="t">
              <a:spAutoFit/>
            </a:bodyPr>
            <a:lstStyle/>
            <a:p>
              <a:pPr lvl="2">
                <a:lnSpc>
                  <a:spcPts val="6250"/>
                </a:lnSpc>
              </a:pPr>
              <a:r>
                <a:rPr lang="lv-LV" sz="3600" dirty="0">
                  <a:solidFill>
                    <a:srgbClr val="0099A1"/>
                  </a:solidFill>
                  <a:latin typeface="Myriad Pro" panose="020B0503030403020204" pitchFamily="34" charset="0"/>
                </a:rPr>
                <a:t>Priekšrocības</a:t>
              </a:r>
              <a:endParaRPr lang="nb-NO" sz="3600" dirty="0">
                <a:solidFill>
                  <a:srgbClr val="0099A1"/>
                </a:solidFill>
                <a:latin typeface="Myriad Pro" panose="020B0503030403020204" pitchFamily="34" charset="0"/>
              </a:endParaRP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EE6F7C"/>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lv-LV" dirty="0">
                <a:solidFill>
                  <a:srgbClr val="A43F3E"/>
                </a:solidFill>
                <a:latin typeface="Myriad Pro" panose="020B0503030403020204" pitchFamily="34" charset="0"/>
              </a:rPr>
              <a:t>Zems enerģijas blīvums</a:t>
            </a:r>
          </a:p>
          <a:p>
            <a:pPr marL="542317" lvl="1" indent="-304815">
              <a:lnSpc>
                <a:spcPct val="150000"/>
              </a:lnSpc>
              <a:buFont typeface="Arial" panose="020B0604020202020204" pitchFamily="34" charset="0"/>
              <a:buChar char="•"/>
            </a:pPr>
            <a:r>
              <a:rPr lang="lv-LV" dirty="0">
                <a:solidFill>
                  <a:srgbClr val="A43F3E"/>
                </a:solidFill>
                <a:latin typeface="Myriad Pro" panose="020B0503030403020204" pitchFamily="34" charset="0"/>
              </a:rPr>
              <a:t>Sarežģīts process</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10451"/>
          </a:xfrm>
          <a:prstGeom prst="rect">
            <a:avLst/>
          </a:prstGeom>
        </p:spPr>
        <p:txBody>
          <a:bodyPr wrap="square" lIns="0" tIns="0" rIns="0" bIns="0" rtlCol="0" anchor="t">
            <a:spAutoFit/>
          </a:bodyPr>
          <a:lstStyle/>
          <a:p>
            <a:pPr lvl="2">
              <a:lnSpc>
                <a:spcPts val="6250"/>
              </a:lnSpc>
            </a:pPr>
            <a:r>
              <a:rPr lang="nb-NO" sz="3600" dirty="0">
                <a:solidFill>
                  <a:srgbClr val="A43F3E"/>
                </a:solidFill>
                <a:latin typeface="Myriad Pro" panose="020B0503030403020204" pitchFamily="34" charset="0"/>
              </a:rPr>
              <a:t>Trūkumi</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4699145"/>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523258147"/>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71296" y="4277918"/>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73059" y="3472450"/>
                <a:ext cx="1472304"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23060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386677" y="458488"/>
            <a:ext cx="5090323" cy="826124"/>
          </a:xfrm>
          <a:prstGeom prst="rect">
            <a:avLst/>
          </a:prstGeom>
        </p:spPr>
        <p:txBody>
          <a:bodyPr wrap="square" lIns="0" tIns="0" rIns="0" bIns="0" rtlCol="0" anchor="t">
            <a:spAutoFit/>
          </a:bodyPr>
          <a:lstStyle/>
          <a:p>
            <a:pPr>
              <a:lnSpc>
                <a:spcPts val="6250"/>
              </a:lnSpc>
            </a:pPr>
            <a:r>
              <a:rPr lang="lv-LV" sz="5896" dirty="0" err="1">
                <a:solidFill>
                  <a:srgbClr val="D0E7DE"/>
                </a:solidFill>
                <a:latin typeface="Myriad Pro" panose="020B0503030403020204" pitchFamily="34" charset="0"/>
              </a:rPr>
              <a:t>Pirolīze</a:t>
            </a:r>
            <a:endParaRPr lang="en-US" sz="5896" dirty="0">
              <a:solidFill>
                <a:srgbClr val="D0E7DE"/>
              </a:solidFill>
              <a:latin typeface="Myriad Pro" panose="020B0503030403020204" pitchFamily="34" charset="0"/>
            </a:endParaRPr>
          </a:p>
        </p:txBody>
      </p:sp>
      <p:sp>
        <p:nvSpPr>
          <p:cNvPr id="2" name="TextBox 10">
            <a:extLst>
              <a:ext uri="{FF2B5EF4-FFF2-40B4-BE49-F238E27FC236}">
                <a16:creationId xmlns:a16="http://schemas.microsoft.com/office/drawing/2014/main" id="{245FE2A8-57A0-D952-3CBE-316E6BFBA4D1}"/>
              </a:ext>
            </a:extLst>
          </p:cNvPr>
          <p:cNvSpPr txBox="1"/>
          <p:nvPr/>
        </p:nvSpPr>
        <p:spPr>
          <a:xfrm>
            <a:off x="7480543" y="460390"/>
            <a:ext cx="5090323"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Myriad Pro" panose="020B0503030403020204" pitchFamily="34" charset="0"/>
              </a:rPr>
              <a:t>Gazifikācija</a:t>
            </a:r>
            <a:endParaRPr lang="en-US" sz="5896" dirty="0">
              <a:solidFill>
                <a:srgbClr val="D0E7DE"/>
              </a:solidFill>
              <a:latin typeface="Myriad Pro" panose="020B0503030403020204" pitchFamily="34" charset="0"/>
            </a:endParaRPr>
          </a:p>
        </p:txBody>
      </p:sp>
      <p:sp>
        <p:nvSpPr>
          <p:cNvPr id="3" name="TextBox 10">
            <a:extLst>
              <a:ext uri="{FF2B5EF4-FFF2-40B4-BE49-F238E27FC236}">
                <a16:creationId xmlns:a16="http://schemas.microsoft.com/office/drawing/2014/main" id="{70031E66-A09F-2FD4-A534-8D54FFEFF7D4}"/>
              </a:ext>
            </a:extLst>
          </p:cNvPr>
          <p:cNvSpPr txBox="1"/>
          <p:nvPr/>
        </p:nvSpPr>
        <p:spPr>
          <a:xfrm>
            <a:off x="5199223" y="1453953"/>
            <a:ext cx="6093866" cy="975267"/>
          </a:xfrm>
          <a:prstGeom prst="rect">
            <a:avLst/>
          </a:prstGeom>
        </p:spPr>
        <p:txBody>
          <a:bodyPr wrap="square" lIns="0" tIns="0" rIns="0" bIns="0" rtlCol="0" anchor="t">
            <a:spAutoFit/>
          </a:bodyPr>
          <a:lstStyle/>
          <a:p>
            <a:pPr>
              <a:lnSpc>
                <a:spcPts val="6250"/>
              </a:lnSpc>
            </a:pPr>
            <a:r>
              <a:rPr lang="en-US" sz="9600" dirty="0">
                <a:solidFill>
                  <a:srgbClr val="D0E7DE"/>
                </a:solidFill>
                <a:latin typeface="Myriad Pro" panose="020B0503030403020204" pitchFamily="34" charset="0"/>
              </a:rPr>
              <a:t>V S</a:t>
            </a:r>
          </a:p>
        </p:txBody>
      </p:sp>
      <p:grpSp>
        <p:nvGrpSpPr>
          <p:cNvPr id="7" name="Gruppe 6">
            <a:extLst>
              <a:ext uri="{FF2B5EF4-FFF2-40B4-BE49-F238E27FC236}">
                <a16:creationId xmlns:a16="http://schemas.microsoft.com/office/drawing/2014/main" id="{EBBE0DBB-4174-A354-96DE-5C70A2D22BF2}"/>
              </a:ext>
            </a:extLst>
          </p:cNvPr>
          <p:cNvGrpSpPr/>
          <p:nvPr/>
        </p:nvGrpSpPr>
        <p:grpSpPr>
          <a:xfrm>
            <a:off x="758580" y="1459701"/>
            <a:ext cx="3952875" cy="496799"/>
            <a:chOff x="0" y="133086"/>
            <a:chExt cx="1499860" cy="899916"/>
          </a:xfrm>
          <a:solidFill>
            <a:srgbClr val="248587"/>
          </a:solidFill>
        </p:grpSpPr>
        <p:sp>
          <p:nvSpPr>
            <p:cNvPr id="9" name="Rektangel 8">
              <a:extLst>
                <a:ext uri="{FF2B5EF4-FFF2-40B4-BE49-F238E27FC236}">
                  <a16:creationId xmlns:a16="http://schemas.microsoft.com/office/drawing/2014/main" id="{508CCC19-164D-66F5-AA09-2BF5CCDA1CEF}"/>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10" name="TekstSylinder 9">
              <a:extLst>
                <a:ext uri="{FF2B5EF4-FFF2-40B4-BE49-F238E27FC236}">
                  <a16:creationId xmlns:a16="http://schemas.microsoft.com/office/drawing/2014/main" id="{A8521B93-6242-FBA1-D179-9908D9CFA468}"/>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a:t>
              </a:r>
              <a:r>
                <a:rPr lang="lv-LV" sz="1600" dirty="0">
                  <a:latin typeface="Myriad Pro" panose="020B0503030403020204" pitchFamily="34" charset="0"/>
                </a:rPr>
                <a:t>kts</a:t>
              </a:r>
              <a:endParaRPr lang="nb-NO" sz="1600" kern="1200" noProof="0" dirty="0">
                <a:latin typeface="Myriad Pro" panose="020B0503030403020204" pitchFamily="34" charset="0"/>
              </a:endParaRPr>
            </a:p>
          </p:txBody>
        </p:sp>
      </p:grpSp>
      <p:grpSp>
        <p:nvGrpSpPr>
          <p:cNvPr id="32" name="Gruppe 31">
            <a:extLst>
              <a:ext uri="{FF2B5EF4-FFF2-40B4-BE49-F238E27FC236}">
                <a16:creationId xmlns:a16="http://schemas.microsoft.com/office/drawing/2014/main" id="{B61CB196-AAB4-9E2D-6990-C4D12051D0B6}"/>
              </a:ext>
            </a:extLst>
          </p:cNvPr>
          <p:cNvGrpSpPr/>
          <p:nvPr/>
        </p:nvGrpSpPr>
        <p:grpSpPr>
          <a:xfrm>
            <a:off x="767996" y="3336255"/>
            <a:ext cx="3952875" cy="496799"/>
            <a:chOff x="0" y="133086"/>
            <a:chExt cx="1499860" cy="899916"/>
          </a:xfrm>
          <a:solidFill>
            <a:srgbClr val="248587"/>
          </a:solidFill>
        </p:grpSpPr>
        <p:sp>
          <p:nvSpPr>
            <p:cNvPr id="33" name="Rektangel 32">
              <a:extLst>
                <a:ext uri="{FF2B5EF4-FFF2-40B4-BE49-F238E27FC236}">
                  <a16:creationId xmlns:a16="http://schemas.microsoft.com/office/drawing/2014/main" id="{9AC7142D-6E3F-9469-FCC0-2D34DE24BE73}"/>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34" name="TekstSylinder 33">
              <a:extLst>
                <a:ext uri="{FF2B5EF4-FFF2-40B4-BE49-F238E27FC236}">
                  <a16:creationId xmlns:a16="http://schemas.microsoft.com/office/drawing/2014/main" id="{6FF8657B-D2E7-A9F8-EFCD-ED3D6CF1E446}"/>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
              </a:r>
              <a:r>
                <a:rPr lang="lv-LV" sz="1600" dirty="0" err="1">
                  <a:latin typeface="Myriad Pro" panose="020B0503030403020204" pitchFamily="34" charset="0"/>
                </a:rPr>
                <a:t>atūra</a:t>
              </a:r>
              <a:endParaRPr lang="nb-NO" sz="1600" kern="1200" noProof="0" dirty="0">
                <a:latin typeface="Myriad Pro" panose="020B0503030403020204" pitchFamily="34" charset="0"/>
              </a:endParaRPr>
            </a:p>
          </p:txBody>
        </p:sp>
      </p:grpSp>
      <p:grpSp>
        <p:nvGrpSpPr>
          <p:cNvPr id="39" name="Gruppe 38">
            <a:extLst>
              <a:ext uri="{FF2B5EF4-FFF2-40B4-BE49-F238E27FC236}">
                <a16:creationId xmlns:a16="http://schemas.microsoft.com/office/drawing/2014/main" id="{83DE4A0C-9E90-86BC-9049-EDCC0F2A1BC5}"/>
              </a:ext>
            </a:extLst>
          </p:cNvPr>
          <p:cNvGrpSpPr/>
          <p:nvPr/>
        </p:nvGrpSpPr>
        <p:grpSpPr>
          <a:xfrm>
            <a:off x="758580" y="4916242"/>
            <a:ext cx="3952875" cy="496799"/>
            <a:chOff x="0" y="133086"/>
            <a:chExt cx="1499860" cy="899916"/>
          </a:xfrm>
          <a:solidFill>
            <a:srgbClr val="248587"/>
          </a:solidFill>
        </p:grpSpPr>
        <p:sp>
          <p:nvSpPr>
            <p:cNvPr id="40" name="Rektangel 39">
              <a:extLst>
                <a:ext uri="{FF2B5EF4-FFF2-40B4-BE49-F238E27FC236}">
                  <a16:creationId xmlns:a16="http://schemas.microsoft.com/office/drawing/2014/main" id="{FB4677DA-5CA0-A176-099A-C4102FD301C0}"/>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1" name="TekstSylinder 40">
              <a:extLst>
                <a:ext uri="{FF2B5EF4-FFF2-40B4-BE49-F238E27FC236}">
                  <a16:creationId xmlns:a16="http://schemas.microsoft.com/office/drawing/2014/main" id="{B3FD5088-BE84-6D1C-CFC5-1E384387AD8D}"/>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lv-LV" sz="1600" dirty="0">
                  <a:latin typeface="Myriad Pro" panose="020B0503030403020204" pitchFamily="34" charset="0"/>
                </a:rPr>
                <a:t>Resursi</a:t>
              </a:r>
              <a:endParaRPr lang="nb-NO" sz="1600" kern="1200" noProof="0" dirty="0">
                <a:latin typeface="Myriad Pro" panose="020B0503030403020204" pitchFamily="34" charset="0"/>
              </a:endParaRPr>
            </a:p>
          </p:txBody>
        </p:sp>
      </p:grpSp>
      <p:grpSp>
        <p:nvGrpSpPr>
          <p:cNvPr id="43" name="Gruppe 42">
            <a:extLst>
              <a:ext uri="{FF2B5EF4-FFF2-40B4-BE49-F238E27FC236}">
                <a16:creationId xmlns:a16="http://schemas.microsoft.com/office/drawing/2014/main" id="{E5D2C70D-C1EE-24B3-56FE-14E85BFC23E4}"/>
              </a:ext>
            </a:extLst>
          </p:cNvPr>
          <p:cNvGrpSpPr/>
          <p:nvPr/>
        </p:nvGrpSpPr>
        <p:grpSpPr>
          <a:xfrm>
            <a:off x="7480543" y="1475876"/>
            <a:ext cx="3952875" cy="496799"/>
            <a:chOff x="0" y="60625"/>
            <a:chExt cx="1499860" cy="972377"/>
          </a:xfrm>
        </p:grpSpPr>
        <p:sp>
          <p:nvSpPr>
            <p:cNvPr id="44" name="Rektangel 43">
              <a:extLst>
                <a:ext uri="{FF2B5EF4-FFF2-40B4-BE49-F238E27FC236}">
                  <a16:creationId xmlns:a16="http://schemas.microsoft.com/office/drawing/2014/main" id="{1881154F-61BC-BFCD-7D8E-12D531BA5C47}"/>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5" name="TekstSylinder 44">
              <a:extLst>
                <a:ext uri="{FF2B5EF4-FFF2-40B4-BE49-F238E27FC236}">
                  <a16:creationId xmlns:a16="http://schemas.microsoft.com/office/drawing/2014/main" id="{61EF0899-455E-CCFA-79EF-8DDE241D6175}"/>
                </a:ext>
              </a:extLst>
            </p:cNvPr>
            <p:cNvSpPr txBox="1"/>
            <p:nvPr/>
          </p:nvSpPr>
          <p:spPr>
            <a:xfrm>
              <a:off x="0" y="60625"/>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a:t>
              </a:r>
              <a:r>
                <a:rPr lang="lv-LV" sz="1600" dirty="0">
                  <a:latin typeface="Myriad Pro" panose="020B0503030403020204" pitchFamily="34" charset="0"/>
                </a:rPr>
                <a:t>kts</a:t>
              </a:r>
              <a:endParaRPr lang="nb-NO" sz="1600" kern="1200" noProof="0" dirty="0">
                <a:latin typeface="Myriad Pro" panose="020B0503030403020204" pitchFamily="34" charset="0"/>
              </a:endParaRPr>
            </a:p>
          </p:txBody>
        </p:sp>
      </p:grpSp>
      <p:grpSp>
        <p:nvGrpSpPr>
          <p:cNvPr id="46" name="Gruppe 45">
            <a:extLst>
              <a:ext uri="{FF2B5EF4-FFF2-40B4-BE49-F238E27FC236}">
                <a16:creationId xmlns:a16="http://schemas.microsoft.com/office/drawing/2014/main" id="{0E425D6D-49DD-19B3-AAA4-A16A5D2C4C5E}"/>
              </a:ext>
            </a:extLst>
          </p:cNvPr>
          <p:cNvGrpSpPr/>
          <p:nvPr/>
        </p:nvGrpSpPr>
        <p:grpSpPr>
          <a:xfrm>
            <a:off x="7471129" y="3336256"/>
            <a:ext cx="3952875" cy="496799"/>
            <a:chOff x="0" y="133086"/>
            <a:chExt cx="1499860" cy="899916"/>
          </a:xfrm>
        </p:grpSpPr>
        <p:sp>
          <p:nvSpPr>
            <p:cNvPr id="47" name="Rektangel 46">
              <a:extLst>
                <a:ext uri="{FF2B5EF4-FFF2-40B4-BE49-F238E27FC236}">
                  <a16:creationId xmlns:a16="http://schemas.microsoft.com/office/drawing/2014/main" id="{26CA1E8C-7DC3-AF41-8911-750C9AF22F55}"/>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8" name="TekstSylinder 47">
              <a:extLst>
                <a:ext uri="{FF2B5EF4-FFF2-40B4-BE49-F238E27FC236}">
                  <a16:creationId xmlns:a16="http://schemas.microsoft.com/office/drawing/2014/main" id="{CD7CD743-DD22-898A-0034-211ACC5A46E3}"/>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a:t>
              </a:r>
              <a:r>
                <a:rPr lang="lv-LV" sz="1600" dirty="0" err="1">
                  <a:latin typeface="Myriad Pro" panose="020B0503030403020204" pitchFamily="34" charset="0"/>
                </a:rPr>
                <a:t>ūra</a:t>
              </a:r>
              <a:endParaRPr lang="nb-NO" sz="1600" kern="1200" noProof="0" dirty="0">
                <a:latin typeface="Myriad Pro" panose="020B0503030403020204" pitchFamily="34" charset="0"/>
              </a:endParaRPr>
            </a:p>
          </p:txBody>
        </p:sp>
      </p:grpSp>
      <p:grpSp>
        <p:nvGrpSpPr>
          <p:cNvPr id="49" name="Gruppe 48">
            <a:extLst>
              <a:ext uri="{FF2B5EF4-FFF2-40B4-BE49-F238E27FC236}">
                <a16:creationId xmlns:a16="http://schemas.microsoft.com/office/drawing/2014/main" id="{8E585D7D-B037-AC5A-9F74-8A1ECA684938}"/>
              </a:ext>
            </a:extLst>
          </p:cNvPr>
          <p:cNvGrpSpPr/>
          <p:nvPr/>
        </p:nvGrpSpPr>
        <p:grpSpPr>
          <a:xfrm>
            <a:off x="7480543" y="4911219"/>
            <a:ext cx="3952875" cy="496799"/>
            <a:chOff x="0" y="133086"/>
            <a:chExt cx="1499860" cy="899916"/>
          </a:xfrm>
        </p:grpSpPr>
        <p:sp>
          <p:nvSpPr>
            <p:cNvPr id="50" name="Rektangel 49">
              <a:extLst>
                <a:ext uri="{FF2B5EF4-FFF2-40B4-BE49-F238E27FC236}">
                  <a16:creationId xmlns:a16="http://schemas.microsoft.com/office/drawing/2014/main" id="{402001EE-BA71-E7D7-E15D-9168662E88FE}"/>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51" name="TekstSylinder 50">
              <a:extLst>
                <a:ext uri="{FF2B5EF4-FFF2-40B4-BE49-F238E27FC236}">
                  <a16:creationId xmlns:a16="http://schemas.microsoft.com/office/drawing/2014/main" id="{00370666-2773-AE17-2B57-BAD8AFD3B081}"/>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lv-LV" sz="1600" dirty="0">
                  <a:latin typeface="Myriad Pro" panose="020B0503030403020204" pitchFamily="34" charset="0"/>
                </a:rPr>
                <a:t>Resursi</a:t>
              </a:r>
              <a:endParaRPr lang="nb-NO" sz="1600" kern="1200" noProof="0" dirty="0">
                <a:latin typeface="Myriad Pro" panose="020B0503030403020204" pitchFamily="34" charset="0"/>
              </a:endParaRPr>
            </a:p>
          </p:txBody>
        </p:sp>
      </p:grpSp>
      <p:pic>
        <p:nvPicPr>
          <p:cNvPr id="52" name="Bilde 51" descr="Et bilde som inneholder tegnefilm, flaske&#10;&#10;Automatisk generert beskrivelse">
            <a:extLst>
              <a:ext uri="{FF2B5EF4-FFF2-40B4-BE49-F238E27FC236}">
                <a16:creationId xmlns:a16="http://schemas.microsoft.com/office/drawing/2014/main" id="{C1BE7285-26E2-D72D-395E-B2E528F67A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6533" y="2087478"/>
            <a:ext cx="620893" cy="1070052"/>
          </a:xfrm>
          <a:prstGeom prst="rect">
            <a:avLst/>
          </a:prstGeom>
        </p:spPr>
      </p:pic>
      <p:pic>
        <p:nvPicPr>
          <p:cNvPr id="60" name="Bilde 59" descr="Et bilde som inneholder tegnefilm, flaske&#10;&#10;Automatisk generert beskrivelse">
            <a:extLst>
              <a:ext uri="{FF2B5EF4-FFF2-40B4-BE49-F238E27FC236}">
                <a16:creationId xmlns:a16="http://schemas.microsoft.com/office/drawing/2014/main" id="{98EECDD3-5007-3BA3-1CDC-EC69636D44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69980" y="2147611"/>
            <a:ext cx="592529" cy="1021170"/>
          </a:xfrm>
          <a:prstGeom prst="rect">
            <a:avLst/>
          </a:prstGeom>
        </p:spPr>
      </p:pic>
      <p:pic>
        <p:nvPicPr>
          <p:cNvPr id="61" name="Bilde 60" descr="Et bilde som inneholder kunst, design&#10;&#10;Automatisk generert beskrivelse">
            <a:extLst>
              <a:ext uri="{FF2B5EF4-FFF2-40B4-BE49-F238E27FC236}">
                <a16:creationId xmlns:a16="http://schemas.microsoft.com/office/drawing/2014/main" id="{4961C9F8-08FB-3E35-2C0A-CE3C97FE44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853" y="2238057"/>
            <a:ext cx="984353" cy="768894"/>
          </a:xfrm>
          <a:prstGeom prst="rect">
            <a:avLst/>
          </a:prstGeom>
        </p:spPr>
      </p:pic>
      <p:pic>
        <p:nvPicPr>
          <p:cNvPr id="62" name="Bilde 61" descr="Et bilde som inneholder Grafikk, skjermbilde, grønn, grafisk design&#10;&#10;Automatisk generert beskrivelse">
            <a:extLst>
              <a:ext uri="{FF2B5EF4-FFF2-40B4-BE49-F238E27FC236}">
                <a16:creationId xmlns:a16="http://schemas.microsoft.com/office/drawing/2014/main" id="{20F0D9F9-43D0-B723-026B-3F00F5132C2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00974" y="2093989"/>
            <a:ext cx="984354" cy="998938"/>
          </a:xfrm>
          <a:prstGeom prst="rect">
            <a:avLst/>
          </a:prstGeom>
        </p:spPr>
      </p:pic>
      <p:sp>
        <p:nvSpPr>
          <p:cNvPr id="63" name="TekstSylinder 62">
            <a:extLst>
              <a:ext uri="{FF2B5EF4-FFF2-40B4-BE49-F238E27FC236}">
                <a16:creationId xmlns:a16="http://schemas.microsoft.com/office/drawing/2014/main" id="{2AC80B16-A475-77C0-ACC7-0E21539625FF}"/>
              </a:ext>
            </a:extLst>
          </p:cNvPr>
          <p:cNvSpPr txBox="1"/>
          <p:nvPr/>
        </p:nvSpPr>
        <p:spPr>
          <a:xfrm>
            <a:off x="8542972" y="4049660"/>
            <a:ext cx="2448907"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800 - 1000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sp>
        <p:nvSpPr>
          <p:cNvPr id="64" name="TekstSylinder 63">
            <a:extLst>
              <a:ext uri="{FF2B5EF4-FFF2-40B4-BE49-F238E27FC236}">
                <a16:creationId xmlns:a16="http://schemas.microsoft.com/office/drawing/2014/main" id="{C99445EE-A0C9-36F8-A053-DD7B3471BF23}"/>
              </a:ext>
            </a:extLst>
          </p:cNvPr>
          <p:cNvSpPr txBox="1"/>
          <p:nvPr/>
        </p:nvSpPr>
        <p:spPr>
          <a:xfrm>
            <a:off x="1803177" y="4011328"/>
            <a:ext cx="2414295"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500 - 600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pic>
        <p:nvPicPr>
          <p:cNvPr id="65" name="Bilde 64" descr="Et bilde som inneholder design, kunst&#10;&#10;Automatisk generert beskrivelse">
            <a:extLst>
              <a:ext uri="{FF2B5EF4-FFF2-40B4-BE49-F238E27FC236}">
                <a16:creationId xmlns:a16="http://schemas.microsoft.com/office/drawing/2014/main" id="{8933C784-A14D-0B58-51A6-39DF7513883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81" y="5796001"/>
            <a:ext cx="1153836" cy="767111"/>
          </a:xfrm>
          <a:prstGeom prst="rect">
            <a:avLst/>
          </a:prstGeom>
        </p:spPr>
      </p:pic>
      <p:pic>
        <p:nvPicPr>
          <p:cNvPr id="66" name="Bilde 65" descr="Et bilde som inneholder design, kunst&#10;&#10;Automatisk generert beskrivelse">
            <a:extLst>
              <a:ext uri="{FF2B5EF4-FFF2-40B4-BE49-F238E27FC236}">
                <a16:creationId xmlns:a16="http://schemas.microsoft.com/office/drawing/2014/main" id="{86F6DF01-6C37-A6B1-1ED6-7E50A22BA4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03422" y="5630499"/>
            <a:ext cx="1153836" cy="767111"/>
          </a:xfrm>
          <a:prstGeom prst="rect">
            <a:avLst/>
          </a:prstGeom>
        </p:spPr>
      </p:pic>
      <p:pic>
        <p:nvPicPr>
          <p:cNvPr id="68" name="Bilde 67" descr="Et bilde som inneholder skjermbilde, design, kunst&#10;&#10;Automatisk generert beskrivelse">
            <a:extLst>
              <a:ext uri="{FF2B5EF4-FFF2-40B4-BE49-F238E27FC236}">
                <a16:creationId xmlns:a16="http://schemas.microsoft.com/office/drawing/2014/main" id="{358F9468-4EDE-2DD9-BBBD-22778C5520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3704" y="5554746"/>
            <a:ext cx="971828" cy="956320"/>
          </a:xfrm>
          <a:prstGeom prst="rect">
            <a:avLst/>
          </a:prstGeom>
        </p:spPr>
      </p:pic>
      <p:pic>
        <p:nvPicPr>
          <p:cNvPr id="70" name="Bilde 69" descr="Et bilde som inneholder kunst&#10;&#10;Automatisk generert beskrivelse med lav konfidens">
            <a:extLst>
              <a:ext uri="{FF2B5EF4-FFF2-40B4-BE49-F238E27FC236}">
                <a16:creationId xmlns:a16="http://schemas.microsoft.com/office/drawing/2014/main" id="{B1E90A30-EC2C-F0A6-3331-9909A274D9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01597" y="5554746"/>
            <a:ext cx="1122407" cy="1033975"/>
          </a:xfrm>
          <a:prstGeom prst="rect">
            <a:avLst/>
          </a:prstGeom>
        </p:spPr>
      </p:pic>
      <p:pic>
        <p:nvPicPr>
          <p:cNvPr id="72" name="Bilde 71" descr="Et bilde som inneholder hjerte, eple, clip art, kreativitet&#10;&#10;Automatisk generert beskrivelse">
            <a:extLst>
              <a:ext uri="{FF2B5EF4-FFF2-40B4-BE49-F238E27FC236}">
                <a16:creationId xmlns:a16="http://schemas.microsoft.com/office/drawing/2014/main" id="{9B95A2D4-13E9-A368-ABDD-65BEEDF8A1C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66067" y="5565366"/>
            <a:ext cx="744258" cy="1023355"/>
          </a:xfrm>
          <a:prstGeom prst="rect">
            <a:avLst/>
          </a:prstGeom>
        </p:spPr>
      </p:pic>
      <p:pic>
        <p:nvPicPr>
          <p:cNvPr id="74" name="Bilde 73" descr="Et bilde som inneholder plante&#10;&#10;Automatisk generert beskrivelse">
            <a:extLst>
              <a:ext uri="{FF2B5EF4-FFF2-40B4-BE49-F238E27FC236}">
                <a16:creationId xmlns:a16="http://schemas.microsoft.com/office/drawing/2014/main" id="{DABB9905-2668-094F-45BF-70F47083234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63114" y="5557540"/>
            <a:ext cx="1215365" cy="1028386"/>
          </a:xfrm>
          <a:prstGeom prst="rect">
            <a:avLst/>
          </a:prstGeom>
        </p:spPr>
      </p:pic>
    </p:spTree>
    <p:extLst>
      <p:ext uri="{BB962C8B-B14F-4D97-AF65-F5344CB8AC3E}">
        <p14:creationId xmlns:p14="http://schemas.microsoft.com/office/powerpoint/2010/main" val="239331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landskap, tre, himmel, maling&#10;&#10;Automatisk generert beskrivelse">
            <a:extLst>
              <a:ext uri="{FF2B5EF4-FFF2-40B4-BE49-F238E27FC236}">
                <a16:creationId xmlns:a16="http://schemas.microsoft.com/office/drawing/2014/main" id="{1F630F14-F36A-9DF8-7918-6FCD8F95D1D6}"/>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1"/>
            <a:ext cx="12206015" cy="6858000"/>
          </a:xfrm>
          <a:prstGeom prst="rect">
            <a:avLst/>
          </a:prstGeom>
        </p:spPr>
      </p:pic>
      <p:grpSp>
        <p:nvGrpSpPr>
          <p:cNvPr id="7" name="Group 7"/>
          <p:cNvGrpSpPr/>
          <p:nvPr/>
        </p:nvGrpSpPr>
        <p:grpSpPr>
          <a:xfrm>
            <a:off x="3214992" y="518364"/>
            <a:ext cx="11506200" cy="2259380"/>
            <a:chOff x="0" y="123825"/>
            <a:chExt cx="21640800" cy="4518762"/>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0" y="123825"/>
              <a:ext cx="15546288" cy="1652249"/>
            </a:xfrm>
            <a:prstGeom prst="rect">
              <a:avLst/>
            </a:prstGeom>
          </p:spPr>
          <p:txBody>
            <a:bodyPr wrap="square" lIns="0" tIns="0" rIns="0" bIns="0" rtlCol="0" anchor="t">
              <a:spAutoFit/>
            </a:bodyPr>
            <a:lstStyle/>
            <a:p>
              <a:pPr>
                <a:lnSpc>
                  <a:spcPts val="6250"/>
                </a:lnSpc>
              </a:pPr>
              <a:r>
                <a:rPr lang="lv-LV" sz="5896" dirty="0">
                  <a:solidFill>
                    <a:srgbClr val="007074"/>
                  </a:solidFill>
                  <a:latin typeface="Myriad Pro" panose="020B0503030403020204" pitchFamily="34" charset="0"/>
                </a:rPr>
                <a:t>Proteīnu ekstrakcija</a:t>
              </a:r>
              <a:endParaRPr lang="en-US" sz="5896" dirty="0">
                <a:solidFill>
                  <a:srgbClr val="007074"/>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3155E8C8-D2B8-3441-D9A0-01CEF37E1A7F}"/>
              </a:ext>
            </a:extLst>
          </p:cNvPr>
          <p:cNvGraphicFramePr/>
          <p:nvPr>
            <p:extLst>
              <p:ext uri="{D42A27DB-BD31-4B8C-83A1-F6EECF244321}">
                <p14:modId xmlns:p14="http://schemas.microsoft.com/office/powerpoint/2010/main" val="949523836"/>
              </p:ext>
            </p:extLst>
          </p:nvPr>
        </p:nvGraphicFramePr>
        <p:xfrm>
          <a:off x="1027301" y="1648146"/>
          <a:ext cx="10128665" cy="4600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47909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866A4F36-3BB7-F6D0-92BE-E9C5912C0B71}"/>
              </a:ext>
            </a:extLst>
          </p:cNvPr>
          <p:cNvGrpSpPr/>
          <p:nvPr/>
        </p:nvGrpSpPr>
        <p:grpSpPr>
          <a:xfrm>
            <a:off x="5488241" y="1722749"/>
            <a:ext cx="6069928" cy="4346377"/>
            <a:chOff x="7151756" y="1879839"/>
            <a:chExt cx="10840306" cy="7532579"/>
          </a:xfrm>
        </p:grpSpPr>
        <p:pic>
          <p:nvPicPr>
            <p:cNvPr id="1026" name="Picture 2" descr="Home - N2 Applied">
              <a:extLst>
                <a:ext uri="{FF2B5EF4-FFF2-40B4-BE49-F238E27FC236}">
                  <a16:creationId xmlns:a16="http://schemas.microsoft.com/office/drawing/2014/main" id="{70237AFB-0FA5-3D61-D588-D171064A1B0A}"/>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a:ext>
              </a:extLst>
            </a:blip>
            <a:srcRect/>
            <a:stretch/>
          </p:blipFill>
          <p:spPr bwMode="auto">
            <a:xfrm>
              <a:off x="7151756" y="1879839"/>
              <a:ext cx="10840306" cy="753257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8D812007-4CF8-D275-4731-47760790FD89}"/>
                </a:ext>
              </a:extLst>
            </p:cNvPr>
            <p:cNvSpPr/>
            <p:nvPr/>
          </p:nvSpPr>
          <p:spPr>
            <a:xfrm>
              <a:off x="7151756" y="1879839"/>
              <a:ext cx="10840305" cy="1242132"/>
            </a:xfrm>
            <a:prstGeom prst="rect">
              <a:avLst/>
            </a:prstGeom>
            <a:solidFill>
              <a:srgbClr val="B3D8D9"/>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grpSp>
        <p:nvGrpSpPr>
          <p:cNvPr id="7" name="Group 7"/>
          <p:cNvGrpSpPr/>
          <p:nvPr/>
        </p:nvGrpSpPr>
        <p:grpSpPr>
          <a:xfrm>
            <a:off x="3152427" y="168285"/>
            <a:ext cx="8405741" cy="1283110"/>
            <a:chOff x="50800" y="3800049"/>
            <a:chExt cx="30034547" cy="2083855"/>
          </a:xfrm>
        </p:grpSpPr>
        <p:sp>
          <p:nvSpPr>
            <p:cNvPr id="8" name="TextBox 8"/>
            <p:cNvSpPr txBox="1"/>
            <p:nvPr/>
          </p:nvSpPr>
          <p:spPr>
            <a:xfrm>
              <a:off x="50800"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7"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13224045" y="4531499"/>
              <a:ext cx="16861302" cy="1352405"/>
            </a:xfrm>
            <a:prstGeom prst="rect">
              <a:avLst/>
            </a:prstGeom>
          </p:spPr>
          <p:txBody>
            <a:bodyPr wrap="square" lIns="0" tIns="0" rIns="0" bIns="0" rtlCol="0" anchor="t">
              <a:spAutoFit/>
            </a:bodyPr>
            <a:lstStyle/>
            <a:p>
              <a:pPr>
                <a:lnSpc>
                  <a:spcPts val="6250"/>
                </a:lnSpc>
              </a:pPr>
              <a:r>
                <a:rPr lang="lv-LV" sz="5896" dirty="0">
                  <a:solidFill>
                    <a:schemeClr val="bg1"/>
                  </a:solidFill>
                  <a:latin typeface="Myriad Pro" panose="020B0503030403020204" pitchFamily="34" charset="0"/>
                </a:rPr>
                <a:t>Izmantotā </a:t>
              </a:r>
              <a:r>
                <a:rPr lang="en-US" sz="5896" dirty="0">
                  <a:solidFill>
                    <a:schemeClr val="bg1"/>
                  </a:solidFill>
                  <a:latin typeface="Myriad Pro" panose="020B0503030403020204" pitchFamily="34" charset="0"/>
                </a:rPr>
                <a:t>N2</a:t>
              </a:r>
            </a:p>
          </p:txBody>
        </p:sp>
      </p:grpSp>
      <p:graphicFrame>
        <p:nvGraphicFramePr>
          <p:cNvPr id="19" name="Diagram 18">
            <a:extLst>
              <a:ext uri="{FF2B5EF4-FFF2-40B4-BE49-F238E27FC236}">
                <a16:creationId xmlns:a16="http://schemas.microsoft.com/office/drawing/2014/main" id="{56C44500-C139-32D9-70B1-631FFF1A07BD}"/>
              </a:ext>
            </a:extLst>
          </p:cNvPr>
          <p:cNvGraphicFramePr/>
          <p:nvPr>
            <p:extLst>
              <p:ext uri="{D42A27DB-BD31-4B8C-83A1-F6EECF244321}">
                <p14:modId xmlns:p14="http://schemas.microsoft.com/office/powerpoint/2010/main" val="4073493028"/>
              </p:ext>
            </p:extLst>
          </p:nvPr>
        </p:nvGraphicFramePr>
        <p:xfrm>
          <a:off x="633831" y="589553"/>
          <a:ext cx="4304981" cy="567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1384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A0EE3195-F35F-2899-3995-F59F5C27B858}"/>
              </a:ext>
            </a:extLst>
          </p:cNvPr>
          <p:cNvSpPr/>
          <p:nvPr/>
        </p:nvSpPr>
        <p:spPr>
          <a:xfrm>
            <a:off x="6096000" y="-19050"/>
            <a:ext cx="6093866" cy="687705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7" name="Group 7"/>
          <p:cNvGrpSpPr/>
          <p:nvPr/>
        </p:nvGrpSpPr>
        <p:grpSpPr>
          <a:xfrm>
            <a:off x="351781" y="201041"/>
            <a:ext cx="11154419" cy="1009616"/>
            <a:chOff x="-668038" y="-1863130"/>
            <a:chExt cx="22308838" cy="6505717"/>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668038" y="-1863130"/>
              <a:ext cx="11488438" cy="5243179"/>
            </a:xfrm>
            <a:prstGeom prst="rect">
              <a:avLst/>
            </a:prstGeom>
          </p:spPr>
          <p:txBody>
            <a:bodyPr wrap="square" lIns="0" tIns="0" rIns="0" bIns="0" rtlCol="0" anchor="t">
              <a:spAutoFit/>
            </a:bodyPr>
            <a:lstStyle/>
            <a:p>
              <a:pPr algn="ctr">
                <a:lnSpc>
                  <a:spcPts val="6250"/>
                </a:lnSpc>
              </a:pPr>
              <a:r>
                <a:rPr lang="lv-LV" sz="5400" dirty="0" err="1">
                  <a:solidFill>
                    <a:srgbClr val="007074"/>
                  </a:solidFill>
                  <a:latin typeface="Myriad Pro" panose="020B0503030403020204" pitchFamily="34" charset="0"/>
                </a:rPr>
                <a:t>Strūvīta</a:t>
              </a:r>
              <a:r>
                <a:rPr lang="lv-LV" sz="5400" dirty="0">
                  <a:solidFill>
                    <a:srgbClr val="007074"/>
                  </a:solidFill>
                  <a:latin typeface="Myriad Pro" panose="020B0503030403020204" pitchFamily="34" charset="0"/>
                </a:rPr>
                <a:t> ieguve</a:t>
              </a:r>
              <a:endParaRPr lang="en-US" sz="5400" dirty="0">
                <a:solidFill>
                  <a:srgbClr val="E0EEED"/>
                </a:solidFill>
                <a:latin typeface="Myriad Pro" panose="020B0503030403020204" pitchFamily="34" charset="0"/>
              </a:endParaRPr>
            </a:p>
          </p:txBody>
        </p:sp>
      </p:grpSp>
      <p:grpSp>
        <p:nvGrpSpPr>
          <p:cNvPr id="13" name="Gruppe 12">
            <a:extLst>
              <a:ext uri="{FF2B5EF4-FFF2-40B4-BE49-F238E27FC236}">
                <a16:creationId xmlns:a16="http://schemas.microsoft.com/office/drawing/2014/main" id="{694B5233-8D6F-F2F7-73F9-B900BD745E5D}"/>
              </a:ext>
            </a:extLst>
          </p:cNvPr>
          <p:cNvGrpSpPr/>
          <p:nvPr/>
        </p:nvGrpSpPr>
        <p:grpSpPr>
          <a:xfrm>
            <a:off x="7173307" y="1597424"/>
            <a:ext cx="4307493" cy="4099760"/>
            <a:chOff x="6663847" y="2520531"/>
            <a:chExt cx="3419606" cy="3254692"/>
          </a:xfrm>
        </p:grpSpPr>
        <p:pic>
          <p:nvPicPr>
            <p:cNvPr id="19" name="Bilde 18" descr="Et bilde som inneholder husplante, blomsterpotte, plante, vindu&#10;&#10;Automatisk generert beskrivelse">
              <a:extLst>
                <a:ext uri="{FF2B5EF4-FFF2-40B4-BE49-F238E27FC236}">
                  <a16:creationId xmlns:a16="http://schemas.microsoft.com/office/drawing/2014/main" id="{AA680651-A39B-4177-38E7-2F3BB56E72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79913" y="2520531"/>
              <a:ext cx="1703540" cy="3254692"/>
            </a:xfrm>
            <a:prstGeom prst="rect">
              <a:avLst/>
            </a:prstGeom>
          </p:spPr>
        </p:pic>
        <p:pic>
          <p:nvPicPr>
            <p:cNvPr id="2" name="Bilde 1" descr="Et bilde som inneholder husplante, blomsterpotte, plante, vindu&#10;&#10;Automatisk generert beskrivelse">
              <a:extLst>
                <a:ext uri="{FF2B5EF4-FFF2-40B4-BE49-F238E27FC236}">
                  <a16:creationId xmlns:a16="http://schemas.microsoft.com/office/drawing/2014/main" id="{93889A73-1310-6BAC-EAC3-2A776E1389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63847" y="2520531"/>
              <a:ext cx="1450418" cy="3254692"/>
            </a:xfrm>
            <a:prstGeom prst="rect">
              <a:avLst/>
            </a:prstGeom>
          </p:spPr>
        </p:pic>
      </p:grpSp>
      <p:sp>
        <p:nvSpPr>
          <p:cNvPr id="16" name="TextBox 10">
            <a:extLst>
              <a:ext uri="{FF2B5EF4-FFF2-40B4-BE49-F238E27FC236}">
                <a16:creationId xmlns:a16="http://schemas.microsoft.com/office/drawing/2014/main" id="{715588A8-DD28-8F84-C7FD-81BD879D1CFC}"/>
              </a:ext>
            </a:extLst>
          </p:cNvPr>
          <p:cNvSpPr txBox="1"/>
          <p:nvPr/>
        </p:nvSpPr>
        <p:spPr>
          <a:xfrm>
            <a:off x="8206936" y="5543677"/>
            <a:ext cx="3188773" cy="675634"/>
          </a:xfrm>
          <a:prstGeom prst="rect">
            <a:avLst/>
          </a:prstGeom>
        </p:spPr>
        <p:txBody>
          <a:bodyPr wrap="square" lIns="0" tIns="0" rIns="0" bIns="0" rtlCol="0" anchor="t">
            <a:spAutoFit/>
          </a:bodyPr>
          <a:lstStyle/>
          <a:p>
            <a:pPr>
              <a:lnSpc>
                <a:spcPts val="6250"/>
              </a:lnSpc>
            </a:pPr>
            <a:r>
              <a:rPr lang="lv-LV" sz="2400" dirty="0">
                <a:solidFill>
                  <a:srgbClr val="F4FBFB"/>
                </a:solidFill>
                <a:latin typeface="Myriad Pro" panose="020B0503030403020204" pitchFamily="34" charset="0"/>
              </a:rPr>
              <a:t>Fosfora trūkums</a:t>
            </a:r>
            <a:endParaRPr lang="en-US" sz="2400" dirty="0">
              <a:solidFill>
                <a:srgbClr val="F4FBFB"/>
              </a:solidFill>
              <a:latin typeface="Myriad Pro" panose="020B0503030403020204" pitchFamily="34" charset="0"/>
            </a:endParaRPr>
          </a:p>
        </p:txBody>
      </p:sp>
      <p:sp>
        <p:nvSpPr>
          <p:cNvPr id="5" name="Avrundet rektangel 4">
            <a:extLst>
              <a:ext uri="{FF2B5EF4-FFF2-40B4-BE49-F238E27FC236}">
                <a16:creationId xmlns:a16="http://schemas.microsoft.com/office/drawing/2014/main" id="{E5559721-36A7-DE28-5D59-B7F745E34875}"/>
              </a:ext>
            </a:extLst>
          </p:cNvPr>
          <p:cNvSpPr/>
          <p:nvPr/>
        </p:nvSpPr>
        <p:spPr>
          <a:xfrm>
            <a:off x="1194276" y="1553808"/>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Str</a:t>
            </a:r>
            <a:r>
              <a:rPr lang="lv-LV" sz="2400" dirty="0" err="1">
                <a:solidFill>
                  <a:schemeClr val="bg1"/>
                </a:solidFill>
                <a:latin typeface="Myriad Pro" panose="020B0503030403020204" pitchFamily="34" charset="0"/>
              </a:rPr>
              <a:t>ūvīts</a:t>
            </a:r>
            <a:endParaRPr lang="nb-NO" sz="2400" dirty="0">
              <a:solidFill>
                <a:schemeClr val="bg1"/>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857CC02C-2FC0-8488-C149-00798E54C666}"/>
              </a:ext>
            </a:extLst>
          </p:cNvPr>
          <p:cNvSpPr/>
          <p:nvPr/>
        </p:nvSpPr>
        <p:spPr>
          <a:xfrm>
            <a:off x="1205610" y="2825776"/>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bg1"/>
                </a:solidFill>
                <a:latin typeface="Myriad Pro" panose="020B0503030403020204" pitchFamily="34" charset="0"/>
              </a:rPr>
              <a:t>Problēma</a:t>
            </a:r>
            <a:endParaRPr lang="nb-NO" sz="2400" dirty="0">
              <a:solidFill>
                <a:schemeClr val="bg1"/>
              </a:solidFill>
              <a:latin typeface="Myriad Pro" panose="020B0503030403020204" pitchFamily="34" charset="0"/>
            </a:endParaRPr>
          </a:p>
        </p:txBody>
      </p:sp>
      <p:sp>
        <p:nvSpPr>
          <p:cNvPr id="12" name="Avrundet rektangel 11">
            <a:extLst>
              <a:ext uri="{FF2B5EF4-FFF2-40B4-BE49-F238E27FC236}">
                <a16:creationId xmlns:a16="http://schemas.microsoft.com/office/drawing/2014/main" id="{B16A72DC-F7C7-DDE2-F651-954BFBCEF4C8}"/>
              </a:ext>
            </a:extLst>
          </p:cNvPr>
          <p:cNvSpPr/>
          <p:nvPr/>
        </p:nvSpPr>
        <p:spPr>
          <a:xfrm>
            <a:off x="1194276" y="4173049"/>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err="1">
                <a:solidFill>
                  <a:schemeClr val="bg1"/>
                </a:solidFill>
                <a:latin typeface="Myriad Pro" panose="020B0503030403020204" pitchFamily="34" charset="0"/>
              </a:rPr>
              <a:t>Strūvīta</a:t>
            </a:r>
            <a:r>
              <a:rPr lang="lv-LV" sz="2400" dirty="0">
                <a:solidFill>
                  <a:schemeClr val="bg1"/>
                </a:solidFill>
                <a:latin typeface="Myriad Pro" panose="020B0503030403020204" pitchFamily="34" charset="0"/>
              </a:rPr>
              <a:t> ekstrakcija</a:t>
            </a:r>
            <a:endParaRPr lang="nb-NO" sz="2400" dirty="0">
              <a:solidFill>
                <a:schemeClr val="bg1"/>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20A4AE93-DE82-3A2F-0D62-15E8A1B13DC9}"/>
              </a:ext>
            </a:extLst>
          </p:cNvPr>
          <p:cNvSpPr/>
          <p:nvPr/>
        </p:nvSpPr>
        <p:spPr>
          <a:xfrm>
            <a:off x="1205610" y="5569885"/>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bg1"/>
                </a:solidFill>
                <a:latin typeface="Myriad Pro" panose="020B0503030403020204" pitchFamily="34" charset="0"/>
              </a:rPr>
              <a:t>Mēslošanas līdzeklis</a:t>
            </a:r>
            <a:endParaRPr lang="nb-NO" sz="2400" dirty="0">
              <a:solidFill>
                <a:schemeClr val="bg1"/>
              </a:solidFill>
              <a:latin typeface="Myriad Pro" panose="020B0503030403020204" pitchFamily="34" charset="0"/>
            </a:endParaRPr>
          </a:p>
        </p:txBody>
      </p:sp>
      <p:pic>
        <p:nvPicPr>
          <p:cNvPr id="18" name="Bilde 17" descr="Et bilde som inneholder skjermbilde, Grafikk, grafisk design, design&#10;&#10;Automatisk generert beskrivelse">
            <a:extLst>
              <a:ext uri="{FF2B5EF4-FFF2-40B4-BE49-F238E27FC236}">
                <a16:creationId xmlns:a16="http://schemas.microsoft.com/office/drawing/2014/main" id="{09546E6C-BC7F-86FA-5015-DA52A66FF8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723" y="3754042"/>
            <a:ext cx="1467223" cy="1453763"/>
          </a:xfrm>
          <a:prstGeom prst="rect">
            <a:avLst/>
          </a:prstGeom>
        </p:spPr>
      </p:pic>
      <p:pic>
        <p:nvPicPr>
          <p:cNvPr id="21" name="Bilde 20" descr="Et bilde som inneholder Barnekunst, flaske, plast, illustrasjon&#10;&#10;Automatisk generert beskrivelse">
            <a:extLst>
              <a:ext uri="{FF2B5EF4-FFF2-40B4-BE49-F238E27FC236}">
                <a16:creationId xmlns:a16="http://schemas.microsoft.com/office/drawing/2014/main" id="{46AD635E-52B8-C26E-1A84-1D0E1B0C663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0601" y="5373106"/>
            <a:ext cx="1039160" cy="1219883"/>
          </a:xfrm>
          <a:prstGeom prst="rect">
            <a:avLst/>
          </a:prstGeom>
        </p:spPr>
      </p:pic>
      <p:pic>
        <p:nvPicPr>
          <p:cNvPr id="23" name="Bilde 22" descr="Et bilde som inneholder kunst, Kunstpapir, Kreativ kunst, Origamipapir&#10;&#10;Automatisk generert beskrivelse">
            <a:extLst>
              <a:ext uri="{FF2B5EF4-FFF2-40B4-BE49-F238E27FC236}">
                <a16:creationId xmlns:a16="http://schemas.microsoft.com/office/drawing/2014/main" id="{6904A87A-44AB-26AD-F5F6-756C446E19E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9034" y="1097375"/>
            <a:ext cx="1223912" cy="1287492"/>
          </a:xfrm>
          <a:prstGeom prst="rect">
            <a:avLst/>
          </a:prstGeom>
        </p:spPr>
      </p:pic>
      <p:pic>
        <p:nvPicPr>
          <p:cNvPr id="25" name="Bilde 24" descr="Et bilde som inneholder logo, Grafikk, symbol, grafisk design&#10;&#10;Automatisk generert beskrivelse">
            <a:extLst>
              <a:ext uri="{FF2B5EF4-FFF2-40B4-BE49-F238E27FC236}">
                <a16:creationId xmlns:a16="http://schemas.microsoft.com/office/drawing/2014/main" id="{ADA47AF1-A415-D46B-8CD7-AD1FB30165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1200" y="2494575"/>
            <a:ext cx="1069950" cy="1069950"/>
          </a:xfrm>
          <a:prstGeom prst="rect">
            <a:avLst/>
          </a:prstGeom>
        </p:spPr>
      </p:pic>
    </p:spTree>
    <p:extLst>
      <p:ext uri="{BB962C8B-B14F-4D97-AF65-F5344CB8AC3E}">
        <p14:creationId xmlns:p14="http://schemas.microsoft.com/office/powerpoint/2010/main" val="4258173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7"/>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 name="Rektangel: rundade hörn 1">
            <a:extLst>
              <a:ext uri="{FF2B5EF4-FFF2-40B4-BE49-F238E27FC236}">
                <a16:creationId xmlns:a16="http://schemas.microsoft.com/office/drawing/2014/main" id="{CCA8E7C3-0E2A-6288-87FE-37D8FF8D9CC0}"/>
              </a:ext>
            </a:extLst>
          </p:cNvPr>
          <p:cNvSpPr/>
          <p:nvPr/>
        </p:nvSpPr>
        <p:spPr>
          <a:xfrm>
            <a:off x="3219449" y="1645921"/>
            <a:ext cx="6486525" cy="4105010"/>
          </a:xfrm>
          <a:prstGeom prst="roundRect">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4000" dirty="0"/>
              <a:t>Kas nāk prātā, </a:t>
            </a:r>
          </a:p>
          <a:p>
            <a:pPr algn="ctr"/>
            <a:r>
              <a:rPr lang="lv-LV" sz="4000" dirty="0"/>
              <a:t>dzirdot terminu </a:t>
            </a:r>
          </a:p>
          <a:p>
            <a:pPr algn="ctr"/>
            <a:r>
              <a:rPr lang="lv-LV" sz="4000" dirty="0"/>
              <a:t>«aprites </a:t>
            </a:r>
            <a:r>
              <a:rPr lang="lv-LV" sz="4000" dirty="0" err="1"/>
              <a:t>bioekonomika</a:t>
            </a:r>
            <a:r>
              <a:rPr lang="lv-LV" sz="4000" dirty="0"/>
              <a:t>»?</a:t>
            </a:r>
            <a:endParaRPr lang="sv-SE" sz="4000" dirty="0">
              <a:solidFill>
                <a:schemeClr val="bg1"/>
              </a:solidFill>
            </a:endParaRPr>
          </a:p>
        </p:txBody>
      </p:sp>
    </p:spTree>
    <p:extLst>
      <p:ext uri="{BB962C8B-B14F-4D97-AF65-F5344CB8AC3E}">
        <p14:creationId xmlns:p14="http://schemas.microsoft.com/office/powerpoint/2010/main" val="395269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F2E23E6-7028-340E-62BF-B654A73F5B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7315242" y="-19050"/>
            <a:ext cx="12192001" cy="6877050"/>
          </a:xfrm>
          <a:prstGeom prst="rect">
            <a:avLst/>
          </a:prstGeom>
        </p:spPr>
      </p:pic>
      <p:grpSp>
        <p:nvGrpSpPr>
          <p:cNvPr id="7" name="Group 7"/>
          <p:cNvGrpSpPr/>
          <p:nvPr/>
        </p:nvGrpSpPr>
        <p:grpSpPr>
          <a:xfrm>
            <a:off x="6384204" y="643625"/>
            <a:ext cx="5602015" cy="1040656"/>
            <a:chOff x="-4" y="123825"/>
            <a:chExt cx="21640804" cy="6176559"/>
          </a:xfrm>
        </p:grpSpPr>
        <p:sp>
          <p:nvSpPr>
            <p:cNvPr id="8" name="TextBox 8"/>
            <p:cNvSpPr txBox="1"/>
            <p:nvPr/>
          </p:nvSpPr>
          <p:spPr>
            <a:xfrm>
              <a:off x="50798"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9"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4" y="123825"/>
              <a:ext cx="21640804" cy="4795170"/>
            </a:xfrm>
            <a:prstGeom prst="rect">
              <a:avLst/>
            </a:prstGeom>
          </p:spPr>
          <p:txBody>
            <a:bodyPr wrap="square" lIns="0" tIns="0" rIns="0" bIns="0" rtlCol="0" anchor="t">
              <a:spAutoFit/>
            </a:bodyPr>
            <a:lstStyle/>
            <a:p>
              <a:pPr>
                <a:lnSpc>
                  <a:spcPts val="6250"/>
                </a:lnSpc>
              </a:pPr>
              <a:r>
                <a:rPr lang="lv-LV" sz="5896" dirty="0">
                  <a:solidFill>
                    <a:srgbClr val="007074"/>
                  </a:solidFill>
                  <a:latin typeface="Myriad Pro" panose="020B0503030403020204" pitchFamily="34" charset="0"/>
                </a:rPr>
                <a:t>Vienkāršā ieguve</a:t>
              </a:r>
              <a:endParaRPr lang="en-US" sz="5896" dirty="0">
                <a:solidFill>
                  <a:srgbClr val="007074"/>
                </a:solidFill>
                <a:latin typeface="Myriad Pro" panose="020B0503030403020204" pitchFamily="34" charset="0"/>
              </a:endParaRPr>
            </a:p>
          </p:txBody>
        </p:sp>
      </p:grpSp>
      <p:graphicFrame>
        <p:nvGraphicFramePr>
          <p:cNvPr id="4" name="Diagram 3">
            <a:extLst>
              <a:ext uri="{FF2B5EF4-FFF2-40B4-BE49-F238E27FC236}">
                <a16:creationId xmlns:a16="http://schemas.microsoft.com/office/drawing/2014/main" id="{66AFB28B-5EC6-1805-A360-CFBA21335BDA}"/>
              </a:ext>
            </a:extLst>
          </p:cNvPr>
          <p:cNvGraphicFramePr/>
          <p:nvPr>
            <p:extLst>
              <p:ext uri="{D42A27DB-BD31-4B8C-83A1-F6EECF244321}">
                <p14:modId xmlns:p14="http://schemas.microsoft.com/office/powerpoint/2010/main" val="2516050559"/>
              </p:ext>
            </p:extLst>
          </p:nvPr>
        </p:nvGraphicFramePr>
        <p:xfrm>
          <a:off x="-440799" y="535660"/>
          <a:ext cx="5916577" cy="5786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uppe 10">
            <a:extLst>
              <a:ext uri="{FF2B5EF4-FFF2-40B4-BE49-F238E27FC236}">
                <a16:creationId xmlns:a16="http://schemas.microsoft.com/office/drawing/2014/main" id="{545A3C02-D4E7-C832-5305-2B030AE76C86}"/>
              </a:ext>
            </a:extLst>
          </p:cNvPr>
          <p:cNvGrpSpPr/>
          <p:nvPr/>
        </p:nvGrpSpPr>
        <p:grpSpPr>
          <a:xfrm>
            <a:off x="4876759" y="1675931"/>
            <a:ext cx="9104476" cy="4538444"/>
            <a:chOff x="5171065" y="2179798"/>
            <a:chExt cx="8431785" cy="3828395"/>
          </a:xfrm>
        </p:grpSpPr>
        <p:pic>
          <p:nvPicPr>
            <p:cNvPr id="2050" name="Picture 2" descr="Ash2Phos technical details">
              <a:extLst>
                <a:ext uri="{FF2B5EF4-FFF2-40B4-BE49-F238E27FC236}">
                  <a16:creationId xmlns:a16="http://schemas.microsoft.com/office/drawing/2014/main" id="{121A6763-B4B0-4F26-C9B0-BFB5C403383F}"/>
                </a:ext>
              </a:extLst>
            </p:cNvPr>
            <p:cNvPicPr>
              <a:picLocks noChangeAspect="1" noChangeArrowheads="1"/>
            </p:cNvPicPr>
            <p:nvPr/>
          </p:nvPicPr>
          <p:blipFill rotWithShape="1">
            <a:blip r:embed="rId9" cstate="print">
              <a:alphaModFix/>
              <a:extLst>
                <a:ext uri="{28A0092B-C50C-407E-A947-70E740481C1C}">
                  <a14:useLocalDpi xmlns:a14="http://schemas.microsoft.com/office/drawing/2010/main"/>
                </a:ext>
              </a:extLst>
            </a:blip>
            <a:srcRect/>
            <a:stretch/>
          </p:blipFill>
          <p:spPr bwMode="auto">
            <a:xfrm>
              <a:off x="5171065" y="2179798"/>
              <a:ext cx="6278792" cy="35142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kstSylinder 5">
              <a:extLst>
                <a:ext uri="{FF2B5EF4-FFF2-40B4-BE49-F238E27FC236}">
                  <a16:creationId xmlns:a16="http://schemas.microsoft.com/office/drawing/2014/main" id="{4CEB4C89-9E5A-09E7-322F-94EECA5E61F9}"/>
                </a:ext>
              </a:extLst>
            </p:cNvPr>
            <p:cNvSpPr txBox="1"/>
            <p:nvPr/>
          </p:nvSpPr>
          <p:spPr>
            <a:xfrm>
              <a:off x="7004982" y="5608083"/>
              <a:ext cx="6597868" cy="400110"/>
            </a:xfrm>
            <a:prstGeom prst="rect">
              <a:avLst/>
            </a:prstGeom>
            <a:noFill/>
          </p:spPr>
          <p:txBody>
            <a:bodyPr wrap="square">
              <a:spAutoFit/>
            </a:bodyPr>
            <a:lstStyle/>
            <a:p>
              <a:r>
                <a:rPr lang="en-US" sz="2000" dirty="0">
                  <a:solidFill>
                    <a:srgbClr val="007074"/>
                  </a:solidFill>
                  <a:latin typeface="Myriad Pro" panose="020B0503030403020204" pitchFamily="34" charset="0"/>
                </a:rPr>
                <a:t>Ash2®Phos technology </a:t>
              </a:r>
              <a:endParaRPr lang="nb-NO" sz="2000" dirty="0"/>
            </a:p>
          </p:txBody>
        </p:sp>
      </p:grpSp>
    </p:spTree>
    <p:extLst>
      <p:ext uri="{BB962C8B-B14F-4D97-AF65-F5344CB8AC3E}">
        <p14:creationId xmlns:p14="http://schemas.microsoft.com/office/powerpoint/2010/main" val="331150369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0" name="Rektangel 19">
            <a:extLst>
              <a:ext uri="{FF2B5EF4-FFF2-40B4-BE49-F238E27FC236}">
                <a16:creationId xmlns:a16="http://schemas.microsoft.com/office/drawing/2014/main" id="{1C302AEB-2480-4917-2F65-B67EB07A1B41}"/>
              </a:ext>
            </a:extLst>
          </p:cNvPr>
          <p:cNvSpPr/>
          <p:nvPr/>
        </p:nvSpPr>
        <p:spPr>
          <a:xfrm>
            <a:off x="981074" y="1540960"/>
            <a:ext cx="7591426" cy="1366650"/>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007075"/>
                </a:solidFill>
                <a:latin typeface="+mj-lt"/>
                <a:ea typeface="Calibri" panose="020F0502020204030204" pitchFamily="34" charset="0"/>
              </a:rPr>
              <a:t>Ilgtspējīga dzīvnieku barība</a:t>
            </a:r>
          </a:p>
          <a:p>
            <a:pPr algn="ctr"/>
            <a:r>
              <a:rPr lang="lv-LV" sz="2000" dirty="0">
                <a:solidFill>
                  <a:schemeClr val="bg1"/>
                </a:solidFill>
                <a:latin typeface="+mj-lt"/>
                <a:ea typeface="Calibri" panose="020F0502020204030204" pitchFamily="34" charset="0"/>
              </a:rPr>
              <a:t>Zāles proteīna koncentrāts tiek izmantots dzīvnieku barībā, gan mitrā, gan sausā veidā. Tas aizstāj soju un veicina reģionālo ilgtspēju.</a:t>
            </a:r>
            <a:r>
              <a:rPr lang="en-US" sz="2000" dirty="0">
                <a:solidFill>
                  <a:schemeClr val="bg1"/>
                </a:solidFill>
                <a:effectLst/>
                <a:latin typeface="Myriad Pro" panose="020B0503030403020204"/>
                <a:ea typeface="Calibri" panose="020F0502020204030204" pitchFamily="34" charset="0"/>
              </a:rPr>
              <a:t> </a:t>
            </a:r>
            <a:endParaRPr lang="sv-SE" sz="2000" dirty="0">
              <a:solidFill>
                <a:schemeClr val="bg1"/>
              </a:solidFill>
              <a:latin typeface="Myriad Pro" panose="020B0503030403020204"/>
            </a:endParaRPr>
          </a:p>
        </p:txBody>
      </p:sp>
      <p:sp>
        <p:nvSpPr>
          <p:cNvPr id="23" name="Rektangel 22">
            <a:extLst>
              <a:ext uri="{FF2B5EF4-FFF2-40B4-BE49-F238E27FC236}">
                <a16:creationId xmlns:a16="http://schemas.microsoft.com/office/drawing/2014/main" id="{BE35EE11-7DCF-9EDD-F692-9DA52A652DBB}"/>
              </a:ext>
            </a:extLst>
          </p:cNvPr>
          <p:cNvSpPr/>
          <p:nvPr/>
        </p:nvSpPr>
        <p:spPr>
          <a:xfrm>
            <a:off x="981074" y="3082778"/>
            <a:ext cx="7591426" cy="136665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007075"/>
                </a:solidFill>
                <a:latin typeface="+mj-lt"/>
                <a:ea typeface="Calibri" panose="020F0502020204030204" pitchFamily="34" charset="0"/>
              </a:rPr>
              <a:t>Šķiedras</a:t>
            </a:r>
          </a:p>
          <a:p>
            <a:pPr algn="ctr"/>
            <a:r>
              <a:rPr lang="lv-LV" sz="2000" dirty="0">
                <a:solidFill>
                  <a:schemeClr val="bg1"/>
                </a:solidFill>
                <a:latin typeface="+mj-lt"/>
                <a:ea typeface="Calibri" panose="020F0502020204030204" pitchFamily="34" charset="0"/>
              </a:rPr>
              <a:t>Kultūraugu atlikumi, piemēram, salmi, čaulas un kāti, ir bagāti ar celulozi, tādēļ tos var izmantot šķiedru ražošanai, piemēram, tekstilizstrādājumiem.</a:t>
            </a:r>
            <a:endParaRPr lang="sv-SE" sz="2000" dirty="0">
              <a:solidFill>
                <a:schemeClr val="bg1"/>
              </a:solidFill>
              <a:latin typeface="Myriad Pro" panose="020B0503030403020204"/>
            </a:endParaRPr>
          </a:p>
        </p:txBody>
      </p:sp>
      <p:sp>
        <p:nvSpPr>
          <p:cNvPr id="24" name="Rektangel 23">
            <a:extLst>
              <a:ext uri="{FF2B5EF4-FFF2-40B4-BE49-F238E27FC236}">
                <a16:creationId xmlns:a16="http://schemas.microsoft.com/office/drawing/2014/main" id="{18ED5C15-822E-A9CE-EFD5-2BDE2569336F}"/>
              </a:ext>
            </a:extLst>
          </p:cNvPr>
          <p:cNvSpPr/>
          <p:nvPr/>
        </p:nvSpPr>
        <p:spPr>
          <a:xfrm>
            <a:off x="9224036" y="542544"/>
            <a:ext cx="2743174" cy="595884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err="1">
                <a:solidFill>
                  <a:srgbClr val="007075"/>
                </a:solidFill>
                <a:latin typeface="Myriad Pro" panose="020B0503030403020204"/>
              </a:rPr>
              <a:t>Bioplastmasa</a:t>
            </a:r>
            <a:endParaRPr lang="lv-LV" b="1" dirty="0">
              <a:solidFill>
                <a:srgbClr val="007075"/>
              </a:solidFill>
              <a:latin typeface="Myriad Pro" panose="020B0503030403020204"/>
            </a:endParaRPr>
          </a:p>
          <a:p>
            <a:pPr algn="ctr"/>
            <a:r>
              <a:rPr lang="lv-LV" dirty="0">
                <a:solidFill>
                  <a:schemeClr val="bg1"/>
                </a:solidFill>
                <a:latin typeface="Myriad Pro" panose="020B0503030403020204"/>
              </a:rPr>
              <a:t>Ciete, kas ir bieži sastopama daudzu lauksaimniecības atlikumu sastāvdaļa, var tikt izdalīta un apstrādāta, lai ražotu bioloģiski noārdāmas plastmasas. Rezultātā iegūtā </a:t>
            </a:r>
            <a:r>
              <a:rPr lang="lv-LV" dirty="0" err="1">
                <a:solidFill>
                  <a:schemeClr val="bg1"/>
                </a:solidFill>
                <a:latin typeface="Myriad Pro" panose="020B0503030403020204"/>
              </a:rPr>
              <a:t>bioplastika</a:t>
            </a:r>
            <a:r>
              <a:rPr lang="lv-LV" dirty="0">
                <a:solidFill>
                  <a:schemeClr val="bg1"/>
                </a:solidFill>
                <a:latin typeface="Myriad Pro" panose="020B0503030403020204"/>
              </a:rPr>
              <a:t> ne tikai ir bioloģiski noārdāma, bet arī tai ir ievērojami zemāks oglekļa pēdas nospiedums salīdzinājumā ar tradicionālajām plastmasām.</a:t>
            </a:r>
          </a:p>
        </p:txBody>
      </p:sp>
      <p:sp>
        <p:nvSpPr>
          <p:cNvPr id="25" name="textruta 24">
            <a:extLst>
              <a:ext uri="{FF2B5EF4-FFF2-40B4-BE49-F238E27FC236}">
                <a16:creationId xmlns:a16="http://schemas.microsoft.com/office/drawing/2014/main" id="{C5B75B3B-8035-990E-9B48-FF96ED3F54F0}"/>
              </a:ext>
            </a:extLst>
          </p:cNvPr>
          <p:cNvSpPr txBox="1"/>
          <p:nvPr/>
        </p:nvSpPr>
        <p:spPr>
          <a:xfrm>
            <a:off x="2968202" y="325906"/>
            <a:ext cx="4791074" cy="769441"/>
          </a:xfrm>
          <a:prstGeom prst="rect">
            <a:avLst/>
          </a:prstGeom>
          <a:noFill/>
        </p:spPr>
        <p:txBody>
          <a:bodyPr wrap="square" rtlCol="0">
            <a:spAutoFit/>
          </a:bodyPr>
          <a:lstStyle/>
          <a:p>
            <a:r>
              <a:rPr lang="lv-LV" sz="4400" dirty="0">
                <a:solidFill>
                  <a:srgbClr val="B1E2D6"/>
                </a:solidFill>
              </a:rPr>
              <a:t>Vairāk produktu</a:t>
            </a:r>
            <a:endParaRPr lang="sv-SE" sz="4400" dirty="0">
              <a:solidFill>
                <a:srgbClr val="B1E2D6"/>
              </a:solidFill>
            </a:endParaRPr>
          </a:p>
        </p:txBody>
      </p:sp>
      <p:sp>
        <p:nvSpPr>
          <p:cNvPr id="2" name="Rektangel 1">
            <a:extLst>
              <a:ext uri="{FF2B5EF4-FFF2-40B4-BE49-F238E27FC236}">
                <a16:creationId xmlns:a16="http://schemas.microsoft.com/office/drawing/2014/main" id="{136CEEED-03A6-6481-2188-98E0C4A1EFCC}"/>
              </a:ext>
            </a:extLst>
          </p:cNvPr>
          <p:cNvSpPr/>
          <p:nvPr/>
        </p:nvSpPr>
        <p:spPr>
          <a:xfrm>
            <a:off x="981074" y="4689665"/>
            <a:ext cx="7591426" cy="1571984"/>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007075"/>
                </a:solidFill>
                <a:latin typeface="+mj-lt"/>
                <a:ea typeface="Calibri" panose="020F0502020204030204" pitchFamily="34" charset="0"/>
              </a:rPr>
              <a:t>Farmaceitiskie līdzekļi</a:t>
            </a:r>
          </a:p>
          <a:p>
            <a:pPr algn="ctr"/>
            <a:r>
              <a:rPr lang="lv-LV" sz="2000" dirty="0">
                <a:solidFill>
                  <a:schemeClr val="bg1"/>
                </a:solidFill>
                <a:latin typeface="+mj-lt"/>
                <a:ea typeface="Calibri" panose="020F0502020204030204" pitchFamily="34" charset="0"/>
              </a:rPr>
              <a:t>Daudzi lauksaimniecības atkritumu veidi, piemēram, augļu mizas, sēklu čaulas un kultūraugu atlikumi, satur </a:t>
            </a:r>
            <a:r>
              <a:rPr lang="lv-LV" sz="2000" dirty="0" err="1">
                <a:solidFill>
                  <a:schemeClr val="bg1"/>
                </a:solidFill>
                <a:latin typeface="+mj-lt"/>
                <a:ea typeface="Calibri" panose="020F0502020204030204" pitchFamily="34" charset="0"/>
              </a:rPr>
              <a:t>bioaktīvas</a:t>
            </a:r>
            <a:r>
              <a:rPr lang="lv-LV" sz="2000" dirty="0">
                <a:solidFill>
                  <a:schemeClr val="bg1"/>
                </a:solidFill>
                <a:latin typeface="+mj-lt"/>
                <a:ea typeface="Calibri" panose="020F0502020204030204" pitchFamily="34" charset="0"/>
              </a:rPr>
              <a:t> vielas, kurām ir potenciāls lietojums farmaceitiskajos un uztura </a:t>
            </a:r>
            <a:r>
              <a:rPr lang="lv-LV" sz="2000" dirty="0" err="1">
                <a:solidFill>
                  <a:schemeClr val="bg1"/>
                </a:solidFill>
                <a:latin typeface="+mj-lt"/>
                <a:ea typeface="Calibri" panose="020F0502020204030204" pitchFamily="34" charset="0"/>
              </a:rPr>
              <a:t>bagātinātaju</a:t>
            </a:r>
            <a:r>
              <a:rPr lang="lv-LV" sz="2000" dirty="0">
                <a:solidFill>
                  <a:schemeClr val="bg1"/>
                </a:solidFill>
                <a:latin typeface="+mj-lt"/>
                <a:ea typeface="Calibri" panose="020F0502020204030204" pitchFamily="34" charset="0"/>
              </a:rPr>
              <a:t> produktos.</a:t>
            </a:r>
            <a:endParaRPr lang="sv-SE" sz="2000" dirty="0">
              <a:solidFill>
                <a:schemeClr val="bg1"/>
              </a:solidFill>
              <a:effectLst/>
              <a:latin typeface="Myriad Pro" panose="020B0503030403020204"/>
              <a:ea typeface="Calibri" panose="020F0502020204030204" pitchFamily="34" charset="0"/>
            </a:endParaRPr>
          </a:p>
        </p:txBody>
      </p:sp>
    </p:spTree>
    <p:extLst>
      <p:ext uri="{BB962C8B-B14F-4D97-AF65-F5344CB8AC3E}">
        <p14:creationId xmlns:p14="http://schemas.microsoft.com/office/powerpoint/2010/main" val="2041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pPr algn="ctr"/>
            <a:endParaRPr lang="en-US" dirty="0">
              <a:solidFill>
                <a:srgbClr val="F3FFFA"/>
              </a:solidFill>
              <a:latin typeface="Times New Roman" panose="02020603050405020304" pitchFamily="18" charset="0"/>
              <a:ea typeface="Calibri" panose="020F0502020204030204" pitchFamily="34" charset="0"/>
            </a:endParaRPr>
          </a:p>
          <a:p>
            <a:r>
              <a:rPr lang="lv-LV" dirty="0"/>
              <a:t>Eiropas zaļais kurss, kas tas ir?</a:t>
            </a:r>
          </a:p>
          <a:p>
            <a:r>
              <a:rPr lang="lv-LV" dirty="0" err="1">
                <a:solidFill>
                  <a:srgbClr val="00B050"/>
                </a:solidFill>
              </a:rPr>
              <a:t>Nosaktāmies</a:t>
            </a:r>
            <a:r>
              <a:rPr lang="lv-LV" dirty="0">
                <a:solidFill>
                  <a:srgbClr val="00B050"/>
                </a:solidFill>
              </a:rPr>
              <a:t> video:</a:t>
            </a:r>
            <a:endParaRPr lang="sv-SE" dirty="0">
              <a:solidFill>
                <a:srgbClr val="00B050"/>
              </a:solidFill>
            </a:endParaRPr>
          </a:p>
          <a:p>
            <a:r>
              <a:rPr lang="en-US" u="sng" dirty="0">
                <a:solidFill>
                  <a:srgbClr val="00B050"/>
                </a:solidFill>
              </a:rPr>
              <a:t>https://www.youtube.com/watch?v=H37grur6HaU</a:t>
            </a:r>
            <a:endParaRPr lang="sv-SE" sz="1800" dirty="0">
              <a:solidFill>
                <a:srgbClr val="00B050"/>
              </a:solidFill>
              <a:effectLst/>
              <a:latin typeface="Times New Roman" panose="02020603050405020304" pitchFamily="18" charset="0"/>
              <a:ea typeface="Calibri" panose="020F0502020204030204" pitchFamily="34" charset="0"/>
            </a:endParaRPr>
          </a:p>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809100" y="458488"/>
            <a:ext cx="5090323" cy="826124"/>
          </a:xfrm>
          <a:prstGeom prst="rect">
            <a:avLst/>
          </a:prstGeom>
        </p:spPr>
        <p:txBody>
          <a:bodyPr wrap="square" lIns="0" tIns="0" rIns="0" bIns="0" rtlCol="0" anchor="t">
            <a:spAutoFit/>
          </a:bodyPr>
          <a:lstStyle/>
          <a:p>
            <a:pPr>
              <a:lnSpc>
                <a:spcPts val="6250"/>
              </a:lnSpc>
            </a:pPr>
            <a:r>
              <a:rPr lang="lv-LV" sz="5896" dirty="0" err="1">
                <a:solidFill>
                  <a:srgbClr val="D0E7DE"/>
                </a:solidFill>
                <a:latin typeface="Myriad Pro" panose="020B0503030403020204" pitchFamily="34" charset="0"/>
              </a:rPr>
              <a:t>Bioekonomika</a:t>
            </a:r>
            <a:r>
              <a:rPr lang="en-US" sz="5896" dirty="0">
                <a:solidFill>
                  <a:srgbClr val="D0E7DE"/>
                </a:solidFill>
                <a:latin typeface="Myriad Pro" panose="020B0503030403020204" pitchFamily="34" charset="0"/>
              </a:rPr>
              <a:t> </a:t>
            </a:r>
          </a:p>
        </p:txBody>
      </p:sp>
      <p:sp>
        <p:nvSpPr>
          <p:cNvPr id="2" name="TextBox 10">
            <a:extLst>
              <a:ext uri="{FF2B5EF4-FFF2-40B4-BE49-F238E27FC236}">
                <a16:creationId xmlns:a16="http://schemas.microsoft.com/office/drawing/2014/main" id="{245FE2A8-57A0-D952-3CBE-316E6BFBA4D1}"/>
              </a:ext>
            </a:extLst>
          </p:cNvPr>
          <p:cNvSpPr txBox="1"/>
          <p:nvPr/>
        </p:nvSpPr>
        <p:spPr>
          <a:xfrm>
            <a:off x="5768792" y="440800"/>
            <a:ext cx="5090323"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Myriad Pro" panose="020B0503030403020204" pitchFamily="34" charset="0"/>
              </a:rPr>
              <a:t>un Sabiedrība</a:t>
            </a:r>
            <a:endParaRPr lang="en-US" sz="5896" dirty="0">
              <a:solidFill>
                <a:srgbClr val="D0E7DE"/>
              </a:solidFill>
              <a:latin typeface="Myriad Pro" panose="020B0503030403020204" pitchFamily="34" charset="0"/>
            </a:endParaRPr>
          </a:p>
        </p:txBody>
      </p:sp>
      <p:sp>
        <p:nvSpPr>
          <p:cNvPr id="4" name="textruta 3">
            <a:extLst>
              <a:ext uri="{FF2B5EF4-FFF2-40B4-BE49-F238E27FC236}">
                <a16:creationId xmlns:a16="http://schemas.microsoft.com/office/drawing/2014/main" id="{CF5FA270-F55E-17F7-43A0-0ACF3C21C4CD}"/>
              </a:ext>
            </a:extLst>
          </p:cNvPr>
          <p:cNvSpPr txBox="1"/>
          <p:nvPr/>
        </p:nvSpPr>
        <p:spPr>
          <a:xfrm>
            <a:off x="201619" y="2075360"/>
            <a:ext cx="6686550" cy="2847574"/>
          </a:xfrm>
          <a:prstGeom prst="rect">
            <a:avLst/>
          </a:prstGeom>
          <a:noFill/>
        </p:spPr>
        <p:txBody>
          <a:bodyPr wrap="square" rtlCol="0">
            <a:spAutoFit/>
          </a:bodyPr>
          <a:lstStyle/>
          <a:p>
            <a:pPr indent="457200">
              <a:lnSpc>
                <a:spcPct val="107000"/>
              </a:lnSpc>
              <a:spcAft>
                <a:spcPts val="800"/>
              </a:spcAft>
            </a:pPr>
            <a:r>
              <a:rPr lang="lv-LV" sz="1800" b="1" dirty="0">
                <a:solidFill>
                  <a:srgbClr val="F3FFFA"/>
                </a:solidFill>
                <a:effectLst/>
                <a:ea typeface="Calibri" panose="020F0502020204030204" pitchFamily="34" charset="0"/>
              </a:rPr>
              <a:t>Parīzes līgums:</a:t>
            </a:r>
          </a:p>
          <a:p>
            <a:pPr indent="457200">
              <a:lnSpc>
                <a:spcPct val="107000"/>
              </a:lnSpc>
              <a:spcAft>
                <a:spcPts val="800"/>
              </a:spcAft>
            </a:pPr>
            <a:r>
              <a:rPr lang="lv-LV" sz="1800" dirty="0">
                <a:solidFill>
                  <a:srgbClr val="F3FFFA"/>
                </a:solidFill>
                <a:effectLst/>
                <a:ea typeface="Calibri" panose="020F0502020204030204" pitchFamily="34" charset="0"/>
              </a:rPr>
              <a:t>Līgums, kas cīnās pret klimata pārmaiņām. Tā mērķis ir ierobežot globālās temperatūras paaugstināšanos ievērojami zemāk par 2°C virs </a:t>
            </a:r>
            <a:r>
              <a:rPr lang="lv-LV" sz="1800" dirty="0" err="1">
                <a:solidFill>
                  <a:srgbClr val="F3FFFA"/>
                </a:solidFill>
                <a:effectLst/>
                <a:ea typeface="Calibri" panose="020F0502020204030204" pitchFamily="34" charset="0"/>
              </a:rPr>
              <a:t>pirmsindustrālā</a:t>
            </a:r>
            <a:r>
              <a:rPr lang="lv-LV" sz="1800" dirty="0">
                <a:solidFill>
                  <a:srgbClr val="F3FFFA"/>
                </a:solidFill>
                <a:effectLst/>
                <a:ea typeface="Calibri" panose="020F0502020204030204" pitchFamily="34" charset="0"/>
              </a:rPr>
              <a:t> līmeņa. Katra parakstītāja valsts strādā, lai sasniegtu vienojošus mērķus. Piemēram, Zviedrija apņēmās kļūt par oglekļa neitrālu (sasniegt neto-0 emisijas) līdz 2045. gadam. Somija ir viena no ambiciozākajām Eiropas valstīm, cenšoties sasniegt klimata neitralitāti līdz 2035. gadam (Somijas Ārlietu ministrija). Gandrīz visa pasaule strādā, lai sasniegtu klimata neitralitāti līdz 2050. gadam.</a:t>
            </a:r>
            <a:endParaRPr lang="sv-SE" dirty="0">
              <a:solidFill>
                <a:srgbClr val="F3FFFA"/>
              </a:solidFill>
            </a:endParaRPr>
          </a:p>
        </p:txBody>
      </p:sp>
    </p:spTree>
    <p:extLst>
      <p:ext uri="{BB962C8B-B14F-4D97-AF65-F5344CB8AC3E}">
        <p14:creationId xmlns:p14="http://schemas.microsoft.com/office/powerpoint/2010/main" val="3190079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7427824" y="-1200"/>
            <a:ext cx="4215536" cy="6859200"/>
          </a:xfrm>
          <a:prstGeom prst="rect">
            <a:avLst/>
          </a:prstGeom>
          <a:solidFill>
            <a:srgbClr val="007075"/>
          </a:solidFill>
        </p:spPr>
        <p:txBody>
          <a:bodyPr rtlCol="0" anchor="ctr"/>
          <a:lstStyle/>
          <a:p>
            <a:r>
              <a:rPr lang="lv-LV" dirty="0">
                <a:solidFill>
                  <a:schemeClr val="bg1"/>
                </a:solidFill>
                <a:latin typeface="Trebuchet MS" panose="020B0603020202020204" pitchFamily="34" charset="0"/>
              </a:rPr>
              <a:t>Vai zinājāt, ka mūsu mācību iestāde arī sadarbojas ar citiem partneriem ES, lai veidotu aprites </a:t>
            </a:r>
            <a:r>
              <a:rPr lang="lv-LV" dirty="0" err="1">
                <a:solidFill>
                  <a:schemeClr val="bg1"/>
                </a:solidFill>
                <a:latin typeface="Trebuchet MS" panose="020B0603020202020204" pitchFamily="34" charset="0"/>
              </a:rPr>
              <a:t>bioekonomiku</a:t>
            </a:r>
            <a:r>
              <a:rPr lang="lv-LV" dirty="0">
                <a:solidFill>
                  <a:schemeClr val="bg1"/>
                </a:solidFill>
                <a:latin typeface="Trebuchet MS" panose="020B0603020202020204" pitchFamily="34" charset="0"/>
              </a:rPr>
              <a:t> nākotnei?</a:t>
            </a:r>
          </a:p>
          <a:p>
            <a:endParaRPr lang="lv-LV" dirty="0">
              <a:solidFill>
                <a:schemeClr val="bg1"/>
              </a:solidFill>
              <a:latin typeface="Trebuchet MS" panose="020B0603020202020204" pitchFamily="34" charset="0"/>
            </a:endParaRPr>
          </a:p>
          <a:p>
            <a:endParaRPr lang="lv-LV" dirty="0">
              <a:solidFill>
                <a:schemeClr val="bg1"/>
              </a:solidFill>
              <a:latin typeface="Trebuchet MS" panose="020B0603020202020204" pitchFamily="34" charset="0"/>
            </a:endParaRPr>
          </a:p>
          <a:p>
            <a:r>
              <a:rPr lang="lv-LV" u="sng" dirty="0">
                <a:solidFill>
                  <a:schemeClr val="bg1"/>
                </a:solidFill>
                <a:latin typeface="Trebuchet MS" panose="020B0603020202020204" pitchFamily="34" charset="0"/>
              </a:rPr>
              <a:t>Uzziniet vairāk:</a:t>
            </a:r>
          </a:p>
          <a:p>
            <a:endParaRPr lang="lv-LV" dirty="0">
              <a:solidFill>
                <a:schemeClr val="bg1"/>
              </a:solidFill>
              <a:latin typeface="Trebuchet MS" panose="020B0603020202020204" pitchFamily="34" charset="0"/>
            </a:endParaRPr>
          </a:p>
          <a:p>
            <a:r>
              <a:rPr lang="lv-LV" b="1" dirty="0">
                <a:solidFill>
                  <a:schemeClr val="bg1"/>
                </a:solidFill>
                <a:latin typeface="Trebuchet MS" panose="020B0603020202020204" pitchFamily="34" charset="0"/>
              </a:rPr>
              <a:t>Green </a:t>
            </a:r>
            <a:r>
              <a:rPr lang="lv-LV" b="1" dirty="0" err="1">
                <a:solidFill>
                  <a:schemeClr val="bg1"/>
                </a:solidFill>
                <a:latin typeface="Trebuchet MS" panose="020B0603020202020204" pitchFamily="34" charset="0"/>
              </a:rPr>
              <a:t>Valleys</a:t>
            </a:r>
            <a:r>
              <a:rPr lang="lv-LV" dirty="0">
                <a:solidFill>
                  <a:schemeClr val="bg1"/>
                </a:solidFill>
                <a:latin typeface="Trebuchet MS" panose="020B0603020202020204" pitchFamily="34" charset="0"/>
              </a:rPr>
              <a:t> – zaļā proteīna </a:t>
            </a:r>
            <a:r>
              <a:rPr lang="lv-LV" dirty="0" err="1">
                <a:solidFill>
                  <a:schemeClr val="bg1"/>
                </a:solidFill>
                <a:latin typeface="Trebuchet MS" panose="020B0603020202020204" pitchFamily="34" charset="0"/>
              </a:rPr>
              <a:t>izguve</a:t>
            </a:r>
            <a:r>
              <a:rPr lang="lv-LV" dirty="0">
                <a:solidFill>
                  <a:schemeClr val="bg1"/>
                </a:solidFill>
                <a:latin typeface="Trebuchet MS" panose="020B0603020202020204" pitchFamily="34" charset="0"/>
              </a:rPr>
              <a:t> dzīvnieku barībai</a:t>
            </a:r>
          </a:p>
          <a:p>
            <a:br>
              <a:rPr lang="lv-LV" dirty="0">
                <a:solidFill>
                  <a:schemeClr val="bg1"/>
                </a:solidFill>
                <a:latin typeface="Trebuchet MS" panose="020B0603020202020204" pitchFamily="34" charset="0"/>
              </a:rPr>
            </a:br>
            <a:r>
              <a:rPr lang="lv-LV" b="1" dirty="0">
                <a:solidFill>
                  <a:schemeClr val="bg1"/>
                </a:solidFill>
                <a:latin typeface="Trebuchet MS" panose="020B0603020202020204" pitchFamily="34" charset="0"/>
              </a:rPr>
              <a:t>Biogāze</a:t>
            </a:r>
            <a:br>
              <a:rPr lang="lv-LV" dirty="0">
                <a:solidFill>
                  <a:schemeClr val="bg1"/>
                </a:solidFill>
                <a:latin typeface="Trebuchet MS" panose="020B0603020202020204" pitchFamily="34" charset="0"/>
              </a:rPr>
            </a:br>
            <a:r>
              <a:rPr lang="lv-LV" b="1" dirty="0">
                <a:solidFill>
                  <a:schemeClr val="bg1"/>
                </a:solidFill>
                <a:latin typeface="Trebuchet MS" panose="020B0603020202020204" pitchFamily="34" charset="0"/>
              </a:rPr>
              <a:t>BREC</a:t>
            </a:r>
            <a:endParaRPr lang="lv-LV" dirty="0">
              <a:solidFill>
                <a:schemeClr val="bg1"/>
              </a:solidFill>
              <a:latin typeface="Trebuchet MS" panose="020B0603020202020204" pitchFamily="34" charset="0"/>
            </a:endParaRPr>
          </a:p>
          <a:p>
            <a:pPr algn="ctr"/>
            <a:endParaRPr lang="nb-NO" sz="1200" dirty="0">
              <a:ln>
                <a:solidFill>
                  <a:sysClr val="windowText" lastClr="000000"/>
                </a:solidFill>
              </a:ln>
              <a:solidFill>
                <a:schemeClr val="bg1"/>
              </a:solidFill>
              <a:latin typeface="Trebuchet MS" panose="020B0603020202020204" pitchFamily="34" charset="0"/>
            </a:endParaRPr>
          </a:p>
        </p:txBody>
      </p:sp>
      <p:sp>
        <p:nvSpPr>
          <p:cNvPr id="4" name="textruta 3">
            <a:extLst>
              <a:ext uri="{FF2B5EF4-FFF2-40B4-BE49-F238E27FC236}">
                <a16:creationId xmlns:a16="http://schemas.microsoft.com/office/drawing/2014/main" id="{CF5FA270-F55E-17F7-43A0-0ACF3C21C4CD}"/>
              </a:ext>
            </a:extLst>
          </p:cNvPr>
          <p:cNvSpPr txBox="1"/>
          <p:nvPr/>
        </p:nvSpPr>
        <p:spPr>
          <a:xfrm>
            <a:off x="394254" y="2841170"/>
            <a:ext cx="6686550" cy="3139321"/>
          </a:xfrm>
          <a:prstGeom prst="rect">
            <a:avLst/>
          </a:prstGeom>
          <a:noFill/>
        </p:spPr>
        <p:txBody>
          <a:bodyPr wrap="square" rtlCol="0">
            <a:spAutoFit/>
          </a:bodyPr>
          <a:lstStyle/>
          <a:p>
            <a:pPr algn="ctr"/>
            <a:r>
              <a:rPr lang="lv-LV" dirty="0">
                <a:solidFill>
                  <a:srgbClr val="F3FFFA"/>
                </a:solidFill>
                <a:latin typeface="Trebuchet MS" panose="020B0603020202020204" pitchFamily="34" charset="0"/>
                <a:ea typeface="Calibri" panose="020F0502020204030204" pitchFamily="34" charset="0"/>
              </a:rPr>
              <a:t>Iedomājieties, ka ir 2030. gads un jums ir savs uzņēmums zaļajā sektorā. Ko esat gatavs darīt, lai palīdzētu sasniegt mērķus? Varbūt ražot atjaunojamo enerģiju? Strādāt ar pētniekiem, lai izmēģinātu jaunus inovatīvus tehnoloģiskos risinājumus? Vākt </a:t>
            </a:r>
            <a:r>
              <a:rPr lang="lv-LV" dirty="0" err="1">
                <a:solidFill>
                  <a:srgbClr val="F3FFFA"/>
                </a:solidFill>
                <a:latin typeface="Trebuchet MS" panose="020B0603020202020204" pitchFamily="34" charset="0"/>
                <a:ea typeface="Calibri" panose="020F0502020204030204" pitchFamily="34" charset="0"/>
              </a:rPr>
              <a:t>uzņemuma</a:t>
            </a:r>
            <a:r>
              <a:rPr lang="lv-LV" dirty="0">
                <a:solidFill>
                  <a:srgbClr val="F3FFFA"/>
                </a:solidFill>
                <a:latin typeface="Trebuchet MS" panose="020B0603020202020204" pitchFamily="34" charset="0"/>
                <a:ea typeface="Calibri" panose="020F0502020204030204" pitchFamily="34" charset="0"/>
              </a:rPr>
              <a:t> atkritumus, lai vēlāk tos pārveidotu jaunās produktu formās? Stādīt dārzu, kas nodrošina patvērumu un pārtiku apputeksnētājiem?</a:t>
            </a:r>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endParaRPr lang="sv-SE" dirty="0">
              <a:latin typeface="Trebuchet MS" panose="020B0603020202020204" pitchFamily="34" charset="0"/>
            </a:endParaRPr>
          </a:p>
        </p:txBody>
      </p:sp>
      <p:sp>
        <p:nvSpPr>
          <p:cNvPr id="3" name="textruta 2">
            <a:extLst>
              <a:ext uri="{FF2B5EF4-FFF2-40B4-BE49-F238E27FC236}">
                <a16:creationId xmlns:a16="http://schemas.microsoft.com/office/drawing/2014/main" id="{C8047817-AE5D-8C94-F4DA-D40BE9FFE9FC}"/>
              </a:ext>
            </a:extLst>
          </p:cNvPr>
          <p:cNvSpPr txBox="1"/>
          <p:nvPr/>
        </p:nvSpPr>
        <p:spPr>
          <a:xfrm>
            <a:off x="1463039" y="3059068"/>
            <a:ext cx="10527341" cy="369332"/>
          </a:xfrm>
          <a:prstGeom prst="rect">
            <a:avLst/>
          </a:prstGeom>
          <a:noFill/>
        </p:spPr>
        <p:txBody>
          <a:bodyPr wrap="square" rtlCol="0">
            <a:spAutoFit/>
          </a:bodyPr>
          <a:lstStyle/>
          <a:p>
            <a:r>
              <a:rPr lang="en-US" sz="1800" dirty="0">
                <a:solidFill>
                  <a:srgbClr val="F3FFFA"/>
                </a:solidFill>
                <a:effectLst/>
                <a:latin typeface="Trebuchet MS" panose="020B0603020202020204" pitchFamily="34" charset="0"/>
                <a:ea typeface="Calibri" panose="020F0502020204030204" pitchFamily="34" charset="0"/>
              </a:rPr>
              <a:t> </a:t>
            </a:r>
            <a:endParaRPr lang="sv-SE" dirty="0">
              <a:solidFill>
                <a:srgbClr val="F3FFFA"/>
              </a:solidFill>
              <a:latin typeface="Trebuchet MS" panose="020B0603020202020204" pitchFamily="34" charset="0"/>
            </a:endParaRPr>
          </a:p>
        </p:txBody>
      </p:sp>
      <p:sp>
        <p:nvSpPr>
          <p:cNvPr id="7" name="TextBox 10">
            <a:extLst>
              <a:ext uri="{FF2B5EF4-FFF2-40B4-BE49-F238E27FC236}">
                <a16:creationId xmlns:a16="http://schemas.microsoft.com/office/drawing/2014/main" id="{0343D072-8239-4769-84D0-C8A0A8D264AB}"/>
              </a:ext>
            </a:extLst>
          </p:cNvPr>
          <p:cNvSpPr txBox="1"/>
          <p:nvPr/>
        </p:nvSpPr>
        <p:spPr>
          <a:xfrm>
            <a:off x="809100" y="458488"/>
            <a:ext cx="5090323" cy="826124"/>
          </a:xfrm>
          <a:prstGeom prst="rect">
            <a:avLst/>
          </a:prstGeom>
        </p:spPr>
        <p:txBody>
          <a:bodyPr wrap="square" lIns="0" tIns="0" rIns="0" bIns="0" rtlCol="0" anchor="t">
            <a:spAutoFit/>
          </a:bodyPr>
          <a:lstStyle/>
          <a:p>
            <a:pPr>
              <a:lnSpc>
                <a:spcPts val="6250"/>
              </a:lnSpc>
            </a:pPr>
            <a:r>
              <a:rPr lang="lv-LV" sz="5896" dirty="0" err="1">
                <a:solidFill>
                  <a:srgbClr val="D0E7DE"/>
                </a:solidFill>
                <a:latin typeface="Trebuchet MS" panose="020B0603020202020204" pitchFamily="34" charset="0"/>
              </a:rPr>
              <a:t>Bioekonomika</a:t>
            </a:r>
            <a:r>
              <a:rPr lang="en-US" sz="5896" dirty="0">
                <a:solidFill>
                  <a:srgbClr val="D0E7DE"/>
                </a:solidFill>
                <a:latin typeface="Trebuchet MS" panose="020B0603020202020204" pitchFamily="34" charset="0"/>
              </a:rPr>
              <a:t> </a:t>
            </a:r>
          </a:p>
        </p:txBody>
      </p:sp>
      <p:sp>
        <p:nvSpPr>
          <p:cNvPr id="8" name="TextBox 10">
            <a:extLst>
              <a:ext uri="{FF2B5EF4-FFF2-40B4-BE49-F238E27FC236}">
                <a16:creationId xmlns:a16="http://schemas.microsoft.com/office/drawing/2014/main" id="{321348A0-4678-459F-AB0D-17F7DF46F245}"/>
              </a:ext>
            </a:extLst>
          </p:cNvPr>
          <p:cNvSpPr txBox="1"/>
          <p:nvPr/>
        </p:nvSpPr>
        <p:spPr>
          <a:xfrm>
            <a:off x="5768792" y="440800"/>
            <a:ext cx="5090323" cy="826124"/>
          </a:xfrm>
          <a:prstGeom prst="rect">
            <a:avLst/>
          </a:prstGeom>
        </p:spPr>
        <p:txBody>
          <a:bodyPr wrap="square" lIns="0" tIns="0" rIns="0" bIns="0" rtlCol="0" anchor="t">
            <a:spAutoFit/>
          </a:bodyPr>
          <a:lstStyle/>
          <a:p>
            <a:pPr>
              <a:lnSpc>
                <a:spcPts val="6250"/>
              </a:lnSpc>
            </a:pPr>
            <a:r>
              <a:rPr lang="lv-LV" sz="5896" dirty="0">
                <a:solidFill>
                  <a:srgbClr val="D0E7DE"/>
                </a:solidFill>
                <a:latin typeface="Trebuchet MS" panose="020B0603020202020204" pitchFamily="34" charset="0"/>
              </a:rPr>
              <a:t>un Sabiedrība</a:t>
            </a:r>
            <a:endParaRPr lang="en-US" sz="5896" dirty="0">
              <a:solidFill>
                <a:srgbClr val="D0E7DE"/>
              </a:solidFill>
              <a:latin typeface="Trebuchet MS" panose="020B0603020202020204" pitchFamily="34" charset="0"/>
            </a:endParaRPr>
          </a:p>
        </p:txBody>
      </p:sp>
    </p:spTree>
    <p:extLst>
      <p:ext uri="{BB962C8B-B14F-4D97-AF65-F5344CB8AC3E}">
        <p14:creationId xmlns:p14="http://schemas.microsoft.com/office/powerpoint/2010/main" val="60441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3D07E4-A59B-62C2-9726-D654B546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3" y="-2277944"/>
            <a:ext cx="12192002" cy="9135944"/>
          </a:xfrm>
          <a:prstGeom prst="rect">
            <a:avLst/>
          </a:prstGeom>
        </p:spPr>
      </p:pic>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9371404">
            <a:off x="-1513897" y="-1809781"/>
            <a:ext cx="12500491" cy="4879467"/>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19050"/>
            <a:ext cx="12192001" cy="6877050"/>
          </a:xfrm>
          <a:prstGeom prst="rect">
            <a:avLst/>
          </a:prstGeom>
        </p:spPr>
      </p:pic>
      <p:sp>
        <p:nvSpPr>
          <p:cNvPr id="9" name="TextBox 9"/>
          <p:cNvSpPr txBox="1"/>
          <p:nvPr/>
        </p:nvSpPr>
        <p:spPr>
          <a:xfrm>
            <a:off x="3095794" y="2324535"/>
            <a:ext cx="6000407" cy="1746323"/>
          </a:xfrm>
          <a:prstGeom prst="rect">
            <a:avLst/>
          </a:prstGeom>
          <a:solidFill>
            <a:schemeClr val="bg1">
              <a:alpha val="76000"/>
            </a:schemeClr>
          </a:solidFill>
          <a:effectLst>
            <a:softEdge rad="258786"/>
          </a:effectLst>
        </p:spPr>
        <p:txBody>
          <a:bodyPr vert="horz" lIns="91440" tIns="45720" rIns="91440" bIns="45720" rtlCol="0" anchor="ctr">
            <a:normAutofit fontScale="92500"/>
          </a:bodyPr>
          <a:lstStyle/>
          <a:p>
            <a:pPr algn="ctr"/>
            <a:r>
              <a:rPr lang="lv-LV" sz="5400" b="1" dirty="0"/>
              <a:t>Paldies par jūsu uzmanību un iesaisti!</a:t>
            </a:r>
            <a:endParaRPr lang="lv-LV" sz="5400" dirty="0"/>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pic>
        <p:nvPicPr>
          <p:cNvPr id="6" name="Picture 5" descr="A close-up of a flag&#10;&#10;AI-generated content may be incorrect.">
            <a:extLst>
              <a:ext uri="{FF2B5EF4-FFF2-40B4-BE49-F238E27FC236}">
                <a16:creationId xmlns:a16="http://schemas.microsoft.com/office/drawing/2014/main" id="{16C3E04E-6541-31E6-286B-2A13E735EE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25863" y="5606417"/>
            <a:ext cx="2703064" cy="1143263"/>
          </a:xfrm>
          <a:prstGeom prst="rect">
            <a:avLst/>
          </a:prstGeom>
          <a:ln>
            <a:solidFill>
              <a:schemeClr val="tx1"/>
            </a:solidFill>
          </a:ln>
        </p:spPr>
      </p:pic>
    </p:spTree>
    <p:extLst>
      <p:ext uri="{BB962C8B-B14F-4D97-AF65-F5344CB8AC3E}">
        <p14:creationId xmlns:p14="http://schemas.microsoft.com/office/powerpoint/2010/main" val="37982927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427393" y="-2007100"/>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4744397" y="368814"/>
            <a:ext cx="417922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Biomas</a:t>
            </a:r>
            <a:r>
              <a:rPr lang="lv-LV" sz="4400" dirty="0">
                <a:solidFill>
                  <a:srgbClr val="007075"/>
                </a:solidFill>
                <a:latin typeface="Myriad Pro" panose="020B0503030403020204" pitchFamily="34" charset="0"/>
                <a:ea typeface="+mj-ea"/>
                <a:cs typeface="+mj-cs"/>
              </a:rPr>
              <a:t>a</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4017072771"/>
              </p:ext>
            </p:extLst>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63416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10152591">
            <a:off x="-555410" y="893526"/>
            <a:ext cx="14152768" cy="6599390"/>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8458200" y="5258217"/>
            <a:ext cx="12192001" cy="9937489"/>
          </a:xfrm>
          <a:prstGeom prst="rect">
            <a:avLst/>
          </a:prstGeom>
        </p:spPr>
      </p:pic>
      <p:sp>
        <p:nvSpPr>
          <p:cNvPr id="9" name="TextBox 9"/>
          <p:cNvSpPr txBox="1"/>
          <p:nvPr/>
        </p:nvSpPr>
        <p:spPr>
          <a:xfrm>
            <a:off x="1089764" y="252214"/>
            <a:ext cx="10350396"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Lineārā</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pret</a:t>
            </a:r>
            <a:r>
              <a:rPr lang="en-US" sz="4400" dirty="0">
                <a:solidFill>
                  <a:srgbClr val="007075"/>
                </a:solidFill>
                <a:latin typeface="Myriad Pro" panose="020B0503030403020204" pitchFamily="34" charset="0"/>
                <a:ea typeface="+mj-ea"/>
                <a:cs typeface="+mj-cs"/>
              </a:rPr>
              <a:t> </a:t>
            </a:r>
            <a:r>
              <a:rPr lang="lv-LV" sz="4400" dirty="0">
                <a:solidFill>
                  <a:srgbClr val="007075"/>
                </a:solidFill>
                <a:latin typeface="Myriad Pro" panose="020B0503030403020204" pitchFamily="34" charset="0"/>
                <a:ea typeface="+mj-ea"/>
                <a:cs typeface="+mj-cs"/>
              </a:rPr>
              <a:t>Aprites</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bioekonomiku</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3642640135"/>
              </p:ext>
            </p:extLst>
          </p:nvPr>
        </p:nvGraphicFramePr>
        <p:xfrm>
          <a:off x="838200" y="1825625"/>
          <a:ext cx="10515600" cy="3820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ktangel 1">
            <a:extLst>
              <a:ext uri="{FF2B5EF4-FFF2-40B4-BE49-F238E27FC236}">
                <a16:creationId xmlns:a16="http://schemas.microsoft.com/office/drawing/2014/main" id="{3939B6FE-89CD-6730-ECBA-16572E59BDCE}"/>
              </a:ext>
            </a:extLst>
          </p:cNvPr>
          <p:cNvSpPr/>
          <p:nvPr/>
        </p:nvSpPr>
        <p:spPr>
          <a:xfrm>
            <a:off x="751840" y="1796415"/>
            <a:ext cx="8629650" cy="1325563"/>
          </a:xfrm>
          <a:prstGeom prst="rect">
            <a:avLst/>
          </a:prstGeom>
          <a:solidFill>
            <a:srgbClr val="009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dirty="0">
                <a:effectLst>
                  <a:outerShdw blurRad="38100" dist="38100" dir="2700000" algn="tl">
                    <a:srgbClr val="000000">
                      <a:alpha val="43137"/>
                    </a:srgbClr>
                  </a:outerShdw>
                </a:effectLst>
                <a:latin typeface="Myriad Pro" panose="020B0503030403020204"/>
              </a:rPr>
              <a:t>Biomasa tiek izmantota kā izejmateriāls preču, enerģijas vai ķīmisko vielu ražošanai. Pēc izmantošanas biomasa tiek izmesta kā atkritumi, bez pārstrādes vai atkārtotas lietošanas.</a:t>
            </a:r>
          </a:p>
        </p:txBody>
      </p:sp>
      <p:sp>
        <p:nvSpPr>
          <p:cNvPr id="3" name="Ellips 2">
            <a:extLst>
              <a:ext uri="{FF2B5EF4-FFF2-40B4-BE49-F238E27FC236}">
                <a16:creationId xmlns:a16="http://schemas.microsoft.com/office/drawing/2014/main" id="{1B68F71D-FE67-1D4C-4D6B-2C7BF067E1E4}"/>
              </a:ext>
            </a:extLst>
          </p:cNvPr>
          <p:cNvSpPr/>
          <p:nvPr/>
        </p:nvSpPr>
        <p:spPr>
          <a:xfrm>
            <a:off x="6849175" y="3736022"/>
            <a:ext cx="4464050" cy="2880360"/>
          </a:xfrm>
          <a:prstGeom prst="ellipse">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dirty="0">
                <a:effectLst>
                  <a:outerShdw blurRad="38100" dist="38100" dir="2700000" algn="tl">
                    <a:srgbClr val="000000">
                      <a:alpha val="43137"/>
                    </a:srgbClr>
                  </a:outerShdw>
                </a:effectLst>
                <a:latin typeface="Myriad Pro" panose="020B0503030403020204"/>
                <a:ea typeface="Calibri" panose="020F0502020204030204" pitchFamily="34" charset="0"/>
              </a:rPr>
              <a:t>P</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rodukti</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un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barības</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vielas</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lv-LV" sz="2000" dirty="0">
                <a:effectLst>
                  <a:outerShdw blurRad="38100" dist="38100" dir="2700000" algn="tl">
                    <a:srgbClr val="000000">
                      <a:alpha val="43137"/>
                    </a:srgbClr>
                  </a:outerShdw>
                </a:effectLst>
                <a:latin typeface="Myriad Pro" panose="020B0503030403020204"/>
                <a:ea typeface="Calibri" panose="020F0502020204030204" pitchFamily="34" charset="0"/>
              </a:rPr>
              <a:t>no b</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iomasa</a:t>
            </a:r>
            <a:r>
              <a:rPr lang="lv-LV" sz="2000" dirty="0">
                <a:effectLst>
                  <a:outerShdw blurRad="38100" dist="38100" dir="2700000" algn="tl">
                    <a:srgbClr val="000000">
                      <a:alpha val="43137"/>
                    </a:srgbClr>
                  </a:outerShdw>
                </a:effectLst>
                <a:latin typeface="Myriad Pro" panose="020B0503030403020204"/>
                <a:ea typeface="Calibri" panose="020F0502020204030204" pitchFamily="34" charset="0"/>
              </a:rPr>
              <a:t>s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tiek</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izmantot</a:t>
            </a:r>
            <a:r>
              <a:rPr lang="lv-LV" sz="2000" dirty="0" err="1">
                <a:effectLst>
                  <a:outerShdw blurRad="38100" dist="38100" dir="2700000" algn="tl">
                    <a:srgbClr val="000000">
                      <a:alpha val="43137"/>
                    </a:srgbClr>
                  </a:outerShdw>
                </a:effectLst>
                <a:latin typeface="Myriad Pro" panose="020B0503030403020204"/>
                <a:ea typeface="Calibri" panose="020F0502020204030204" pitchFamily="34" charset="0"/>
              </a:rPr>
              <a:t>as</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atgūt</a:t>
            </a:r>
            <a:r>
              <a:rPr lang="lv-LV" sz="2000" dirty="0" err="1">
                <a:effectLst>
                  <a:outerShdw blurRad="38100" dist="38100" dir="2700000" algn="tl">
                    <a:srgbClr val="000000">
                      <a:alpha val="43137"/>
                    </a:srgbClr>
                  </a:outerShdw>
                </a:effectLst>
                <a:latin typeface="Myriad Pro" panose="020B0503030403020204"/>
                <a:ea typeface="Calibri" panose="020F0502020204030204" pitchFamily="34" charset="0"/>
              </a:rPr>
              <a:t>as</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un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pārstrādāt</a:t>
            </a:r>
            <a:r>
              <a:rPr lang="lv-LV" sz="2000" dirty="0" err="1">
                <a:effectLst>
                  <a:outerShdw blurRad="38100" dist="38100" dir="2700000" algn="tl">
                    <a:srgbClr val="000000">
                      <a:alpha val="43137"/>
                    </a:srgbClr>
                  </a:outerShdw>
                </a:effectLst>
                <a:latin typeface="Myriad Pro" panose="020B0503030403020204"/>
                <a:ea typeface="Calibri" panose="020F0502020204030204" pitchFamily="34" charset="0"/>
              </a:rPr>
              <a:t>as</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lai</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izveidotu</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slēgto</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 </a:t>
            </a:r>
            <a:r>
              <a:rPr lang="en-US" sz="2000" dirty="0" err="1">
                <a:effectLst>
                  <a:outerShdw blurRad="38100" dist="38100" dir="2700000" algn="tl">
                    <a:srgbClr val="000000">
                      <a:alpha val="43137"/>
                    </a:srgbClr>
                  </a:outerShdw>
                </a:effectLst>
                <a:latin typeface="Myriad Pro" panose="020B0503030403020204"/>
                <a:ea typeface="Calibri" panose="020F0502020204030204" pitchFamily="34" charset="0"/>
              </a:rPr>
              <a:t>ciklu</a:t>
            </a:r>
            <a:r>
              <a:rPr lang="en-US" sz="2000" dirty="0">
                <a:effectLst>
                  <a:outerShdw blurRad="38100" dist="38100" dir="2700000" algn="tl">
                    <a:srgbClr val="000000">
                      <a:alpha val="43137"/>
                    </a:srgbClr>
                  </a:outerShdw>
                </a:effectLst>
                <a:latin typeface="Myriad Pro" panose="020B0503030403020204"/>
                <a:ea typeface="Calibri" panose="020F0502020204030204" pitchFamily="34" charset="0"/>
              </a:rPr>
              <a:t>.</a:t>
            </a:r>
            <a:endParaRPr lang="sv-SE" sz="2000" dirty="0">
              <a:effectLst>
                <a:outerShdw blurRad="38100" dist="38100" dir="2700000" algn="tl">
                  <a:srgbClr val="000000">
                    <a:alpha val="43137"/>
                  </a:srgbClr>
                </a:outerShdw>
              </a:effectLst>
              <a:latin typeface="Myriad Pro" panose="020B0503030403020204"/>
            </a:endParaRPr>
          </a:p>
        </p:txBody>
      </p:sp>
    </p:spTree>
    <p:extLst>
      <p:ext uri="{BB962C8B-B14F-4D97-AF65-F5344CB8AC3E}">
        <p14:creationId xmlns:p14="http://schemas.microsoft.com/office/powerpoint/2010/main" val="23106149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10739"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000" dirty="0">
                  <a:ln>
                    <a:solidFill>
                      <a:sysClr val="windowText" lastClr="000000"/>
                    </a:solidFill>
                  </a:ln>
                  <a:solidFill>
                    <a:srgbClr val="196873"/>
                  </a:solidFill>
                  <a:latin typeface="Myriad Pro" panose="020B0503030403020204"/>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2000" dirty="0">
                  <a:ln>
                    <a:solidFill>
                      <a:sysClr val="windowText" lastClr="000000"/>
                    </a:solidFill>
                  </a:ln>
                  <a:solidFill>
                    <a:srgbClr val="196873"/>
                  </a:solidFill>
                  <a:latin typeface="Myriad Pro" panose="020B0503030403020204"/>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5399587" y="2545240"/>
                <a:ext cx="7638299" cy="1133636"/>
              </a:xfrm>
              <a:prstGeom prst="rect">
                <a:avLst/>
              </a:prstGeom>
            </p:spPr>
            <p:txBody>
              <a:bodyPr wrap="square" lIns="0" tIns="0" rIns="0" bIns="0" rtlCol="0" anchor="t">
                <a:spAutoFit/>
              </a:bodyPr>
              <a:lstStyle/>
              <a:p>
                <a:pPr>
                  <a:lnSpc>
                    <a:spcPts val="6250"/>
                  </a:lnSpc>
                </a:pPr>
                <a:r>
                  <a:rPr lang="lv-LV" sz="4000" dirty="0">
                    <a:solidFill>
                      <a:srgbClr val="248587"/>
                    </a:solidFill>
                    <a:latin typeface="Myriad Pro" panose="020B0503030403020204" pitchFamily="34" charset="0"/>
                  </a:rPr>
                  <a:t>Lauksaimniecība</a:t>
                </a:r>
                <a:endParaRPr lang="nb-NO" sz="4000" dirty="0">
                  <a:solidFill>
                    <a:srgbClr val="248587"/>
                  </a:solidFill>
                  <a:latin typeface="Myriad Pro" panose="020B0503030403020204"/>
                </a:endParaRP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sz="2000" dirty="0">
                  <a:latin typeface="Myriad Pro" panose="020B0503030403020204"/>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endParaRPr lang="nb-NO" sz="2000" dirty="0">
                  <a:latin typeface="Myriad Pro" panose="020B0503030403020204"/>
                </a:endParaRPr>
              </a:p>
            </p:txBody>
          </p:sp>
        </p:grpSp>
      </p:grpSp>
      <p:sp>
        <p:nvSpPr>
          <p:cNvPr id="16" name="TextBox 15">
            <a:extLst>
              <a:ext uri="{FF2B5EF4-FFF2-40B4-BE49-F238E27FC236}">
                <a16:creationId xmlns:a16="http://schemas.microsoft.com/office/drawing/2014/main" id="{B2B578F1-0755-4B36-92F0-562107658C8A}"/>
              </a:ext>
            </a:extLst>
          </p:cNvPr>
          <p:cNvSpPr txBox="1"/>
          <p:nvPr/>
        </p:nvSpPr>
        <p:spPr>
          <a:xfrm>
            <a:off x="2996850" y="1906349"/>
            <a:ext cx="6543412" cy="4093428"/>
          </a:xfrm>
          <a:prstGeom prst="rect">
            <a:avLst/>
          </a:prstGeom>
          <a:noFill/>
        </p:spPr>
        <p:txBody>
          <a:bodyPr wrap="square">
            <a:spAutoFit/>
          </a:bodyPr>
          <a:lstStyle/>
          <a:p>
            <a:r>
              <a:rPr lang="lv-LV" sz="2000" b="1" dirty="0">
                <a:solidFill>
                  <a:schemeClr val="accent6">
                    <a:lumMod val="75000"/>
                  </a:schemeClr>
                </a:solidFill>
              </a:rPr>
              <a:t>Galvenie principi:</a:t>
            </a:r>
          </a:p>
          <a:p>
            <a:endParaRPr lang="lv-LV" sz="2000" dirty="0">
              <a:solidFill>
                <a:schemeClr val="accent6">
                  <a:lumMod val="75000"/>
                </a:schemeClr>
              </a:solidFill>
            </a:endParaRPr>
          </a:p>
          <a:p>
            <a:r>
              <a:rPr lang="lv-LV" sz="2000" b="1" dirty="0">
                <a:solidFill>
                  <a:schemeClr val="accent6">
                    <a:lumMod val="75000"/>
                  </a:schemeClr>
                </a:solidFill>
              </a:rPr>
              <a:t>Resursu efektivitāte</a:t>
            </a:r>
            <a:r>
              <a:rPr lang="lv-LV" sz="2000" dirty="0">
                <a:solidFill>
                  <a:schemeClr val="accent6">
                    <a:lumMod val="75000"/>
                  </a:schemeClr>
                </a:solidFill>
              </a:rPr>
              <a:t>: pilnībā izmantoti un pārstrādāti visi pieejamie materiāli. Kultūraugu atlikumi kļūst par vērtīgiem izejmateriāliem, bet barības vielu pārstrāde palīdz saglabāt augsnes veselību.</a:t>
            </a:r>
          </a:p>
          <a:p>
            <a:endParaRPr lang="lv-LV" sz="2000" dirty="0">
              <a:solidFill>
                <a:schemeClr val="accent6">
                  <a:lumMod val="75000"/>
                </a:schemeClr>
              </a:solidFill>
            </a:endParaRPr>
          </a:p>
          <a:p>
            <a:r>
              <a:rPr lang="lv-LV" sz="2000" b="1" dirty="0">
                <a:solidFill>
                  <a:schemeClr val="accent6">
                    <a:lumMod val="75000"/>
                  </a:schemeClr>
                </a:solidFill>
              </a:rPr>
              <a:t>Bioloģiskā daudzveidība: </a:t>
            </a:r>
            <a:r>
              <a:rPr lang="lv-LV" sz="2000" dirty="0">
                <a:solidFill>
                  <a:schemeClr val="accent6">
                    <a:lumMod val="75000"/>
                  </a:schemeClr>
                </a:solidFill>
              </a:rPr>
              <a:t>Dažādas kultūraugu sistēmas uzlabo augsnes veselību un stiprina ekosistēmas, veicinot to ilgtspējību un izturību pret kaitēkļiem un slimībām.</a:t>
            </a:r>
          </a:p>
          <a:p>
            <a:endParaRPr lang="lv-LV" sz="2000" dirty="0">
              <a:solidFill>
                <a:schemeClr val="accent6">
                  <a:lumMod val="75000"/>
                </a:schemeClr>
              </a:solidFill>
            </a:endParaRPr>
          </a:p>
          <a:p>
            <a:r>
              <a:rPr lang="lv-LV" sz="2000" b="1" dirty="0">
                <a:solidFill>
                  <a:schemeClr val="accent6">
                    <a:lumMod val="75000"/>
                  </a:schemeClr>
                </a:solidFill>
              </a:rPr>
              <a:t>Atkritumu samazināšana:  </a:t>
            </a:r>
            <a:r>
              <a:rPr lang="lv-LV" sz="2000" dirty="0">
                <a:solidFill>
                  <a:schemeClr val="accent6">
                    <a:lumMod val="75000"/>
                  </a:schemeClr>
                </a:solidFill>
              </a:rPr>
              <a:t>Aprites lauksaimniecība risina atkritumu problēmas visos ražošanas posmos.</a:t>
            </a:r>
          </a:p>
        </p:txBody>
      </p:sp>
    </p:spTree>
    <p:extLst>
      <p:ext uri="{BB962C8B-B14F-4D97-AF65-F5344CB8AC3E}">
        <p14:creationId xmlns:p14="http://schemas.microsoft.com/office/powerpoint/2010/main" val="8608160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print">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110739" y="630402"/>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5631746" y="2545240"/>
                <a:ext cx="7406142" cy="1164035"/>
              </a:xfrm>
              <a:prstGeom prst="rect">
                <a:avLst/>
              </a:prstGeom>
            </p:spPr>
            <p:txBody>
              <a:bodyPr wrap="square" lIns="0" tIns="0" rIns="0" bIns="0" rtlCol="0" anchor="t">
                <a:spAutoFit/>
              </a:bodyPr>
              <a:lstStyle/>
              <a:p>
                <a:pPr algn="ctr">
                  <a:lnSpc>
                    <a:spcPts val="6250"/>
                  </a:lnSpc>
                </a:pPr>
                <a:r>
                  <a:rPr lang="lv-LV" sz="4667" dirty="0">
                    <a:solidFill>
                      <a:srgbClr val="248587"/>
                    </a:solidFill>
                    <a:latin typeface="Myriad Pro" panose="020B0503030403020204" pitchFamily="34" charset="0"/>
                  </a:rPr>
                  <a:t>Mežsaimniecība</a:t>
                </a:r>
                <a:r>
                  <a:rPr lang="nb-NO" sz="4667" dirty="0">
                    <a:solidFill>
                      <a:srgbClr val="248587"/>
                    </a:solidFill>
                    <a:latin typeface="Myriad Pro" panose="020B0503030403020204" pitchFamily="34" charset="0"/>
                  </a:rPr>
                  <a:t>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6">
                      <a:lumMod val="75000"/>
                    </a:schemeClr>
                  </a:solidFill>
                  <a:latin typeface="Myriad Pro" panose="020B0503030403020204" pitchFamily="34" charset="0"/>
                </a:endParaRPr>
              </a:p>
            </p:txBody>
          </p:sp>
        </p:grpSp>
      </p:grpSp>
      <p:sp>
        <p:nvSpPr>
          <p:cNvPr id="16" name="TextBox 15">
            <a:extLst>
              <a:ext uri="{FF2B5EF4-FFF2-40B4-BE49-F238E27FC236}">
                <a16:creationId xmlns:a16="http://schemas.microsoft.com/office/drawing/2014/main" id="{37D5FE64-30DD-4C62-BDE6-CB89721146F0}"/>
              </a:ext>
            </a:extLst>
          </p:cNvPr>
          <p:cNvSpPr txBox="1"/>
          <p:nvPr/>
        </p:nvSpPr>
        <p:spPr>
          <a:xfrm>
            <a:off x="2876681" y="1971612"/>
            <a:ext cx="6452651" cy="3477875"/>
          </a:xfrm>
          <a:prstGeom prst="rect">
            <a:avLst/>
          </a:prstGeom>
          <a:noFill/>
        </p:spPr>
        <p:txBody>
          <a:bodyPr wrap="square">
            <a:spAutoFit/>
          </a:bodyPr>
          <a:lstStyle/>
          <a:p>
            <a:pPr algn="ctr"/>
            <a:r>
              <a:rPr lang="lv-LV" sz="2000" b="1" dirty="0">
                <a:solidFill>
                  <a:schemeClr val="accent6">
                    <a:lumMod val="75000"/>
                  </a:schemeClr>
                </a:solidFill>
              </a:rPr>
              <a:t>Vēsturiskā pieeja – Aprite:</a:t>
            </a:r>
          </a:p>
          <a:p>
            <a:pPr algn="ctr"/>
            <a:r>
              <a:rPr lang="lv-LV" sz="2000" dirty="0">
                <a:solidFill>
                  <a:schemeClr val="accent6">
                    <a:lumMod val="75000"/>
                  </a:schemeClr>
                </a:solidFill>
              </a:rPr>
              <a:t>Tradicionāli mežu apsaimniekošana ir balstījusies uz praksē balstītu apriti, kur pēc ražas novākšanas tiek veikta atkārtota koku stādīšana. Tas nodrošina mežu  ilgtspējību un atjaunošanas ciklu.</a:t>
            </a:r>
          </a:p>
          <a:p>
            <a:pPr algn="ctr"/>
            <a:r>
              <a:rPr lang="lv-LV" sz="2000" dirty="0">
                <a:solidFill>
                  <a:schemeClr val="accent6">
                    <a:lumMod val="75000"/>
                  </a:schemeClr>
                </a:solidFill>
              </a:rPr>
              <a:t>	Aprites saimniekošana mērķis ir saglabāt meža veselību, bioloģisko daudzveidību un ekosistēmas pakalpojumus.</a:t>
            </a:r>
          </a:p>
          <a:p>
            <a:pPr algn="ctr"/>
            <a:endParaRPr lang="lv-LV" sz="2000" b="1" dirty="0">
              <a:solidFill>
                <a:schemeClr val="accent6">
                  <a:lumMod val="75000"/>
                </a:schemeClr>
              </a:solidFill>
            </a:endParaRPr>
          </a:p>
          <a:p>
            <a:pPr algn="ctr"/>
            <a:r>
              <a:rPr lang="lv-LV" sz="2000" b="1" dirty="0">
                <a:solidFill>
                  <a:schemeClr val="accent6">
                    <a:lumMod val="75000"/>
                  </a:schemeClr>
                </a:solidFill>
              </a:rPr>
              <a:t>Jaunie izaicinājumi: </a:t>
            </a:r>
            <a:r>
              <a:rPr lang="lv-LV" sz="2000" dirty="0">
                <a:solidFill>
                  <a:schemeClr val="accent6">
                    <a:lumMod val="75000"/>
                  </a:schemeClr>
                </a:solidFill>
              </a:rPr>
              <a:t>Optimizācija mežsaimniecībā, lai nodrošinātu vēl plašāku resursu izmantošanu un samazinātu atkritumus.</a:t>
            </a:r>
          </a:p>
        </p:txBody>
      </p:sp>
    </p:spTree>
    <p:extLst>
      <p:ext uri="{BB962C8B-B14F-4D97-AF65-F5344CB8AC3E}">
        <p14:creationId xmlns:p14="http://schemas.microsoft.com/office/powerpoint/2010/main" val="2816475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03732" y="737115"/>
            <a:ext cx="7984536" cy="5658089"/>
            <a:chOff x="834011" y="599955"/>
            <a:chExt cx="7984536" cy="5658089"/>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834011" y="599955"/>
              <a:ext cx="7984536" cy="5658089"/>
              <a:chOff x="2632695" y="2365419"/>
              <a:chExt cx="12792482" cy="8882463"/>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632695" y="2365419"/>
                <a:ext cx="12792482" cy="1465601"/>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A</a:t>
                </a:r>
                <a:r>
                  <a:rPr lang="lv-LV" sz="4667" dirty="0" err="1">
                    <a:solidFill>
                      <a:srgbClr val="248587"/>
                    </a:solidFill>
                    <a:latin typeface="Myriad Pro" panose="020B0503030403020204" pitchFamily="34" charset="0"/>
                  </a:rPr>
                  <a:t>kvakultūra</a:t>
                </a:r>
                <a:r>
                  <a:rPr lang="nb-NO" sz="4667" dirty="0">
                    <a:solidFill>
                      <a:srgbClr val="248587"/>
                    </a:solidFill>
                    <a:latin typeface="Myriad Pro" panose="020B0503030403020204" pitchFamily="34" charset="0"/>
                  </a:rPr>
                  <a:t>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endParaRPr lang="nb-NO" dirty="0">
                  <a:latin typeface="Myriad Pro" panose="020B0503030403020204" pitchFamily="34" charset="0"/>
                </a:endParaRPr>
              </a:p>
            </p:txBody>
          </p:sp>
        </p:grpSp>
      </p:grpSp>
      <p:sp>
        <p:nvSpPr>
          <p:cNvPr id="13" name="TextBox 12">
            <a:extLst>
              <a:ext uri="{FF2B5EF4-FFF2-40B4-BE49-F238E27FC236}">
                <a16:creationId xmlns:a16="http://schemas.microsoft.com/office/drawing/2014/main" id="{B061FEC4-05BD-49CD-BDBB-0B5D6CA83867}"/>
              </a:ext>
            </a:extLst>
          </p:cNvPr>
          <p:cNvSpPr txBox="1"/>
          <p:nvPr/>
        </p:nvSpPr>
        <p:spPr>
          <a:xfrm>
            <a:off x="3288827" y="2017176"/>
            <a:ext cx="5891268" cy="3477875"/>
          </a:xfrm>
          <a:prstGeom prst="rect">
            <a:avLst/>
          </a:prstGeom>
          <a:noFill/>
        </p:spPr>
        <p:txBody>
          <a:bodyPr wrap="square">
            <a:spAutoFit/>
          </a:bodyPr>
          <a:lstStyle/>
          <a:p>
            <a:r>
              <a:rPr lang="lv-LV" sz="2000" b="1" dirty="0">
                <a:solidFill>
                  <a:schemeClr val="accent6">
                    <a:lumMod val="75000"/>
                  </a:schemeClr>
                </a:solidFill>
              </a:rPr>
              <a:t>Neizmantotie jūras resursi:</a:t>
            </a:r>
          </a:p>
          <a:p>
            <a:r>
              <a:rPr lang="lv-LV" sz="2000" dirty="0">
                <a:solidFill>
                  <a:schemeClr val="accent6">
                    <a:lumMod val="75000"/>
                  </a:schemeClr>
                </a:solidFill>
              </a:rPr>
              <a:t>Piekrastes ūdeņos slēpjas jūras resursu krājums, kur organismi ir īpaši ar to, ka filtrē barības vielas no jūras ūdens.</a:t>
            </a:r>
          </a:p>
          <a:p>
            <a:endParaRPr lang="lv-LV" sz="2000" b="1" dirty="0">
              <a:solidFill>
                <a:schemeClr val="accent6">
                  <a:lumMod val="75000"/>
                </a:schemeClr>
              </a:solidFill>
            </a:endParaRPr>
          </a:p>
          <a:p>
            <a:r>
              <a:rPr lang="lv-LV" sz="2000" b="1" dirty="0">
                <a:solidFill>
                  <a:schemeClr val="accent6">
                    <a:lumMod val="75000"/>
                  </a:schemeClr>
                </a:solidFill>
              </a:rPr>
              <a:t>Barības vielu bagātība: </a:t>
            </a:r>
          </a:p>
          <a:p>
            <a:r>
              <a:rPr lang="lv-LV" sz="2000" dirty="0">
                <a:solidFill>
                  <a:schemeClr val="accent6">
                    <a:lumMod val="75000"/>
                  </a:schemeClr>
                </a:solidFill>
              </a:rPr>
              <a:t>Sugām barības ķēžu pamatā piemīt augstas kvalitātes </a:t>
            </a:r>
          </a:p>
          <a:p>
            <a:pPr marL="342900" indent="-342900">
              <a:buFont typeface="Arial" panose="020B0604020202020204" pitchFamily="34" charset="0"/>
              <a:buChar char="•"/>
            </a:pPr>
            <a:r>
              <a:rPr lang="lv-LV" sz="2000" dirty="0">
                <a:solidFill>
                  <a:schemeClr val="accent6">
                    <a:lumMod val="75000"/>
                  </a:schemeClr>
                </a:solidFill>
              </a:rPr>
              <a:t>Olbaltumvielas</a:t>
            </a:r>
          </a:p>
          <a:p>
            <a:pPr marL="342900" indent="-342900">
              <a:buFont typeface="Arial" panose="020B0604020202020204" pitchFamily="34" charset="0"/>
              <a:buChar char="•"/>
            </a:pPr>
            <a:r>
              <a:rPr lang="lv-LV" sz="2000" dirty="0">
                <a:solidFill>
                  <a:schemeClr val="accent6">
                    <a:lumMod val="75000"/>
                  </a:schemeClr>
                </a:solidFill>
              </a:rPr>
              <a:t>Omega-3 </a:t>
            </a:r>
          </a:p>
          <a:p>
            <a:pPr marL="342900" indent="-342900">
              <a:buFont typeface="Arial" panose="020B0604020202020204" pitchFamily="34" charset="0"/>
              <a:buChar char="•"/>
            </a:pPr>
            <a:r>
              <a:rPr lang="lv-LV" sz="2000" dirty="0">
                <a:solidFill>
                  <a:schemeClr val="accent6">
                    <a:lumMod val="75000"/>
                  </a:schemeClr>
                </a:solidFill>
              </a:rPr>
              <a:t>Taukskābes</a:t>
            </a:r>
          </a:p>
          <a:p>
            <a:pPr marL="342900" indent="-342900">
              <a:buFont typeface="Arial" panose="020B0604020202020204" pitchFamily="34" charset="0"/>
              <a:buChar char="•"/>
            </a:pPr>
            <a:r>
              <a:rPr lang="lv-LV" sz="2000" dirty="0">
                <a:solidFill>
                  <a:schemeClr val="accent6">
                    <a:lumMod val="75000"/>
                  </a:schemeClr>
                </a:solidFill>
              </a:rPr>
              <a:t>Celuloze</a:t>
            </a:r>
          </a:p>
        </p:txBody>
      </p:sp>
    </p:spTree>
    <p:extLst>
      <p:ext uri="{BB962C8B-B14F-4D97-AF65-F5344CB8AC3E}">
        <p14:creationId xmlns:p14="http://schemas.microsoft.com/office/powerpoint/2010/main" val="15895271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a:stretch>
            <a:fillRect/>
          </a:stretch>
        </p:blipFill>
        <p:spPr>
          <a:xfrm rot="8977632">
            <a:off x="-2339163" y="-2007099"/>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559653"/>
            <a:ext cx="12192001" cy="9937489"/>
          </a:xfrm>
          <a:prstGeom prst="rect">
            <a:avLst/>
          </a:prstGeom>
        </p:spPr>
      </p:pic>
      <p:sp>
        <p:nvSpPr>
          <p:cNvPr id="9" name="TextBox 9"/>
          <p:cNvSpPr txBox="1"/>
          <p:nvPr/>
        </p:nvSpPr>
        <p:spPr>
          <a:xfrm>
            <a:off x="4006388" y="240506"/>
            <a:ext cx="4179224"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4400" dirty="0">
                <a:solidFill>
                  <a:srgbClr val="007075"/>
                </a:solidFill>
                <a:latin typeface="Myriad Pro" panose="020B0503030403020204" pitchFamily="34" charset="0"/>
                <a:ea typeface="+mj-ea"/>
                <a:cs typeface="+mj-cs"/>
              </a:rPr>
              <a:t>Šodienas tēmas</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sv-SE"/>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41178796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279743-b44f-4317-bc84-ba53d88bca7c" xsi:nil="true"/>
    <lcf76f155ced4ddcb4097134ff3c332f xmlns="69e18e68-21d8-4930-99a1-9aaeddcd34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2B6CCAA991A04AABB0A89969B42F67" ma:contentTypeVersion="15" ma:contentTypeDescription="Create a new document." ma:contentTypeScope="" ma:versionID="070d058404141dbfc018b567072b3574">
  <xsd:schema xmlns:xsd="http://www.w3.org/2001/XMLSchema" xmlns:xs="http://www.w3.org/2001/XMLSchema" xmlns:p="http://schemas.microsoft.com/office/2006/metadata/properties" xmlns:ns2="69e18e68-21d8-4930-99a1-9aaeddcd3441" xmlns:ns3="42279743-b44f-4317-bc84-ba53d88bca7c" targetNamespace="http://schemas.microsoft.com/office/2006/metadata/properties" ma:root="true" ma:fieldsID="16027e59a33a17f43c4137733e6314c1" ns2:_="" ns3:_="">
    <xsd:import namespace="69e18e68-21d8-4930-99a1-9aaeddcd3441"/>
    <xsd:import namespace="42279743-b44f-4317-bc84-ba53d88bca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18e68-21d8-4930-99a1-9aaeddcd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1edf0-826a-467d-9825-d0ed936e2d0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79743-b44f-4317-bc84-ba53d88bca7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2d80f8-6f45-41bf-8715-32477ca9f37d}" ma:internalName="TaxCatchAll" ma:showField="CatchAllData" ma:web="42279743-b44f-4317-bc84-ba53d88bca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08816-914F-4209-9FB0-DDA20089FA35}">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4552c23f-a756-462f-8287-3ff35245ed68"/>
    <ds:schemaRef ds:uri="http://purl.org/dc/dcmitype/"/>
    <ds:schemaRef ds:uri="http://schemas.microsoft.com/sharepoint/v3"/>
    <ds:schemaRef ds:uri="597d7713-8a3d-4bd2-ae30-edced55b2c1b"/>
    <ds:schemaRef ds:uri="http://schemas.openxmlformats.org/package/2006/metadata/core-properties"/>
    <ds:schemaRef ds:uri="http://purl.org/dc/elements/1.1/"/>
    <ds:schemaRef ds:uri="f38ea1ab-84e5-4df8-9b30-e751a5b573b7"/>
    <ds:schemaRef ds:uri="dc7dc3a9-fd06-4589-be65-8e72632e01e9"/>
    <ds:schemaRef ds:uri="http://www.w3.org/XML/1998/namespace"/>
    <ds:schemaRef ds:uri="42279743-b44f-4317-bc84-ba53d88bca7c"/>
    <ds:schemaRef ds:uri="69e18e68-21d8-4930-99a1-9aaeddcd3441"/>
  </ds:schemaRefs>
</ds:datastoreItem>
</file>

<file path=customXml/itemProps2.xml><?xml version="1.0" encoding="utf-8"?>
<ds:datastoreItem xmlns:ds="http://schemas.openxmlformats.org/officeDocument/2006/customXml" ds:itemID="{1E1FC33F-6E93-4B1F-9E1C-0BAA68EEE6A5}">
  <ds:schemaRefs>
    <ds:schemaRef ds:uri="http://schemas.microsoft.com/sharepoint/v3/contenttype/forms"/>
  </ds:schemaRefs>
</ds:datastoreItem>
</file>

<file path=customXml/itemProps3.xml><?xml version="1.0" encoding="utf-8"?>
<ds:datastoreItem xmlns:ds="http://schemas.openxmlformats.org/officeDocument/2006/customXml" ds:itemID="{BAC3A812-657B-4C0D-8179-048E92068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18e68-21d8-4930-99a1-9aaeddcd3441"/>
    <ds:schemaRef ds:uri="42279743-b44f-4317-bc84-ba53d88bc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30924</TotalTime>
  <Words>2055</Words>
  <Application>Microsoft Office PowerPoint</Application>
  <PresentationFormat>Bredbild</PresentationFormat>
  <Paragraphs>374</Paragraphs>
  <Slides>34</Slides>
  <Notes>32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Arial</vt:lpstr>
      <vt:lpstr>Calibri</vt:lpstr>
      <vt:lpstr>Calibri Light</vt:lpstr>
      <vt:lpstr>Myriad Pro</vt:lpstr>
      <vt:lpstr>Times New Roman</vt:lpstr>
      <vt:lpstr>Trebuchet MS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Birgitte Mathisen Brønnick</dc:creator>
  <cp:lastModifiedBy>Adelina Stuparu</cp:lastModifiedBy>
  <cp:revision>105</cp:revision>
  <dcterms:created xsi:type="dcterms:W3CDTF">2023-07-04T06:59:59Z</dcterms:created>
  <dcterms:modified xsi:type="dcterms:W3CDTF">2025-04-28T07:03:28Z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0x0101007B2B6CCAA991A04AABB0A89969B42F67</vt:lpwstr>
  </property>
  <property fmtid="{D5CDD505-2E9C-101B-9397-08002B2CF9AE}" pid="3" name="MediaServiceImageTags">
    <vt:lpwstr/>
  </property>
  <property fmtid="{D5CDD505-2E9C-101B-9397-08002B2CF9AE}" pid="4" name="_dlc_DocIdItemGuid">
    <vt:lpwstr>3a39d266-4322-42ca-8c62-0c23255f62ac</vt:lpwstr>
  </property>
  <property fmtid="{D5CDD505-2E9C-101B-9397-08002B2CF9AE}" pid="5" name="VGR_AmnesIndelning">
    <vt:lpwstr/>
  </property>
  <property fmtid="{D5CDD505-2E9C-101B-9397-08002B2CF9AE}" pid="6" name="TaxKeyword">
    <vt:lpwstr/>
  </property>
  <property fmtid="{D5CDD505-2E9C-101B-9397-08002B2CF9AE}" pid="7" name="VGR_SkapatEnhet">
    <vt:lpwstr/>
  </property>
  <property fmtid="{D5CDD505-2E9C-101B-9397-08002B2CF9AE}" pid="8" name="VGR_UpprattadForEnheter">
    <vt:lpwstr/>
  </property>
  <property fmtid="{D5CDD505-2E9C-101B-9397-08002B2CF9AE}" pid="9" name="VGR_Lagparagraf">
    <vt:lpwstr/>
  </property>
  <property fmtid="{D5CDD505-2E9C-101B-9397-08002B2CF9AE}" pid="10" name="Handlingstyp_NS">
    <vt:lpwstr/>
  </property>
  <property fmtid="{D5CDD505-2E9C-101B-9397-08002B2CF9AE}" pid="11" name="MSIP_Label_fd05046c-7758-4c69-bef0-f1b8587ca14e_Enabled">
    <vt:lpwstr>true</vt:lpwstr>
  </property>
  <property fmtid="{D5CDD505-2E9C-101B-9397-08002B2CF9AE}" pid="12" name="MSIP_Label_fd05046c-7758-4c69-bef0-f1b8587ca14e_SetDate">
    <vt:lpwstr>2025-03-07T09:18:35Z</vt:lpwstr>
  </property>
  <property fmtid="{D5CDD505-2E9C-101B-9397-08002B2CF9AE}" pid="13" name="MSIP_Label_fd05046c-7758-4c69-bef0-f1b8587ca14e_Method">
    <vt:lpwstr>Standard</vt:lpwstr>
  </property>
  <property fmtid="{D5CDD505-2E9C-101B-9397-08002B2CF9AE}" pid="14" name="MSIP_Label_fd05046c-7758-4c69-bef0-f1b8587ca14e_Name">
    <vt:lpwstr>Intern</vt:lpwstr>
  </property>
  <property fmtid="{D5CDD505-2E9C-101B-9397-08002B2CF9AE}" pid="15" name="MSIP_Label_fd05046c-7758-4c69-bef0-f1b8587ca14e_SiteId">
    <vt:lpwstr>4d6d8a90-10fd-4f78-8fc1-5e28844e0292</vt:lpwstr>
  </property>
  <property fmtid="{D5CDD505-2E9C-101B-9397-08002B2CF9AE}" pid="16" name="MSIP_Label_fd05046c-7758-4c69-bef0-f1b8587ca14e_ActionId">
    <vt:lpwstr>690b1710-855d-48fa-b794-666a27ba3c11</vt:lpwstr>
  </property>
  <property fmtid="{D5CDD505-2E9C-101B-9397-08002B2CF9AE}" pid="17" name="MSIP_Label_fd05046c-7758-4c69-bef0-f1b8587ca14e_ContentBits">
    <vt:lpwstr>0</vt:lpwstr>
  </property>
  <property fmtid="{D5CDD505-2E9C-101B-9397-08002B2CF9AE}" pid="18" name="MSIP_Label_fd05046c-7758-4c69-bef0-f1b8587ca14e_Tag">
    <vt:lpwstr>10, 3, 0, 1</vt:lpwstr>
  </property>
</Properties>
</file>