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9"/>
  </p:notesMasterIdLst>
  <p:sldIdLst>
    <p:sldId id="257" r:id="rId5"/>
    <p:sldId id="323" r:id="rId6"/>
    <p:sldId id="325" r:id="rId7"/>
    <p:sldId id="326" r:id="rId8"/>
    <p:sldId id="327" r:id="rId9"/>
    <p:sldId id="329" r:id="rId10"/>
    <p:sldId id="330" r:id="rId11"/>
    <p:sldId id="331" r:id="rId12"/>
    <p:sldId id="259" r:id="rId13"/>
    <p:sldId id="291" r:id="rId14"/>
    <p:sldId id="316" r:id="rId15"/>
    <p:sldId id="295" r:id="rId16"/>
    <p:sldId id="296" r:id="rId17"/>
    <p:sldId id="299" r:id="rId18"/>
    <p:sldId id="260" r:id="rId19"/>
    <p:sldId id="317" r:id="rId20"/>
    <p:sldId id="302" r:id="rId21"/>
    <p:sldId id="319" r:id="rId22"/>
    <p:sldId id="320" r:id="rId23"/>
    <p:sldId id="321" r:id="rId24"/>
    <p:sldId id="300" r:id="rId25"/>
    <p:sldId id="301" r:id="rId26"/>
    <p:sldId id="279" r:id="rId27"/>
    <p:sldId id="312" r:id="rId28"/>
    <p:sldId id="313" r:id="rId29"/>
    <p:sldId id="314" r:id="rId30"/>
    <p:sldId id="271" r:id="rId31"/>
    <p:sldId id="275" r:id="rId32"/>
    <p:sldId id="273" r:id="rId33"/>
    <p:sldId id="277" r:id="rId34"/>
    <p:sldId id="332" r:id="rId35"/>
    <p:sldId id="333" r:id="rId36"/>
    <p:sldId id="334" r:id="rId37"/>
    <p:sldId id="31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78B"/>
    <a:srgbClr val="007075"/>
    <a:srgbClr val="74C0C6"/>
    <a:srgbClr val="C4F8F7"/>
    <a:srgbClr val="DDF9F8"/>
    <a:srgbClr val="F3FFFA"/>
    <a:srgbClr val="B1E2D6"/>
    <a:srgbClr val="0099A1"/>
    <a:srgbClr val="D2F9F8"/>
    <a:srgbClr val="E2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13FA5-994B-4E16-A86E-715FC80A870F}" v="2" dt="2025-03-07T09:14:45.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68"/>
    <p:restoredTop sz="96296"/>
  </p:normalViewPr>
  <p:slideViewPr>
    <p:cSldViewPr snapToGrid="0">
      <p:cViewPr varScale="1">
        <p:scale>
          <a:sx n="64" d="100"/>
          <a:sy n="64" d="100"/>
        </p:scale>
        <p:origin x="396" y="5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d Peder Rafael Luna Araldsen" userId="f71e11bd-2ad4-4d9b-a717-d088fb51e60a" providerId="ADAL" clId="{29413FA5-994B-4E16-A86E-715FC80A870F}"/>
    <pc:docChg chg="undo custSel modSld">
      <pc:chgData name="Tord Peder Rafael Luna Araldsen" userId="f71e11bd-2ad4-4d9b-a717-d088fb51e60a" providerId="ADAL" clId="{29413FA5-994B-4E16-A86E-715FC80A870F}" dt="2025-03-07T09:15:18.830" v="34" actId="1076"/>
      <pc:docMkLst>
        <pc:docMk/>
      </pc:docMkLst>
      <pc:sldChg chg="addSp delSp modSp mod">
        <pc:chgData name="Tord Peder Rafael Luna Araldsen" userId="f71e11bd-2ad4-4d9b-a717-d088fb51e60a" providerId="ADAL" clId="{29413FA5-994B-4E16-A86E-715FC80A870F}" dt="2025-03-07T09:14:37.835" v="19" actId="1076"/>
        <pc:sldMkLst>
          <pc:docMk/>
          <pc:sldMk cId="0" sldId="257"/>
        </pc:sldMkLst>
        <pc:spChg chg="mod">
          <ac:chgData name="Tord Peder Rafael Luna Araldsen" userId="f71e11bd-2ad4-4d9b-a717-d088fb51e60a" providerId="ADAL" clId="{29413FA5-994B-4E16-A86E-715FC80A870F}" dt="2025-03-07T09:14:07.381" v="12" actId="122"/>
          <ac:spMkLst>
            <pc:docMk/>
            <pc:sldMk cId="0" sldId="257"/>
            <ac:spMk id="3" creationId="{00000000-0000-0000-0000-000000000000}"/>
          </ac:spMkLst>
        </pc:spChg>
        <pc:picChg chg="add mod">
          <ac:chgData name="Tord Peder Rafael Luna Araldsen" userId="f71e11bd-2ad4-4d9b-a717-d088fb51e60a" providerId="ADAL" clId="{29413FA5-994B-4E16-A86E-715FC80A870F}" dt="2025-03-07T09:14:18.570" v="15" actId="1076"/>
          <ac:picMkLst>
            <pc:docMk/>
            <pc:sldMk cId="0" sldId="257"/>
            <ac:picMk id="2" creationId="{5013457C-F04C-CE0C-297B-F2A73D56E3E1}"/>
          </ac:picMkLst>
        </pc:picChg>
        <pc:picChg chg="add del mod">
          <ac:chgData name="Tord Peder Rafael Luna Araldsen" userId="f71e11bd-2ad4-4d9b-a717-d088fb51e60a" providerId="ADAL" clId="{29413FA5-994B-4E16-A86E-715FC80A870F}" dt="2025-03-07T09:14:37.835" v="19" actId="1076"/>
          <ac:picMkLst>
            <pc:docMk/>
            <pc:sldMk cId="0" sldId="257"/>
            <ac:picMk id="19" creationId="{DDA0BA3D-828E-8F53-5417-6CF613428186}"/>
          </ac:picMkLst>
        </pc:picChg>
      </pc:sldChg>
      <pc:sldChg chg="addSp modSp mod">
        <pc:chgData name="Tord Peder Rafael Luna Araldsen" userId="f71e11bd-2ad4-4d9b-a717-d088fb51e60a" providerId="ADAL" clId="{29413FA5-994B-4E16-A86E-715FC80A870F}" dt="2025-03-07T09:15:18.830" v="34" actId="1076"/>
        <pc:sldMkLst>
          <pc:docMk/>
          <pc:sldMk cId="3798292794" sldId="318"/>
        </pc:sldMkLst>
        <pc:picChg chg="mod">
          <ac:chgData name="Tord Peder Rafael Luna Araldsen" userId="f71e11bd-2ad4-4d9b-a717-d088fb51e60a" providerId="ADAL" clId="{29413FA5-994B-4E16-A86E-715FC80A870F}" dt="2025-03-07T09:15:18.830" v="34" actId="1076"/>
          <ac:picMkLst>
            <pc:docMk/>
            <pc:sldMk cId="3798292794" sldId="318"/>
            <ac:picMk id="4" creationId="{56B68853-8ADF-0DFA-5805-AECD7FF71B43}"/>
          </ac:picMkLst>
        </pc:picChg>
        <pc:picChg chg="mod">
          <ac:chgData name="Tord Peder Rafael Luna Araldsen" userId="f71e11bd-2ad4-4d9b-a717-d088fb51e60a" providerId="ADAL" clId="{29413FA5-994B-4E16-A86E-715FC80A870F}" dt="2025-03-07T09:15:01.578" v="30" actId="1076"/>
          <ac:picMkLst>
            <pc:docMk/>
            <pc:sldMk cId="3798292794" sldId="318"/>
            <ac:picMk id="6" creationId="{B0A1FF9A-A454-F753-F37B-9A31F657A512}"/>
          </ac:picMkLst>
        </pc:picChg>
        <pc:picChg chg="add mod">
          <ac:chgData name="Tord Peder Rafael Luna Araldsen" userId="f71e11bd-2ad4-4d9b-a717-d088fb51e60a" providerId="ADAL" clId="{29413FA5-994B-4E16-A86E-715FC80A870F}" dt="2025-03-07T09:15:15.583" v="32" actId="14100"/>
          <ac:picMkLst>
            <pc:docMk/>
            <pc:sldMk cId="3798292794" sldId="318"/>
            <ac:picMk id="7" creationId="{AE03ECAF-A682-9FB3-FE22-57CE95C8836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A76D4-8EE4-4F52-B018-EC8C834889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453367-0056-432B-9896-0FE25FDC8115}">
      <dgm:prSet custT="1"/>
      <dgm:spPr>
        <a:solidFill>
          <a:srgbClr val="007075"/>
        </a:solidFill>
        <a:ln>
          <a:noFill/>
        </a:ln>
      </dgm:spPr>
      <dgm:t>
        <a:bodyPr anchor="ctr"/>
        <a:lstStyle/>
        <a:p>
          <a:pPr algn="ctr"/>
          <a:r>
            <a:rPr lang="nb-NO" sz="2800" dirty="0"/>
            <a:t>Bioraffinering: Biogass og biogjødsel</a:t>
          </a:r>
          <a:endParaRPr lang="en-US" sz="2800" dirty="0"/>
        </a:p>
      </dgm:t>
    </dgm:pt>
    <dgm:pt modelId="{CCC2A55B-7670-40FD-BB20-FA1EB950BA06}" type="parTrans" cxnId="{642AC454-10F8-4057-A185-0F61BAA4140C}">
      <dgm:prSet/>
      <dgm:spPr/>
      <dgm:t>
        <a:bodyPr/>
        <a:lstStyle/>
        <a:p>
          <a:endParaRPr lang="en-US"/>
        </a:p>
      </dgm:t>
    </dgm:pt>
    <dgm:pt modelId="{52F2D7D0-C75B-4124-B1AC-8D87381A5792}" type="sibTrans" cxnId="{642AC454-10F8-4057-A185-0F61BAA4140C}">
      <dgm:prSet/>
      <dgm:spPr/>
      <dgm:t>
        <a:bodyPr/>
        <a:lstStyle/>
        <a:p>
          <a:endParaRPr lang="en-US"/>
        </a:p>
      </dgm:t>
    </dgm:pt>
    <dgm:pt modelId="{A0CB55A4-AE0B-411A-B64B-2E4812D74A45}">
      <dgm:prSet custT="1"/>
      <dgm:spPr>
        <a:solidFill>
          <a:srgbClr val="007075"/>
        </a:solidFill>
        <a:ln>
          <a:noFill/>
        </a:ln>
      </dgm:spPr>
      <dgm:t>
        <a:bodyPr anchor="ctr"/>
        <a:lstStyle/>
        <a:p>
          <a:pPr algn="ctr"/>
          <a:r>
            <a:rPr lang="nb-NO" sz="2800" dirty="0"/>
            <a:t>Pyrolyse: Biokull, bioolje og syntesegass</a:t>
          </a:r>
          <a:endParaRPr lang="en-US" sz="2800" dirty="0"/>
        </a:p>
      </dgm:t>
    </dgm:pt>
    <dgm:pt modelId="{8E985F65-206D-41B9-BA61-30AC475C8D67}" type="parTrans" cxnId="{A92EA56A-BE4B-4574-8BE2-61B6DF3E32D8}">
      <dgm:prSet/>
      <dgm:spPr/>
      <dgm:t>
        <a:bodyPr/>
        <a:lstStyle/>
        <a:p>
          <a:endParaRPr lang="en-US"/>
        </a:p>
      </dgm:t>
    </dgm:pt>
    <dgm:pt modelId="{8B2D6A58-C466-4198-B4E4-B844E03BF440}" type="sibTrans" cxnId="{A92EA56A-BE4B-4574-8BE2-61B6DF3E32D8}">
      <dgm:prSet/>
      <dgm:spPr/>
      <dgm:t>
        <a:bodyPr/>
        <a:lstStyle/>
        <a:p>
          <a:endParaRPr lang="en-US"/>
        </a:p>
      </dgm:t>
    </dgm:pt>
    <dgm:pt modelId="{B2681008-639E-4FFA-907C-2E230CCAFBEF}">
      <dgm:prSet custT="1"/>
      <dgm:spPr>
        <a:solidFill>
          <a:srgbClr val="007075"/>
        </a:solidFill>
        <a:ln>
          <a:noFill/>
        </a:ln>
      </dgm:spPr>
      <dgm:t>
        <a:bodyPr anchor="ctr"/>
        <a:lstStyle/>
        <a:p>
          <a:pPr algn="ctr"/>
          <a:r>
            <a:rPr lang="nb-NO" sz="2800" dirty="0" err="1"/>
            <a:t>Gassifisering</a:t>
          </a:r>
          <a:endParaRPr lang="en-US" sz="2800" dirty="0"/>
        </a:p>
      </dgm:t>
    </dgm:pt>
    <dgm:pt modelId="{EEA0CDE7-949A-4ECF-B734-C0B039BE22B1}" type="parTrans" cxnId="{EF220887-90CD-4895-BFDC-4E8038DE4D41}">
      <dgm:prSet/>
      <dgm:spPr/>
      <dgm:t>
        <a:bodyPr/>
        <a:lstStyle/>
        <a:p>
          <a:endParaRPr lang="en-US"/>
        </a:p>
      </dgm:t>
    </dgm:pt>
    <dgm:pt modelId="{B2799388-9043-4597-9608-43F543955849}" type="sibTrans" cxnId="{EF220887-90CD-4895-BFDC-4E8038DE4D41}">
      <dgm:prSet/>
      <dgm:spPr/>
      <dgm:t>
        <a:bodyPr/>
        <a:lstStyle/>
        <a:p>
          <a:endParaRPr lang="en-US"/>
        </a:p>
      </dgm:t>
    </dgm:pt>
    <dgm:pt modelId="{1E516218-9519-4A69-BB09-74E824B813D3}">
      <dgm:prSet custT="1"/>
      <dgm:spPr>
        <a:solidFill>
          <a:srgbClr val="007075"/>
        </a:solidFill>
        <a:ln>
          <a:noFill/>
        </a:ln>
      </dgm:spPr>
      <dgm:t>
        <a:bodyPr anchor="ctr"/>
        <a:lstStyle/>
        <a:p>
          <a:pPr algn="ctr"/>
          <a:r>
            <a:rPr lang="nb-NO" sz="2800" dirty="0"/>
            <a:t>Proteinekstrahering</a:t>
          </a:r>
          <a:endParaRPr lang="en-US" sz="3000" dirty="0"/>
        </a:p>
      </dgm:t>
    </dgm:pt>
    <dgm:pt modelId="{EBF54AFC-282D-4A93-BB29-2C612723E94C}" type="parTrans" cxnId="{6BF57737-3DAF-4CB0-B193-7FD9117770DA}">
      <dgm:prSet/>
      <dgm:spPr/>
      <dgm:t>
        <a:bodyPr/>
        <a:lstStyle/>
        <a:p>
          <a:endParaRPr lang="en-US"/>
        </a:p>
      </dgm:t>
    </dgm:pt>
    <dgm:pt modelId="{70D50F00-E287-49EE-93D1-7BE40A6BC323}" type="sibTrans" cxnId="{6BF57737-3DAF-4CB0-B193-7FD9117770DA}">
      <dgm:prSet/>
      <dgm:spPr/>
      <dgm:t>
        <a:bodyPr/>
        <a:lstStyle/>
        <a:p>
          <a:endParaRPr lang="en-US"/>
        </a:p>
      </dgm:t>
    </dgm:pt>
    <dgm:pt modelId="{13E3950D-E58C-422F-9598-7BB77A5B64C3}">
      <dgm:prSet custT="1"/>
      <dgm:spPr>
        <a:solidFill>
          <a:srgbClr val="007075"/>
        </a:solidFill>
        <a:ln>
          <a:noFill/>
        </a:ln>
      </dgm:spPr>
      <dgm:t>
        <a:bodyPr anchor="ctr"/>
        <a:lstStyle/>
        <a:p>
          <a:pPr algn="ctr"/>
          <a:r>
            <a:rPr lang="nb-NO" sz="2800" dirty="0"/>
            <a:t>N2applied</a:t>
          </a:r>
          <a:endParaRPr lang="en-US" sz="2800" dirty="0"/>
        </a:p>
      </dgm:t>
    </dgm:pt>
    <dgm:pt modelId="{B92CF1AD-3EE1-4CC0-90BB-D2494C1048AE}" type="parTrans" cxnId="{226E649A-8597-4D2C-A84F-C1AFF4C92764}">
      <dgm:prSet/>
      <dgm:spPr/>
      <dgm:t>
        <a:bodyPr/>
        <a:lstStyle/>
        <a:p>
          <a:endParaRPr lang="en-US"/>
        </a:p>
      </dgm:t>
    </dgm:pt>
    <dgm:pt modelId="{EC512579-2EB6-4FBD-AD30-3B22B0421D42}" type="sibTrans" cxnId="{226E649A-8597-4D2C-A84F-C1AFF4C92764}">
      <dgm:prSet/>
      <dgm:spPr/>
      <dgm:t>
        <a:bodyPr/>
        <a:lstStyle/>
        <a:p>
          <a:endParaRPr lang="en-US"/>
        </a:p>
      </dgm:t>
    </dgm:pt>
    <dgm:pt modelId="{F3F3FAE1-0F83-4F6F-A1C2-090619E78D03}">
      <dgm:prSet custT="1"/>
      <dgm:spPr>
        <a:solidFill>
          <a:srgbClr val="007075"/>
        </a:solidFill>
        <a:ln>
          <a:noFill/>
        </a:ln>
      </dgm:spPr>
      <dgm:t>
        <a:bodyPr anchor="ctr"/>
        <a:lstStyle/>
        <a:p>
          <a:pPr algn="ctr"/>
          <a:r>
            <a:rPr lang="nb-NO" sz="2800" dirty="0" err="1"/>
            <a:t>Struvittutvinning</a:t>
          </a:r>
          <a:r>
            <a:rPr lang="nb-NO" sz="2800" dirty="0"/>
            <a:t> og </a:t>
          </a:r>
          <a:r>
            <a:rPr lang="nb-NO" sz="2800" dirty="0" err="1"/>
            <a:t>Easy</a:t>
          </a:r>
          <a:r>
            <a:rPr lang="nb-NO" sz="2800" dirty="0"/>
            <a:t> Mining</a:t>
          </a:r>
          <a:endParaRPr lang="en-US" sz="2800" dirty="0"/>
        </a:p>
      </dgm:t>
    </dgm:pt>
    <dgm:pt modelId="{7DFBF02B-D657-416B-9A4C-01DFC53DD5E7}" type="parTrans" cxnId="{DF933EA9-B2EE-4119-8EFC-DC905E29FF2A}">
      <dgm:prSet/>
      <dgm:spPr/>
      <dgm:t>
        <a:bodyPr/>
        <a:lstStyle/>
        <a:p>
          <a:endParaRPr lang="en-US"/>
        </a:p>
      </dgm:t>
    </dgm:pt>
    <dgm:pt modelId="{88B9DAC9-1902-4D01-AB9A-9F34A2C59BA6}" type="sibTrans" cxnId="{DF933EA9-B2EE-4119-8EFC-DC905E29FF2A}">
      <dgm:prSet/>
      <dgm:spPr/>
      <dgm:t>
        <a:bodyPr/>
        <a:lstStyle/>
        <a:p>
          <a:endParaRPr lang="en-US"/>
        </a:p>
      </dgm:t>
    </dgm:pt>
    <dgm:pt modelId="{855F450F-7BB0-5041-8F22-EB188A5E88F5}" type="pres">
      <dgm:prSet presAssocID="{181A76D4-8EE4-4F52-B018-EC8C83488942}" presName="diagram" presStyleCnt="0">
        <dgm:presLayoutVars>
          <dgm:dir/>
          <dgm:resizeHandles val="exact"/>
        </dgm:presLayoutVars>
      </dgm:prSet>
      <dgm:spPr/>
    </dgm:pt>
    <dgm:pt modelId="{79079866-B355-5244-9425-EDB8B06C8B3A}" type="pres">
      <dgm:prSet presAssocID="{5A453367-0056-432B-9896-0FE25FDC8115}" presName="node" presStyleLbl="node1" presStyleIdx="0" presStyleCnt="6">
        <dgm:presLayoutVars>
          <dgm:bulletEnabled val="1"/>
        </dgm:presLayoutVars>
      </dgm:prSet>
      <dgm:spPr/>
    </dgm:pt>
    <dgm:pt modelId="{8AF18431-A874-3846-A3BC-7E8748B8D7C0}" type="pres">
      <dgm:prSet presAssocID="{52F2D7D0-C75B-4124-B1AC-8D87381A5792}" presName="sibTrans" presStyleCnt="0"/>
      <dgm:spPr/>
    </dgm:pt>
    <dgm:pt modelId="{B80AE3FA-5F9F-B347-9128-256605F466D1}" type="pres">
      <dgm:prSet presAssocID="{A0CB55A4-AE0B-411A-B64B-2E4812D74A45}" presName="node" presStyleLbl="node1" presStyleIdx="1" presStyleCnt="6">
        <dgm:presLayoutVars>
          <dgm:bulletEnabled val="1"/>
        </dgm:presLayoutVars>
      </dgm:prSet>
      <dgm:spPr/>
    </dgm:pt>
    <dgm:pt modelId="{7EBB8519-524F-6B40-B8BA-D93DC3FFA025}" type="pres">
      <dgm:prSet presAssocID="{8B2D6A58-C466-4198-B4E4-B844E03BF440}" presName="sibTrans" presStyleCnt="0"/>
      <dgm:spPr/>
    </dgm:pt>
    <dgm:pt modelId="{AE231D71-EDA6-D244-A685-1815F0DE94D9}" type="pres">
      <dgm:prSet presAssocID="{B2681008-639E-4FFA-907C-2E230CCAFBEF}" presName="node" presStyleLbl="node1" presStyleIdx="2" presStyleCnt="6">
        <dgm:presLayoutVars>
          <dgm:bulletEnabled val="1"/>
        </dgm:presLayoutVars>
      </dgm:prSet>
      <dgm:spPr/>
    </dgm:pt>
    <dgm:pt modelId="{C2D88758-61A5-894F-9A29-D0925184EB34}" type="pres">
      <dgm:prSet presAssocID="{B2799388-9043-4597-9608-43F543955849}" presName="sibTrans" presStyleCnt="0"/>
      <dgm:spPr/>
    </dgm:pt>
    <dgm:pt modelId="{2BC5D87E-EBD8-FD44-80A3-934120406385}" type="pres">
      <dgm:prSet presAssocID="{1E516218-9519-4A69-BB09-74E824B813D3}" presName="node" presStyleLbl="node1" presStyleIdx="3" presStyleCnt="6">
        <dgm:presLayoutVars>
          <dgm:bulletEnabled val="1"/>
        </dgm:presLayoutVars>
      </dgm:prSet>
      <dgm:spPr/>
    </dgm:pt>
    <dgm:pt modelId="{1A1B5BFB-EA9A-EE44-8C94-2CA0B577E485}" type="pres">
      <dgm:prSet presAssocID="{70D50F00-E287-49EE-93D1-7BE40A6BC323}" presName="sibTrans" presStyleCnt="0"/>
      <dgm:spPr/>
    </dgm:pt>
    <dgm:pt modelId="{0607AAA8-30AB-8141-9572-876D4EC98023}" type="pres">
      <dgm:prSet presAssocID="{13E3950D-E58C-422F-9598-7BB77A5B64C3}" presName="node" presStyleLbl="node1" presStyleIdx="4" presStyleCnt="6">
        <dgm:presLayoutVars>
          <dgm:bulletEnabled val="1"/>
        </dgm:presLayoutVars>
      </dgm:prSet>
      <dgm:spPr/>
    </dgm:pt>
    <dgm:pt modelId="{E3F20385-8949-4642-BD7C-1BBFD724FA63}" type="pres">
      <dgm:prSet presAssocID="{EC512579-2EB6-4FBD-AD30-3B22B0421D42}" presName="sibTrans" presStyleCnt="0"/>
      <dgm:spPr/>
    </dgm:pt>
    <dgm:pt modelId="{7AFC2F43-492B-6C48-8FBC-C8AFDA274E4D}" type="pres">
      <dgm:prSet presAssocID="{F3F3FAE1-0F83-4F6F-A1C2-090619E78D03}" presName="node" presStyleLbl="node1" presStyleIdx="5" presStyleCnt="6">
        <dgm:presLayoutVars>
          <dgm:bulletEnabled val="1"/>
        </dgm:presLayoutVars>
      </dgm:prSet>
      <dgm:spPr/>
    </dgm:pt>
  </dgm:ptLst>
  <dgm:cxnLst>
    <dgm:cxn modelId="{EABF1006-24E8-8F47-B7B9-A57A9151ED1B}" type="presOf" srcId="{F3F3FAE1-0F83-4F6F-A1C2-090619E78D03}" destId="{7AFC2F43-492B-6C48-8FBC-C8AFDA274E4D}" srcOrd="0" destOrd="0" presId="urn:microsoft.com/office/officeart/2005/8/layout/default"/>
    <dgm:cxn modelId="{6BF57737-3DAF-4CB0-B193-7FD9117770DA}" srcId="{181A76D4-8EE4-4F52-B018-EC8C83488942}" destId="{1E516218-9519-4A69-BB09-74E824B813D3}" srcOrd="3" destOrd="0" parTransId="{EBF54AFC-282D-4A93-BB29-2C612723E94C}" sibTransId="{70D50F00-E287-49EE-93D1-7BE40A6BC323}"/>
    <dgm:cxn modelId="{4F434B66-237A-AA42-9A2A-3B9681B95690}" type="presOf" srcId="{181A76D4-8EE4-4F52-B018-EC8C83488942}" destId="{855F450F-7BB0-5041-8F22-EB188A5E88F5}" srcOrd="0" destOrd="0" presId="urn:microsoft.com/office/officeart/2005/8/layout/default"/>
    <dgm:cxn modelId="{25A55A68-97A5-164B-94D3-28A438AB385F}" type="presOf" srcId="{13E3950D-E58C-422F-9598-7BB77A5B64C3}" destId="{0607AAA8-30AB-8141-9572-876D4EC98023}" srcOrd="0" destOrd="0" presId="urn:microsoft.com/office/officeart/2005/8/layout/default"/>
    <dgm:cxn modelId="{A92EA56A-BE4B-4574-8BE2-61B6DF3E32D8}" srcId="{181A76D4-8EE4-4F52-B018-EC8C83488942}" destId="{A0CB55A4-AE0B-411A-B64B-2E4812D74A45}" srcOrd="1" destOrd="0" parTransId="{8E985F65-206D-41B9-BA61-30AC475C8D67}" sibTransId="{8B2D6A58-C466-4198-B4E4-B844E03BF440}"/>
    <dgm:cxn modelId="{642AC454-10F8-4057-A185-0F61BAA4140C}" srcId="{181A76D4-8EE4-4F52-B018-EC8C83488942}" destId="{5A453367-0056-432B-9896-0FE25FDC8115}" srcOrd="0" destOrd="0" parTransId="{CCC2A55B-7670-40FD-BB20-FA1EB950BA06}" sibTransId="{52F2D7D0-C75B-4124-B1AC-8D87381A5792}"/>
    <dgm:cxn modelId="{EF220887-90CD-4895-BFDC-4E8038DE4D41}" srcId="{181A76D4-8EE4-4F52-B018-EC8C83488942}" destId="{B2681008-639E-4FFA-907C-2E230CCAFBEF}" srcOrd="2" destOrd="0" parTransId="{EEA0CDE7-949A-4ECF-B734-C0B039BE22B1}" sibTransId="{B2799388-9043-4597-9608-43F543955849}"/>
    <dgm:cxn modelId="{D85FE68F-EB20-DE45-A97A-602C653CAB3B}" type="presOf" srcId="{5A453367-0056-432B-9896-0FE25FDC8115}" destId="{79079866-B355-5244-9425-EDB8B06C8B3A}" srcOrd="0" destOrd="0" presId="urn:microsoft.com/office/officeart/2005/8/layout/default"/>
    <dgm:cxn modelId="{5B1C1594-FCE2-F04E-883F-F3E683EB2495}" type="presOf" srcId="{B2681008-639E-4FFA-907C-2E230CCAFBEF}" destId="{AE231D71-EDA6-D244-A685-1815F0DE94D9}" srcOrd="0" destOrd="0" presId="urn:microsoft.com/office/officeart/2005/8/layout/default"/>
    <dgm:cxn modelId="{226E649A-8597-4D2C-A84F-C1AFF4C92764}" srcId="{181A76D4-8EE4-4F52-B018-EC8C83488942}" destId="{13E3950D-E58C-422F-9598-7BB77A5B64C3}" srcOrd="4" destOrd="0" parTransId="{B92CF1AD-3EE1-4CC0-90BB-D2494C1048AE}" sibTransId="{EC512579-2EB6-4FBD-AD30-3B22B0421D42}"/>
    <dgm:cxn modelId="{734CC69E-1730-1540-A4C7-E83A80E399D7}" type="presOf" srcId="{A0CB55A4-AE0B-411A-B64B-2E4812D74A45}" destId="{B80AE3FA-5F9F-B347-9128-256605F466D1}" srcOrd="0" destOrd="0" presId="urn:microsoft.com/office/officeart/2005/8/layout/default"/>
    <dgm:cxn modelId="{DF933EA9-B2EE-4119-8EFC-DC905E29FF2A}" srcId="{181A76D4-8EE4-4F52-B018-EC8C83488942}" destId="{F3F3FAE1-0F83-4F6F-A1C2-090619E78D03}" srcOrd="5" destOrd="0" parTransId="{7DFBF02B-D657-416B-9A4C-01DFC53DD5E7}" sibTransId="{88B9DAC9-1902-4D01-AB9A-9F34A2C59BA6}"/>
    <dgm:cxn modelId="{1737D4AC-00EB-B24A-A5E7-689D0E5B1B4E}" type="presOf" srcId="{1E516218-9519-4A69-BB09-74E824B813D3}" destId="{2BC5D87E-EBD8-FD44-80A3-934120406385}" srcOrd="0" destOrd="0" presId="urn:microsoft.com/office/officeart/2005/8/layout/default"/>
    <dgm:cxn modelId="{150371B3-244D-5F43-B25C-AB4C16460D5C}" type="presParOf" srcId="{855F450F-7BB0-5041-8F22-EB188A5E88F5}" destId="{79079866-B355-5244-9425-EDB8B06C8B3A}" srcOrd="0" destOrd="0" presId="urn:microsoft.com/office/officeart/2005/8/layout/default"/>
    <dgm:cxn modelId="{CE3849C1-0809-0842-9509-88C9DD9E281B}" type="presParOf" srcId="{855F450F-7BB0-5041-8F22-EB188A5E88F5}" destId="{8AF18431-A874-3846-A3BC-7E8748B8D7C0}" srcOrd="1" destOrd="0" presId="urn:microsoft.com/office/officeart/2005/8/layout/default"/>
    <dgm:cxn modelId="{9069E265-CBBE-044F-91F6-0F76CD163723}" type="presParOf" srcId="{855F450F-7BB0-5041-8F22-EB188A5E88F5}" destId="{B80AE3FA-5F9F-B347-9128-256605F466D1}" srcOrd="2" destOrd="0" presId="urn:microsoft.com/office/officeart/2005/8/layout/default"/>
    <dgm:cxn modelId="{B573CFAD-21C3-F940-B89B-CDAE541E6699}" type="presParOf" srcId="{855F450F-7BB0-5041-8F22-EB188A5E88F5}" destId="{7EBB8519-524F-6B40-B8BA-D93DC3FFA025}" srcOrd="3" destOrd="0" presId="urn:microsoft.com/office/officeart/2005/8/layout/default"/>
    <dgm:cxn modelId="{C1BA7B5A-DB34-B14D-B6AB-8056F7060072}" type="presParOf" srcId="{855F450F-7BB0-5041-8F22-EB188A5E88F5}" destId="{AE231D71-EDA6-D244-A685-1815F0DE94D9}" srcOrd="4" destOrd="0" presId="urn:microsoft.com/office/officeart/2005/8/layout/default"/>
    <dgm:cxn modelId="{7D4FCDE3-4D9D-A447-9E18-75CCFCA0D29D}" type="presParOf" srcId="{855F450F-7BB0-5041-8F22-EB188A5E88F5}" destId="{C2D88758-61A5-894F-9A29-D0925184EB34}" srcOrd="5" destOrd="0" presId="urn:microsoft.com/office/officeart/2005/8/layout/default"/>
    <dgm:cxn modelId="{5300F6D4-3B21-F74C-823C-794718D02FBE}" type="presParOf" srcId="{855F450F-7BB0-5041-8F22-EB188A5E88F5}" destId="{2BC5D87E-EBD8-FD44-80A3-934120406385}" srcOrd="6" destOrd="0" presId="urn:microsoft.com/office/officeart/2005/8/layout/default"/>
    <dgm:cxn modelId="{129C499F-29A3-4B48-8320-5FF1EEB423D2}" type="presParOf" srcId="{855F450F-7BB0-5041-8F22-EB188A5E88F5}" destId="{1A1B5BFB-EA9A-EE44-8C94-2CA0B577E485}" srcOrd="7" destOrd="0" presId="urn:microsoft.com/office/officeart/2005/8/layout/default"/>
    <dgm:cxn modelId="{C459DF13-AA64-4142-8BBB-810CED3E2318}" type="presParOf" srcId="{855F450F-7BB0-5041-8F22-EB188A5E88F5}" destId="{0607AAA8-30AB-8141-9572-876D4EC98023}" srcOrd="8" destOrd="0" presId="urn:microsoft.com/office/officeart/2005/8/layout/default"/>
    <dgm:cxn modelId="{A5C78A9E-2561-E444-92E2-13BBC29DF3F9}" type="presParOf" srcId="{855F450F-7BB0-5041-8F22-EB188A5E88F5}" destId="{E3F20385-8949-4642-BD7C-1BBFD724FA63}" srcOrd="9" destOrd="0" presId="urn:microsoft.com/office/officeart/2005/8/layout/default"/>
    <dgm:cxn modelId="{AACEE3FD-E0A5-AC43-8857-BDC74D3B1325}" type="presParOf" srcId="{855F450F-7BB0-5041-8F22-EB188A5E88F5}" destId="{7AFC2F43-492B-6C48-8FBC-C8AFDA274E4D}" srcOrd="1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a:ln>
          <a:solidFill>
            <a:srgbClr val="248587"/>
          </a:solidFill>
        </a:ln>
      </dgm:spPr>
      <dgm:t>
        <a:bodyPr/>
        <a:lstStyle/>
        <a:p>
          <a:pPr>
            <a:lnSpc>
              <a:spcPct val="150000"/>
            </a:lnSpc>
          </a:pPr>
          <a:r>
            <a:rPr lang="nb-NO" noProof="0" dirty="0">
              <a:solidFill>
                <a:srgbClr val="248587"/>
              </a:solidFill>
            </a:rPr>
            <a:t>Gammel teknologi</a:t>
          </a:r>
        </a:p>
      </dgm:t>
    </dgm:pt>
    <dgm:pt modelId="{B045BF6B-99F5-CE47-8BE8-C70C4846FE4D}" type="parTrans" cxnId="{1337287A-2BD5-A647-B1BD-BA5FEF18721D}">
      <dgm:prSet/>
      <dgm:spPr/>
      <dgm:t>
        <a:bodyPr/>
        <a:lstStyle/>
        <a:p>
          <a:pPr>
            <a:lnSpc>
              <a:spcPct val="150000"/>
            </a:lnSpc>
          </a:pPr>
          <a:endParaRPr lang="nb-NO" noProof="0" dirty="0">
            <a:solidFill>
              <a:srgbClr val="248587"/>
            </a:solidFill>
          </a:endParaRPr>
        </a:p>
      </dgm:t>
    </dgm:pt>
    <dgm:pt modelId="{56F75317-E3CC-914A-A144-F282582E18C5}" type="sibTrans" cxnId="{1337287A-2BD5-A647-B1BD-BA5FEF18721D}">
      <dgm:prSet/>
      <dgm:spPr/>
      <dgm:t>
        <a:bodyPr/>
        <a:lstStyle/>
        <a:p>
          <a:pPr>
            <a:lnSpc>
              <a:spcPct val="150000"/>
            </a:lnSpc>
          </a:pPr>
          <a:endParaRPr lang="nb-NO" noProof="0" dirty="0">
            <a:solidFill>
              <a:srgbClr val="248587"/>
            </a:solidFill>
          </a:endParaRPr>
        </a:p>
      </dgm:t>
    </dgm:pt>
    <dgm:pt modelId="{ED8D370B-1970-EB42-9DFE-ABED82060988}">
      <dgm:prSet/>
      <dgm:spPr>
        <a:solidFill>
          <a:srgbClr val="007075"/>
        </a:solidFill>
        <a:ln>
          <a:solidFill>
            <a:srgbClr val="248587"/>
          </a:solidFill>
        </a:ln>
      </dgm:spPr>
      <dgm:t>
        <a:bodyPr/>
        <a:lstStyle/>
        <a:p>
          <a:pPr>
            <a:lnSpc>
              <a:spcPct val="150000"/>
            </a:lnSpc>
          </a:pPr>
          <a:r>
            <a:rPr lang="nb-NO" noProof="0" dirty="0">
              <a:solidFill>
                <a:srgbClr val="248587"/>
              </a:solidFill>
            </a:rPr>
            <a:t>Gjør brensel om til gass</a:t>
          </a:r>
        </a:p>
      </dgm:t>
    </dgm:pt>
    <dgm:pt modelId="{9A515FA6-F51B-8548-B4E8-EDF0C0DA1F8E}" type="parTrans" cxnId="{A5F3D938-AAD4-E341-8645-93A343CFB5CD}">
      <dgm:prSet/>
      <dgm:spPr/>
      <dgm:t>
        <a:bodyPr/>
        <a:lstStyle/>
        <a:p>
          <a:pPr>
            <a:lnSpc>
              <a:spcPct val="150000"/>
            </a:lnSpc>
          </a:pPr>
          <a:endParaRPr lang="nb-NO" noProof="0" dirty="0">
            <a:solidFill>
              <a:srgbClr val="248587"/>
            </a:solidFill>
          </a:endParaRPr>
        </a:p>
      </dgm:t>
    </dgm:pt>
    <dgm:pt modelId="{CA9A39FB-1449-984D-BBA2-AB82959B5EFE}" type="sibTrans" cxnId="{A5F3D938-AAD4-E341-8645-93A343CFB5CD}">
      <dgm:prSet/>
      <dgm:spPr/>
      <dgm:t>
        <a:bodyPr/>
        <a:lstStyle/>
        <a:p>
          <a:pPr>
            <a:lnSpc>
              <a:spcPct val="150000"/>
            </a:lnSpc>
          </a:pPr>
          <a:endParaRPr lang="nb-NO" noProof="0" dirty="0">
            <a:solidFill>
              <a:srgbClr val="248587"/>
            </a:solidFill>
          </a:endParaRPr>
        </a:p>
      </dgm:t>
    </dgm:pt>
    <dgm:pt modelId="{62EA4722-4A38-E64F-A3E0-2F5B308686D0}">
      <dgm:prSet/>
      <dgm:spPr>
        <a:solidFill>
          <a:srgbClr val="007075"/>
        </a:solidFill>
        <a:ln>
          <a:solidFill>
            <a:srgbClr val="248587"/>
          </a:solidFill>
        </a:ln>
      </dgm:spPr>
      <dgm:t>
        <a:bodyPr/>
        <a:lstStyle/>
        <a:p>
          <a:pPr>
            <a:lnSpc>
              <a:spcPct val="150000"/>
            </a:lnSpc>
          </a:pPr>
          <a:r>
            <a:rPr lang="nb-NO" noProof="0" dirty="0">
              <a:solidFill>
                <a:srgbClr val="248587"/>
              </a:solidFill>
            </a:rPr>
            <a:t>Varmes på 800-1000</a:t>
          </a:r>
          <a:r>
            <a:rPr lang="nb-NO" b="0" i="0" noProof="0" dirty="0">
              <a:solidFill>
                <a:srgbClr val="248587"/>
              </a:solidFill>
            </a:rPr>
            <a:t>°</a:t>
          </a:r>
          <a:r>
            <a:rPr lang="nb-NO" b="0" noProof="0" dirty="0">
              <a:solidFill>
                <a:srgbClr val="248587"/>
              </a:solidFill>
            </a:rPr>
            <a:t>C</a:t>
          </a:r>
          <a:endParaRPr lang="nb-NO" noProof="0" dirty="0">
            <a:solidFill>
              <a:srgbClr val="248587"/>
            </a:solidFill>
          </a:endParaRPr>
        </a:p>
      </dgm:t>
    </dgm:pt>
    <dgm:pt modelId="{B3076F00-34B0-6640-8B3D-5AB21CCF9F87}" type="parTrans" cxnId="{8367EA79-17C9-8F43-9793-5D362A35F47B}">
      <dgm:prSet/>
      <dgm:spPr/>
      <dgm:t>
        <a:bodyPr/>
        <a:lstStyle/>
        <a:p>
          <a:pPr>
            <a:lnSpc>
              <a:spcPct val="150000"/>
            </a:lnSpc>
          </a:pPr>
          <a:endParaRPr lang="nb-NO" noProof="0" dirty="0">
            <a:solidFill>
              <a:srgbClr val="248587"/>
            </a:solidFill>
          </a:endParaRPr>
        </a:p>
      </dgm:t>
    </dgm:pt>
    <dgm:pt modelId="{F2901D71-F544-7245-B323-F1436969208A}" type="sibTrans" cxnId="{8367EA79-17C9-8F43-9793-5D362A35F47B}">
      <dgm:prSet/>
      <dgm:spPr/>
      <dgm:t>
        <a:bodyPr/>
        <a:lstStyle/>
        <a:p>
          <a:pPr>
            <a:lnSpc>
              <a:spcPct val="150000"/>
            </a:lnSpc>
          </a:pPr>
          <a:endParaRPr lang="nb-NO" noProof="0" dirty="0">
            <a:solidFill>
              <a:srgbClr val="248587"/>
            </a:solidFill>
          </a:endParaRPr>
        </a:p>
      </dgm:t>
    </dgm:pt>
    <dgm:pt modelId="{67AEB266-F7D3-6F4B-A6D4-B3C59B2EFE4C}">
      <dgm:prSet/>
      <dgm:spPr>
        <a:solidFill>
          <a:srgbClr val="007075"/>
        </a:solidFill>
        <a:ln>
          <a:solidFill>
            <a:srgbClr val="248587"/>
          </a:solidFill>
        </a:ln>
      </dgm:spPr>
      <dgm:t>
        <a:bodyPr/>
        <a:lstStyle/>
        <a:p>
          <a:pPr>
            <a:lnSpc>
              <a:spcPct val="150000"/>
            </a:lnSpc>
          </a:pPr>
          <a:r>
            <a:rPr lang="nb-NO" noProof="0" dirty="0">
              <a:solidFill>
                <a:srgbClr val="248587"/>
              </a:solidFill>
            </a:rPr>
            <a:t>Danner syngass</a:t>
          </a:r>
        </a:p>
      </dgm:t>
    </dgm:pt>
    <dgm:pt modelId="{1A980C57-55DB-5242-B582-2A810E5DFE14}" type="parTrans" cxnId="{0874699F-C2FC-B64C-8913-F6B21B2F07C9}">
      <dgm:prSet/>
      <dgm:spPr/>
      <dgm:t>
        <a:bodyPr/>
        <a:lstStyle/>
        <a:p>
          <a:pPr>
            <a:lnSpc>
              <a:spcPct val="150000"/>
            </a:lnSpc>
          </a:pPr>
          <a:endParaRPr lang="nb-NO" noProof="0" dirty="0">
            <a:solidFill>
              <a:srgbClr val="248587"/>
            </a:solidFill>
          </a:endParaRPr>
        </a:p>
      </dgm:t>
    </dgm:pt>
    <dgm:pt modelId="{5DFC72F1-33F8-F442-A6D2-79E66F8AD5FC}" type="sibTrans" cxnId="{0874699F-C2FC-B64C-8913-F6B21B2F07C9}">
      <dgm:prSet/>
      <dgm:spPr/>
      <dgm:t>
        <a:bodyPr/>
        <a:lstStyle/>
        <a:p>
          <a:pPr>
            <a:lnSpc>
              <a:spcPct val="150000"/>
            </a:lnSpc>
          </a:pPr>
          <a:endParaRPr lang="nb-NO" noProof="0" dirty="0">
            <a:solidFill>
              <a:srgbClr val="248587"/>
            </a:solidFill>
          </a:endParaRPr>
        </a:p>
      </dgm:t>
    </dgm:pt>
    <dgm:pt modelId="{38EF36BC-2390-7346-8C74-7580457FD685}">
      <dgm:prSet/>
      <dgm:spPr>
        <a:solidFill>
          <a:srgbClr val="007075"/>
        </a:solidFill>
        <a:ln>
          <a:solidFill>
            <a:srgbClr val="248587"/>
          </a:solidFill>
        </a:ln>
      </dgm:spPr>
      <dgm:t>
        <a:bodyPr/>
        <a:lstStyle/>
        <a:p>
          <a:pPr>
            <a:lnSpc>
              <a:spcPct val="150000"/>
            </a:lnSpc>
          </a:pPr>
          <a:r>
            <a:rPr lang="nb-NO" noProof="0" dirty="0">
              <a:solidFill>
                <a:srgbClr val="248587"/>
              </a:solidFill>
            </a:rPr>
            <a:t>Flere materialer kan gassifiseres</a:t>
          </a:r>
        </a:p>
      </dgm:t>
    </dgm:pt>
    <dgm:pt modelId="{3BDF6689-A98D-E341-A4F1-F73B6C5D3C6D}" type="parTrans" cxnId="{D7927DF3-41F4-CE4B-B29D-E42DE5B32762}">
      <dgm:prSet/>
      <dgm:spPr/>
      <dgm:t>
        <a:bodyPr/>
        <a:lstStyle/>
        <a:p>
          <a:pPr>
            <a:lnSpc>
              <a:spcPct val="150000"/>
            </a:lnSpc>
          </a:pPr>
          <a:endParaRPr lang="nb-NO" noProof="0" dirty="0">
            <a:solidFill>
              <a:srgbClr val="248587"/>
            </a:solidFill>
          </a:endParaRPr>
        </a:p>
      </dgm:t>
    </dgm:pt>
    <dgm:pt modelId="{3EA8E744-9008-064B-8246-D5B5B875AAEF}" type="sibTrans" cxnId="{D7927DF3-41F4-CE4B-B29D-E42DE5B32762}">
      <dgm:prSet/>
      <dgm:spPr/>
      <dgm:t>
        <a:bodyPr/>
        <a:lstStyle/>
        <a:p>
          <a:pPr>
            <a:lnSpc>
              <a:spcPct val="150000"/>
            </a:lnSpc>
          </a:pPr>
          <a:endParaRPr lang="nb-NO" noProof="0" dirty="0">
            <a:solidFill>
              <a:srgbClr val="248587"/>
            </a:solidFill>
          </a:endParaRPr>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194F5E-FCCD-B148-9F01-C00CE329B915}"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107DF28A-83C3-2D40-9EC8-E0D06F325961}">
      <dgm:prSet custT="1"/>
      <dgm:spPr>
        <a:solidFill>
          <a:srgbClr val="007075"/>
        </a:solidFill>
      </dgm:spPr>
      <dgm:t>
        <a:bodyPr/>
        <a:lstStyle/>
        <a:p>
          <a:r>
            <a:rPr lang="nb-NO" sz="2800" b="0" i="0" dirty="0"/>
            <a:t>Råvarer </a:t>
          </a:r>
        </a:p>
        <a:p>
          <a:r>
            <a:rPr lang="nb-NO" sz="2000" b="0" i="0" dirty="0"/>
            <a:t>Gress, matavfall, osv.</a:t>
          </a:r>
          <a:endParaRPr lang="nb-NO" sz="2000" dirty="0"/>
        </a:p>
      </dgm:t>
    </dgm:pt>
    <dgm:pt modelId="{8C6D7F9B-0263-614F-85FE-4A55B6F856B3}" type="parTrans" cxnId="{BE03BB70-E1BB-1043-A8B3-066FE1C6A517}">
      <dgm:prSet/>
      <dgm:spPr/>
      <dgm:t>
        <a:bodyPr/>
        <a:lstStyle/>
        <a:p>
          <a:endParaRPr lang="nb-NO"/>
        </a:p>
      </dgm:t>
    </dgm:pt>
    <dgm:pt modelId="{BC1A7C1B-32F6-0E41-A913-CBB58F27A53C}" type="sibTrans" cxnId="{BE03BB70-E1BB-1043-A8B3-066FE1C6A517}">
      <dgm:prSet/>
      <dgm:spPr/>
      <dgm:t>
        <a:bodyPr/>
        <a:lstStyle/>
        <a:p>
          <a:endParaRPr lang="nb-NO"/>
        </a:p>
      </dgm:t>
    </dgm:pt>
    <dgm:pt modelId="{51C15BFE-9031-6248-A69C-F9A81DF81411}">
      <dgm:prSet custT="1"/>
      <dgm:spPr>
        <a:solidFill>
          <a:srgbClr val="007075"/>
        </a:solidFill>
      </dgm:spPr>
      <dgm:t>
        <a:bodyPr/>
        <a:lstStyle/>
        <a:p>
          <a:r>
            <a:rPr lang="nb-NO" sz="2800" b="0" i="0" dirty="0"/>
            <a:t>Prosessen </a:t>
          </a:r>
        </a:p>
        <a:p>
          <a:r>
            <a:rPr lang="nb-NO" sz="2000" b="0" i="0" dirty="0"/>
            <a:t>Termisk hydrolyse</a:t>
          </a:r>
          <a:endParaRPr lang="nb-NO" sz="2000" dirty="0"/>
        </a:p>
      </dgm:t>
    </dgm:pt>
    <dgm:pt modelId="{9DCFD7E9-AE58-334F-AEFC-28F5799EB235}" type="parTrans" cxnId="{DFE4E037-EE0D-9B49-8494-6196540B0702}">
      <dgm:prSet/>
      <dgm:spPr/>
      <dgm:t>
        <a:bodyPr/>
        <a:lstStyle/>
        <a:p>
          <a:endParaRPr lang="nb-NO"/>
        </a:p>
      </dgm:t>
    </dgm:pt>
    <dgm:pt modelId="{003A6B3C-B9BF-A641-9498-08CE49900932}" type="sibTrans" cxnId="{DFE4E037-EE0D-9B49-8494-6196540B0702}">
      <dgm:prSet/>
      <dgm:spPr/>
      <dgm:t>
        <a:bodyPr/>
        <a:lstStyle/>
        <a:p>
          <a:endParaRPr lang="nb-NO"/>
        </a:p>
      </dgm:t>
    </dgm:pt>
    <dgm:pt modelId="{D7096D53-050E-D74F-B5B6-958BE7F38C9A}">
      <dgm:prSet custT="1"/>
      <dgm:spPr>
        <a:solidFill>
          <a:srgbClr val="007075"/>
        </a:solidFill>
      </dgm:spPr>
      <dgm:t>
        <a:bodyPr/>
        <a:lstStyle/>
        <a:p>
          <a:pPr>
            <a:lnSpc>
              <a:spcPct val="150000"/>
            </a:lnSpc>
          </a:pPr>
          <a:r>
            <a:rPr lang="nb-NO" sz="2800" b="0" i="0" dirty="0"/>
            <a:t>Proteinutvinning</a:t>
          </a:r>
          <a:r>
            <a:rPr lang="nb-NO" sz="2300" b="0" i="0" dirty="0"/>
            <a:t> </a:t>
          </a:r>
          <a:r>
            <a:rPr lang="nb-NO" sz="2000" b="0" i="0" dirty="0"/>
            <a:t>Oppvarming, pressing, væskeutvinning</a:t>
          </a:r>
          <a:endParaRPr lang="nb-NO" sz="2300" dirty="0"/>
        </a:p>
      </dgm:t>
    </dgm:pt>
    <dgm:pt modelId="{C6A8705D-9AF7-644F-940A-01279EBB739D}" type="parTrans" cxnId="{EF056C43-8864-3942-A827-6523A2DB4153}">
      <dgm:prSet/>
      <dgm:spPr/>
      <dgm:t>
        <a:bodyPr/>
        <a:lstStyle/>
        <a:p>
          <a:endParaRPr lang="nb-NO"/>
        </a:p>
      </dgm:t>
    </dgm:pt>
    <dgm:pt modelId="{D95DF374-6B30-5C4A-A965-39EAC3FEE845}" type="sibTrans" cxnId="{EF056C43-8864-3942-A827-6523A2DB4153}">
      <dgm:prSet/>
      <dgm:spPr/>
      <dgm:t>
        <a:bodyPr/>
        <a:lstStyle/>
        <a:p>
          <a:endParaRPr lang="nb-NO"/>
        </a:p>
      </dgm:t>
    </dgm:pt>
    <dgm:pt modelId="{F920E2EA-1639-2D4E-BFA6-EAEFFF43B49E}">
      <dgm:prSet custT="1"/>
      <dgm:spPr>
        <a:solidFill>
          <a:srgbClr val="007075"/>
        </a:solidFill>
      </dgm:spPr>
      <dgm:t>
        <a:bodyPr anchor="ctr"/>
        <a:lstStyle/>
        <a:p>
          <a:pPr algn="ctr"/>
          <a:r>
            <a:rPr lang="nb-NO" sz="2800" b="0" i="0" dirty="0"/>
            <a:t>Anvendelser</a:t>
          </a:r>
        </a:p>
        <a:p>
          <a:pPr algn="ctr"/>
          <a:r>
            <a:rPr lang="nb-NO" sz="2000" b="0" i="0" dirty="0"/>
            <a:t>Proteinvæsken</a:t>
          </a:r>
        </a:p>
        <a:p>
          <a:pPr algn="ctr"/>
          <a:r>
            <a:rPr lang="nb-NO" sz="2000" b="0" i="0" dirty="0"/>
            <a:t>Restproduktet</a:t>
          </a:r>
          <a:endParaRPr lang="nb-NO" sz="2400" dirty="0"/>
        </a:p>
      </dgm:t>
    </dgm:pt>
    <dgm:pt modelId="{96278711-273F-FF4B-8630-90EE9CAD2198}" type="parTrans" cxnId="{D926FC94-DFD4-2A46-B8E7-8D807A469DED}">
      <dgm:prSet/>
      <dgm:spPr/>
      <dgm:t>
        <a:bodyPr/>
        <a:lstStyle/>
        <a:p>
          <a:endParaRPr lang="nb-NO"/>
        </a:p>
      </dgm:t>
    </dgm:pt>
    <dgm:pt modelId="{E5AAADBC-CC30-6641-8BD8-BA1282EB81C8}" type="sibTrans" cxnId="{D926FC94-DFD4-2A46-B8E7-8D807A469DED}">
      <dgm:prSet/>
      <dgm:spPr/>
      <dgm:t>
        <a:bodyPr/>
        <a:lstStyle/>
        <a:p>
          <a:endParaRPr lang="nb-NO"/>
        </a:p>
      </dgm:t>
    </dgm:pt>
    <dgm:pt modelId="{428455AC-117B-E94E-89FA-48EE7FA1FEF0}" type="pres">
      <dgm:prSet presAssocID="{B5194F5E-FCCD-B148-9F01-C00CE329B915}" presName="diagram" presStyleCnt="0">
        <dgm:presLayoutVars>
          <dgm:dir/>
          <dgm:resizeHandles val="exact"/>
        </dgm:presLayoutVars>
      </dgm:prSet>
      <dgm:spPr/>
    </dgm:pt>
    <dgm:pt modelId="{2F8AD19F-68AC-FD47-9B73-2D2D1AB7241E}" type="pres">
      <dgm:prSet presAssocID="{107DF28A-83C3-2D40-9EC8-E0D06F325961}" presName="node" presStyleLbl="node1" presStyleIdx="0" presStyleCnt="4">
        <dgm:presLayoutVars>
          <dgm:bulletEnabled val="1"/>
        </dgm:presLayoutVars>
      </dgm:prSet>
      <dgm:spPr/>
    </dgm:pt>
    <dgm:pt modelId="{E94A83C3-B59A-C148-9C8F-A33EBF33C660}" type="pres">
      <dgm:prSet presAssocID="{BC1A7C1B-32F6-0E41-A913-CBB58F27A53C}" presName="sibTrans" presStyleCnt="0"/>
      <dgm:spPr/>
    </dgm:pt>
    <dgm:pt modelId="{0C6F1E6E-4AF4-7E40-BFCB-BEA7A3B298AA}" type="pres">
      <dgm:prSet presAssocID="{51C15BFE-9031-6248-A69C-F9A81DF81411}" presName="node" presStyleLbl="node1" presStyleIdx="1" presStyleCnt="4">
        <dgm:presLayoutVars>
          <dgm:bulletEnabled val="1"/>
        </dgm:presLayoutVars>
      </dgm:prSet>
      <dgm:spPr/>
    </dgm:pt>
    <dgm:pt modelId="{057C2121-10DC-874B-9D4B-7CDB8D3610B8}" type="pres">
      <dgm:prSet presAssocID="{003A6B3C-B9BF-A641-9498-08CE49900932}" presName="sibTrans" presStyleCnt="0"/>
      <dgm:spPr/>
    </dgm:pt>
    <dgm:pt modelId="{12083EB9-4CDC-E345-BFAA-91362DDE2DD4}" type="pres">
      <dgm:prSet presAssocID="{D7096D53-050E-D74F-B5B6-958BE7F38C9A}" presName="node" presStyleLbl="node1" presStyleIdx="2" presStyleCnt="4">
        <dgm:presLayoutVars>
          <dgm:bulletEnabled val="1"/>
        </dgm:presLayoutVars>
      </dgm:prSet>
      <dgm:spPr/>
    </dgm:pt>
    <dgm:pt modelId="{F6C4BC28-A8C2-2244-9601-BE3FA870D664}" type="pres">
      <dgm:prSet presAssocID="{D95DF374-6B30-5C4A-A965-39EAC3FEE845}" presName="sibTrans" presStyleCnt="0"/>
      <dgm:spPr/>
    </dgm:pt>
    <dgm:pt modelId="{21A4CB1D-5D74-CB47-8F6C-089CF75D371B}" type="pres">
      <dgm:prSet presAssocID="{F920E2EA-1639-2D4E-BFA6-EAEFFF43B49E}" presName="node" presStyleLbl="node1" presStyleIdx="3" presStyleCnt="4">
        <dgm:presLayoutVars>
          <dgm:bulletEnabled val="1"/>
        </dgm:presLayoutVars>
      </dgm:prSet>
      <dgm:spPr/>
    </dgm:pt>
  </dgm:ptLst>
  <dgm:cxnLst>
    <dgm:cxn modelId="{3E727000-CD1B-F041-A179-644B08EB9C8F}" type="presOf" srcId="{107DF28A-83C3-2D40-9EC8-E0D06F325961}" destId="{2F8AD19F-68AC-FD47-9B73-2D2D1AB7241E}" srcOrd="0" destOrd="0" presId="urn:microsoft.com/office/officeart/2005/8/layout/default"/>
    <dgm:cxn modelId="{BD98200E-88F3-584A-893B-00E9117D9B31}" type="presOf" srcId="{51C15BFE-9031-6248-A69C-F9A81DF81411}" destId="{0C6F1E6E-4AF4-7E40-BFCB-BEA7A3B298AA}" srcOrd="0" destOrd="0" presId="urn:microsoft.com/office/officeart/2005/8/layout/default"/>
    <dgm:cxn modelId="{DFE4E037-EE0D-9B49-8494-6196540B0702}" srcId="{B5194F5E-FCCD-B148-9F01-C00CE329B915}" destId="{51C15BFE-9031-6248-A69C-F9A81DF81411}" srcOrd="1" destOrd="0" parTransId="{9DCFD7E9-AE58-334F-AEFC-28F5799EB235}" sibTransId="{003A6B3C-B9BF-A641-9498-08CE49900932}"/>
    <dgm:cxn modelId="{EF056C43-8864-3942-A827-6523A2DB4153}" srcId="{B5194F5E-FCCD-B148-9F01-C00CE329B915}" destId="{D7096D53-050E-D74F-B5B6-958BE7F38C9A}" srcOrd="2" destOrd="0" parTransId="{C6A8705D-9AF7-644F-940A-01279EBB739D}" sibTransId="{D95DF374-6B30-5C4A-A965-39EAC3FEE845}"/>
    <dgm:cxn modelId="{798CC44B-EA62-C944-9E52-32BDB6AA0085}" type="presOf" srcId="{F920E2EA-1639-2D4E-BFA6-EAEFFF43B49E}" destId="{21A4CB1D-5D74-CB47-8F6C-089CF75D371B}" srcOrd="0" destOrd="0" presId="urn:microsoft.com/office/officeart/2005/8/layout/default"/>
    <dgm:cxn modelId="{BE03BB70-E1BB-1043-A8B3-066FE1C6A517}" srcId="{B5194F5E-FCCD-B148-9F01-C00CE329B915}" destId="{107DF28A-83C3-2D40-9EC8-E0D06F325961}" srcOrd="0" destOrd="0" parTransId="{8C6D7F9B-0263-614F-85FE-4A55B6F856B3}" sibTransId="{BC1A7C1B-32F6-0E41-A913-CBB58F27A53C}"/>
    <dgm:cxn modelId="{D926FC94-DFD4-2A46-B8E7-8D807A469DED}" srcId="{B5194F5E-FCCD-B148-9F01-C00CE329B915}" destId="{F920E2EA-1639-2D4E-BFA6-EAEFFF43B49E}" srcOrd="3" destOrd="0" parTransId="{96278711-273F-FF4B-8630-90EE9CAD2198}" sibTransId="{E5AAADBC-CC30-6641-8BD8-BA1282EB81C8}"/>
    <dgm:cxn modelId="{53F74B9C-067D-7D44-9938-D6D75BB93714}" type="presOf" srcId="{D7096D53-050E-D74F-B5B6-958BE7F38C9A}" destId="{12083EB9-4CDC-E345-BFAA-91362DDE2DD4}" srcOrd="0" destOrd="0" presId="urn:microsoft.com/office/officeart/2005/8/layout/default"/>
    <dgm:cxn modelId="{3F28CBBD-01C6-D143-BDA2-D2C657CB8AFB}" type="presOf" srcId="{B5194F5E-FCCD-B148-9F01-C00CE329B915}" destId="{428455AC-117B-E94E-89FA-48EE7FA1FEF0}" srcOrd="0" destOrd="0" presId="urn:microsoft.com/office/officeart/2005/8/layout/default"/>
    <dgm:cxn modelId="{BE8C751E-D567-DE4B-8D47-0CCF345B3D73}" type="presParOf" srcId="{428455AC-117B-E94E-89FA-48EE7FA1FEF0}" destId="{2F8AD19F-68AC-FD47-9B73-2D2D1AB7241E}" srcOrd="0" destOrd="0" presId="urn:microsoft.com/office/officeart/2005/8/layout/default"/>
    <dgm:cxn modelId="{2B6CB2A4-CE29-D349-A27C-F15F4DDCB124}" type="presParOf" srcId="{428455AC-117B-E94E-89FA-48EE7FA1FEF0}" destId="{E94A83C3-B59A-C148-9C8F-A33EBF33C660}" srcOrd="1" destOrd="0" presId="urn:microsoft.com/office/officeart/2005/8/layout/default"/>
    <dgm:cxn modelId="{8A4A7153-6124-034D-B39C-E12433A29D59}" type="presParOf" srcId="{428455AC-117B-E94E-89FA-48EE7FA1FEF0}" destId="{0C6F1E6E-4AF4-7E40-BFCB-BEA7A3B298AA}" srcOrd="2" destOrd="0" presId="urn:microsoft.com/office/officeart/2005/8/layout/default"/>
    <dgm:cxn modelId="{4FE077B2-79FE-E142-BBE9-E7747EE983B4}" type="presParOf" srcId="{428455AC-117B-E94E-89FA-48EE7FA1FEF0}" destId="{057C2121-10DC-874B-9D4B-7CDB8D3610B8}" srcOrd="3" destOrd="0" presId="urn:microsoft.com/office/officeart/2005/8/layout/default"/>
    <dgm:cxn modelId="{06F5B9B1-71E6-F144-B3B4-A2E8810FF884}" type="presParOf" srcId="{428455AC-117B-E94E-89FA-48EE7FA1FEF0}" destId="{12083EB9-4CDC-E345-BFAA-91362DDE2DD4}" srcOrd="4" destOrd="0" presId="urn:microsoft.com/office/officeart/2005/8/layout/default"/>
    <dgm:cxn modelId="{BFBBF35E-899D-2643-99DA-C92D0C47B9EE}" type="presParOf" srcId="{428455AC-117B-E94E-89FA-48EE7FA1FEF0}" destId="{F6C4BC28-A8C2-2244-9601-BE3FA870D664}" srcOrd="5" destOrd="0" presId="urn:microsoft.com/office/officeart/2005/8/layout/default"/>
    <dgm:cxn modelId="{B3EC9D7E-B21F-D143-A9F8-E266D3C7F1BB}" type="presParOf" srcId="{428455AC-117B-E94E-89FA-48EE7FA1FEF0}" destId="{21A4CB1D-5D74-CB47-8F6C-089CF75D371B}"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7A31EA-6767-8A4D-9530-0676EC8A197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nb-NO"/>
        </a:p>
      </dgm:t>
    </dgm:pt>
    <dgm:pt modelId="{8BA28942-2972-1E43-A70C-F16F61AABC3A}">
      <dgm:prSet custT="1"/>
      <dgm:spPr>
        <a:solidFill>
          <a:srgbClr val="E8EFF0"/>
        </a:solidFill>
      </dgm:spPr>
      <dgm:t>
        <a:bodyPr/>
        <a:lstStyle/>
        <a:p>
          <a:pPr>
            <a:lnSpc>
              <a:spcPct val="100000"/>
            </a:lnSpc>
          </a:pPr>
          <a:r>
            <a:rPr lang="nb-NO" sz="2000" b="0" i="0" dirty="0">
              <a:solidFill>
                <a:srgbClr val="248587"/>
              </a:solidFill>
              <a:effectLst/>
              <a:latin typeface="Myriad Pro" panose="020B0503030403020204" pitchFamily="34" charset="0"/>
            </a:rPr>
            <a:t>N2Applied-teknologi reduserer nitrogenoksidutslipp</a:t>
          </a:r>
          <a:endParaRPr lang="nb-NO" sz="2000" dirty="0">
            <a:solidFill>
              <a:srgbClr val="248587"/>
            </a:solidFill>
          </a:endParaRPr>
        </a:p>
      </dgm:t>
    </dgm:pt>
    <dgm:pt modelId="{7B10CDAA-83D2-4E4D-8AC0-53249FC21693}" type="parTrans" cxnId="{EEE3FCF2-AE3D-C143-8C9D-1587E5575D6C}">
      <dgm:prSet/>
      <dgm:spPr/>
      <dgm:t>
        <a:bodyPr/>
        <a:lstStyle/>
        <a:p>
          <a:endParaRPr lang="nb-NO"/>
        </a:p>
      </dgm:t>
    </dgm:pt>
    <dgm:pt modelId="{3E90FC79-D5E5-FD48-BDCE-E6B5AC9835CA}" type="sibTrans" cxnId="{EEE3FCF2-AE3D-C143-8C9D-1587E5575D6C}">
      <dgm:prSet/>
      <dgm:spPr/>
      <dgm:t>
        <a:bodyPr/>
        <a:lstStyle/>
        <a:p>
          <a:endParaRPr lang="nb-NO"/>
        </a:p>
      </dgm:t>
    </dgm:pt>
    <dgm:pt modelId="{2EFF9C33-F061-0A4D-B512-04CDF33D5C2E}">
      <dgm:prSet custT="1"/>
      <dgm:spPr>
        <a:solidFill>
          <a:srgbClr val="E8EFF0"/>
        </a:solidFill>
      </dgm:spPr>
      <dgm:t>
        <a:bodyPr/>
        <a:lstStyle/>
        <a:p>
          <a:pPr>
            <a:lnSpc>
              <a:spcPct val="100000"/>
            </a:lnSpc>
          </a:pPr>
          <a:r>
            <a:rPr lang="nb-NO" sz="2000" b="0" i="0" dirty="0">
              <a:solidFill>
                <a:srgbClr val="248587"/>
              </a:solidFill>
              <a:effectLst/>
              <a:latin typeface="Myriad Pro" panose="020B0503030403020204" pitchFamily="34" charset="0"/>
            </a:rPr>
            <a:t>Luftens nitrogen </a:t>
          </a:r>
          <a:r>
            <a:rPr lang="nb-NO" sz="2000" b="0" i="0" dirty="0">
              <a:solidFill>
                <a:srgbClr val="248587"/>
              </a:solidFill>
              <a:effectLst/>
              <a:latin typeface="Myriad Pro" panose="020B0503030403020204" pitchFamily="34" charset="0"/>
              <a:sym typeface="Wingdings" pitchFamily="2" charset="2"/>
            </a:rPr>
            <a:t></a:t>
          </a:r>
          <a:r>
            <a:rPr lang="nb-NO" sz="2000" b="0" i="0" dirty="0">
              <a:solidFill>
                <a:srgbClr val="248587"/>
              </a:solidFill>
              <a:effectLst/>
              <a:latin typeface="Myriad Pro" panose="020B0503030403020204" pitchFamily="34" charset="0"/>
            </a:rPr>
            <a:t> gjødsel</a:t>
          </a:r>
          <a:endParaRPr lang="nb-NO" sz="2000" dirty="0">
            <a:solidFill>
              <a:srgbClr val="248587"/>
            </a:solidFill>
          </a:endParaRPr>
        </a:p>
      </dgm:t>
    </dgm:pt>
    <dgm:pt modelId="{5CE57BB9-3BC5-AD4A-B0B8-C9688975CCED}" type="parTrans" cxnId="{9D600609-091F-D14B-87FE-52CE4DA1EB33}">
      <dgm:prSet/>
      <dgm:spPr/>
      <dgm:t>
        <a:bodyPr/>
        <a:lstStyle/>
        <a:p>
          <a:endParaRPr lang="nb-NO"/>
        </a:p>
      </dgm:t>
    </dgm:pt>
    <dgm:pt modelId="{0C0F3A43-BB03-C64C-BD7F-DCA6A6831C79}" type="sibTrans" cxnId="{9D600609-091F-D14B-87FE-52CE4DA1EB33}">
      <dgm:prSet/>
      <dgm:spPr/>
      <dgm:t>
        <a:bodyPr/>
        <a:lstStyle/>
        <a:p>
          <a:endParaRPr lang="nb-NO"/>
        </a:p>
      </dgm:t>
    </dgm:pt>
    <dgm:pt modelId="{BA34D182-6B75-F646-A43D-A841364A5EE9}">
      <dgm:prSet custT="1"/>
      <dgm:spPr>
        <a:solidFill>
          <a:srgbClr val="E8EFF0"/>
        </a:solidFill>
      </dgm:spPr>
      <dgm:t>
        <a:bodyPr/>
        <a:lstStyle/>
        <a:p>
          <a:pPr>
            <a:lnSpc>
              <a:spcPct val="100000"/>
            </a:lnSpc>
          </a:pPr>
          <a:r>
            <a:rPr lang="nb-NO" sz="2000" b="0" i="0" dirty="0">
              <a:solidFill>
                <a:srgbClr val="248587"/>
              </a:solidFill>
              <a:effectLst/>
              <a:latin typeface="Myriad Pro" panose="020B0503030403020204" pitchFamily="34" charset="0"/>
            </a:rPr>
            <a:t>Produserer gjødsel lokalt </a:t>
          </a:r>
          <a:r>
            <a:rPr lang="nb-NO" sz="2000" b="0" i="0" dirty="0">
              <a:solidFill>
                <a:srgbClr val="248587"/>
              </a:solidFill>
              <a:effectLst/>
              <a:latin typeface="Myriad Pro" panose="020B0503030403020204" pitchFamily="34" charset="0"/>
              <a:sym typeface="Wingdings" pitchFamily="2" charset="2"/>
            </a:rPr>
            <a:t></a:t>
          </a:r>
          <a:r>
            <a:rPr lang="nb-NO" sz="2000" b="0" i="0" dirty="0">
              <a:solidFill>
                <a:srgbClr val="248587"/>
              </a:solidFill>
              <a:effectLst/>
              <a:latin typeface="Myriad Pro" panose="020B0503030403020204" pitchFamily="34" charset="0"/>
            </a:rPr>
            <a:t> reduserer transport</a:t>
          </a:r>
          <a:endParaRPr lang="nb-NO" sz="2000" dirty="0">
            <a:solidFill>
              <a:srgbClr val="248587"/>
            </a:solidFill>
          </a:endParaRPr>
        </a:p>
      </dgm:t>
    </dgm:pt>
    <dgm:pt modelId="{64D06836-2B67-3642-8941-C02B9446C908}" type="parTrans" cxnId="{47A5259A-D84A-4A40-A361-1B17B56C4891}">
      <dgm:prSet/>
      <dgm:spPr/>
      <dgm:t>
        <a:bodyPr/>
        <a:lstStyle/>
        <a:p>
          <a:endParaRPr lang="nb-NO"/>
        </a:p>
      </dgm:t>
    </dgm:pt>
    <dgm:pt modelId="{BE9E7B24-5C36-4C4A-90B0-282FBFBB6C33}" type="sibTrans" cxnId="{47A5259A-D84A-4A40-A361-1B17B56C4891}">
      <dgm:prSet/>
      <dgm:spPr/>
      <dgm:t>
        <a:bodyPr/>
        <a:lstStyle/>
        <a:p>
          <a:endParaRPr lang="nb-NO"/>
        </a:p>
      </dgm:t>
    </dgm:pt>
    <dgm:pt modelId="{CEAFE024-A0B6-9F48-B53B-1F7D97F37141}">
      <dgm:prSet custT="1"/>
      <dgm:spPr>
        <a:solidFill>
          <a:srgbClr val="E8EFF0"/>
        </a:solidFill>
      </dgm:spPr>
      <dgm:t>
        <a:bodyPr/>
        <a:lstStyle/>
        <a:p>
          <a:pPr>
            <a:lnSpc>
              <a:spcPct val="100000"/>
            </a:lnSpc>
          </a:pPr>
          <a:r>
            <a:rPr lang="nb-NO" sz="2000" b="0" i="0" dirty="0">
              <a:solidFill>
                <a:srgbClr val="248587"/>
              </a:solidFill>
              <a:effectLst/>
              <a:latin typeface="Myriad Pro" panose="020B0503030403020204" pitchFamily="34" charset="0"/>
            </a:rPr>
            <a:t>Potensial for 25 prosent utslippskutt i norsk melkeindustri</a:t>
          </a:r>
          <a:endParaRPr lang="nb-NO" sz="2000" dirty="0">
            <a:solidFill>
              <a:srgbClr val="248587"/>
            </a:solidFill>
          </a:endParaRPr>
        </a:p>
      </dgm:t>
    </dgm:pt>
    <dgm:pt modelId="{56476F11-507A-B34F-A8FE-8E03E76C995D}" type="parTrans" cxnId="{09D9BDD2-F16C-914D-9E20-F489A4A95D77}">
      <dgm:prSet/>
      <dgm:spPr/>
      <dgm:t>
        <a:bodyPr/>
        <a:lstStyle/>
        <a:p>
          <a:endParaRPr lang="nb-NO"/>
        </a:p>
      </dgm:t>
    </dgm:pt>
    <dgm:pt modelId="{F4013537-B45F-9440-B4EE-94AEE9D278B1}" type="sibTrans" cxnId="{09D9BDD2-F16C-914D-9E20-F489A4A95D77}">
      <dgm:prSet/>
      <dgm:spPr/>
      <dgm:t>
        <a:bodyPr/>
        <a:lstStyle/>
        <a:p>
          <a:endParaRPr lang="nb-NO"/>
        </a:p>
      </dgm:t>
    </dgm:pt>
    <dgm:pt modelId="{6C4C064F-7AA3-F94E-9251-C55BEF5937DC}" type="pres">
      <dgm:prSet presAssocID="{AF7A31EA-6767-8A4D-9530-0676EC8A197E}" presName="Name0" presStyleCnt="0">
        <dgm:presLayoutVars>
          <dgm:dir/>
          <dgm:animLvl val="lvl"/>
          <dgm:resizeHandles val="exact"/>
        </dgm:presLayoutVars>
      </dgm:prSet>
      <dgm:spPr/>
    </dgm:pt>
    <dgm:pt modelId="{4892780A-2A8D-2843-B9AD-2014C3F077B6}" type="pres">
      <dgm:prSet presAssocID="{CEAFE024-A0B6-9F48-B53B-1F7D97F37141}" presName="boxAndChildren" presStyleCnt="0"/>
      <dgm:spPr/>
    </dgm:pt>
    <dgm:pt modelId="{0D046875-0953-8448-847F-A8D803BE18A1}" type="pres">
      <dgm:prSet presAssocID="{CEAFE024-A0B6-9F48-B53B-1F7D97F37141}" presName="parentTextBox" presStyleLbl="node1" presStyleIdx="0" presStyleCnt="4" custLinFactNeighborY="92847"/>
      <dgm:spPr/>
    </dgm:pt>
    <dgm:pt modelId="{036B4AA8-3D57-8A46-A753-C1976E4A73D9}" type="pres">
      <dgm:prSet presAssocID="{BE9E7B24-5C36-4C4A-90B0-282FBFBB6C33}" presName="sp" presStyleCnt="0"/>
      <dgm:spPr/>
    </dgm:pt>
    <dgm:pt modelId="{A5BB9034-F96A-D447-B01F-3E384A265D96}" type="pres">
      <dgm:prSet presAssocID="{BA34D182-6B75-F646-A43D-A841364A5EE9}" presName="arrowAndChildren" presStyleCnt="0"/>
      <dgm:spPr/>
    </dgm:pt>
    <dgm:pt modelId="{45746BDF-AE6D-F848-A0DE-A4FB84219BE0}" type="pres">
      <dgm:prSet presAssocID="{BA34D182-6B75-F646-A43D-A841364A5EE9}" presName="parentTextArrow" presStyleLbl="node1" presStyleIdx="1" presStyleCnt="4"/>
      <dgm:spPr/>
    </dgm:pt>
    <dgm:pt modelId="{64CF486F-7A05-1749-8564-34A8C3523E23}" type="pres">
      <dgm:prSet presAssocID="{0C0F3A43-BB03-C64C-BD7F-DCA6A6831C79}" presName="sp" presStyleCnt="0"/>
      <dgm:spPr/>
    </dgm:pt>
    <dgm:pt modelId="{8805E102-BEA6-E84A-9778-0445F2942C29}" type="pres">
      <dgm:prSet presAssocID="{2EFF9C33-F061-0A4D-B512-04CDF33D5C2E}" presName="arrowAndChildren" presStyleCnt="0"/>
      <dgm:spPr/>
    </dgm:pt>
    <dgm:pt modelId="{C402FFFB-A29E-0F45-BBE1-65CE433C811F}" type="pres">
      <dgm:prSet presAssocID="{2EFF9C33-F061-0A4D-B512-04CDF33D5C2E}" presName="parentTextArrow" presStyleLbl="node1" presStyleIdx="2" presStyleCnt="4"/>
      <dgm:spPr/>
    </dgm:pt>
    <dgm:pt modelId="{F16DE288-EAD6-DD49-84CF-D9B57DE75175}" type="pres">
      <dgm:prSet presAssocID="{3E90FC79-D5E5-FD48-BDCE-E6B5AC9835CA}" presName="sp" presStyleCnt="0"/>
      <dgm:spPr/>
    </dgm:pt>
    <dgm:pt modelId="{F21641A4-BE4E-C84A-A97B-886245F38620}" type="pres">
      <dgm:prSet presAssocID="{8BA28942-2972-1E43-A70C-F16F61AABC3A}" presName="arrowAndChildren" presStyleCnt="0"/>
      <dgm:spPr/>
    </dgm:pt>
    <dgm:pt modelId="{B681BB11-ED15-0D4C-BBB1-C2F74D347A18}" type="pres">
      <dgm:prSet presAssocID="{8BA28942-2972-1E43-A70C-F16F61AABC3A}" presName="parentTextArrow" presStyleLbl="node1" presStyleIdx="3" presStyleCnt="4"/>
      <dgm:spPr/>
    </dgm:pt>
  </dgm:ptLst>
  <dgm:cxnLst>
    <dgm:cxn modelId="{9D600609-091F-D14B-87FE-52CE4DA1EB33}" srcId="{AF7A31EA-6767-8A4D-9530-0676EC8A197E}" destId="{2EFF9C33-F061-0A4D-B512-04CDF33D5C2E}" srcOrd="1" destOrd="0" parTransId="{5CE57BB9-3BC5-AD4A-B0B8-C9688975CCED}" sibTransId="{0C0F3A43-BB03-C64C-BD7F-DCA6A6831C79}"/>
    <dgm:cxn modelId="{B588710C-D341-8D4B-A94E-2137F992E1DB}" type="presOf" srcId="{2EFF9C33-F061-0A4D-B512-04CDF33D5C2E}" destId="{C402FFFB-A29E-0F45-BBE1-65CE433C811F}" srcOrd="0" destOrd="0" presId="urn:microsoft.com/office/officeart/2005/8/layout/process4"/>
    <dgm:cxn modelId="{5CF31230-1ADE-B64A-8322-123D80BF6F05}" type="presOf" srcId="{8BA28942-2972-1E43-A70C-F16F61AABC3A}" destId="{B681BB11-ED15-0D4C-BBB1-C2F74D347A18}" srcOrd="0" destOrd="0" presId="urn:microsoft.com/office/officeart/2005/8/layout/process4"/>
    <dgm:cxn modelId="{2EF0D649-3F8B-9046-8C71-F98FE2745BD0}" type="presOf" srcId="{AF7A31EA-6767-8A4D-9530-0676EC8A197E}" destId="{6C4C064F-7AA3-F94E-9251-C55BEF5937DC}" srcOrd="0" destOrd="0" presId="urn:microsoft.com/office/officeart/2005/8/layout/process4"/>
    <dgm:cxn modelId="{D84BAA57-A26D-AF4D-8CF5-1A167AB4DD10}" type="presOf" srcId="{CEAFE024-A0B6-9F48-B53B-1F7D97F37141}" destId="{0D046875-0953-8448-847F-A8D803BE18A1}" srcOrd="0" destOrd="0" presId="urn:microsoft.com/office/officeart/2005/8/layout/process4"/>
    <dgm:cxn modelId="{37C19C7A-7C63-D84D-80F6-B43A148D4A86}" type="presOf" srcId="{BA34D182-6B75-F646-A43D-A841364A5EE9}" destId="{45746BDF-AE6D-F848-A0DE-A4FB84219BE0}" srcOrd="0" destOrd="0" presId="urn:microsoft.com/office/officeart/2005/8/layout/process4"/>
    <dgm:cxn modelId="{47A5259A-D84A-4A40-A361-1B17B56C4891}" srcId="{AF7A31EA-6767-8A4D-9530-0676EC8A197E}" destId="{BA34D182-6B75-F646-A43D-A841364A5EE9}" srcOrd="2" destOrd="0" parTransId="{64D06836-2B67-3642-8941-C02B9446C908}" sibTransId="{BE9E7B24-5C36-4C4A-90B0-282FBFBB6C33}"/>
    <dgm:cxn modelId="{09D9BDD2-F16C-914D-9E20-F489A4A95D77}" srcId="{AF7A31EA-6767-8A4D-9530-0676EC8A197E}" destId="{CEAFE024-A0B6-9F48-B53B-1F7D97F37141}" srcOrd="3" destOrd="0" parTransId="{56476F11-507A-B34F-A8FE-8E03E76C995D}" sibTransId="{F4013537-B45F-9440-B4EE-94AEE9D278B1}"/>
    <dgm:cxn modelId="{EEE3FCF2-AE3D-C143-8C9D-1587E5575D6C}" srcId="{AF7A31EA-6767-8A4D-9530-0676EC8A197E}" destId="{8BA28942-2972-1E43-A70C-F16F61AABC3A}" srcOrd="0" destOrd="0" parTransId="{7B10CDAA-83D2-4E4D-8AC0-53249FC21693}" sibTransId="{3E90FC79-D5E5-FD48-BDCE-E6B5AC9835CA}"/>
    <dgm:cxn modelId="{56DB31D7-761E-A144-90D3-B337721CB956}" type="presParOf" srcId="{6C4C064F-7AA3-F94E-9251-C55BEF5937DC}" destId="{4892780A-2A8D-2843-B9AD-2014C3F077B6}" srcOrd="0" destOrd="0" presId="urn:microsoft.com/office/officeart/2005/8/layout/process4"/>
    <dgm:cxn modelId="{FF20251E-B611-9141-81F3-B942515AFA9A}" type="presParOf" srcId="{4892780A-2A8D-2843-B9AD-2014C3F077B6}" destId="{0D046875-0953-8448-847F-A8D803BE18A1}" srcOrd="0" destOrd="0" presId="urn:microsoft.com/office/officeart/2005/8/layout/process4"/>
    <dgm:cxn modelId="{75BB61C4-635F-3740-9C0B-8981123FE5E0}" type="presParOf" srcId="{6C4C064F-7AA3-F94E-9251-C55BEF5937DC}" destId="{036B4AA8-3D57-8A46-A753-C1976E4A73D9}" srcOrd="1" destOrd="0" presId="urn:microsoft.com/office/officeart/2005/8/layout/process4"/>
    <dgm:cxn modelId="{DC04D453-2B23-CA4D-9FA6-B97B885D7BB4}" type="presParOf" srcId="{6C4C064F-7AA3-F94E-9251-C55BEF5937DC}" destId="{A5BB9034-F96A-D447-B01F-3E384A265D96}" srcOrd="2" destOrd="0" presId="urn:microsoft.com/office/officeart/2005/8/layout/process4"/>
    <dgm:cxn modelId="{D24635AF-0AF7-9D45-8262-AD4811719BC6}" type="presParOf" srcId="{A5BB9034-F96A-D447-B01F-3E384A265D96}" destId="{45746BDF-AE6D-F848-A0DE-A4FB84219BE0}" srcOrd="0" destOrd="0" presId="urn:microsoft.com/office/officeart/2005/8/layout/process4"/>
    <dgm:cxn modelId="{767652E4-DC3C-2149-9A5A-A9C3D53417A4}" type="presParOf" srcId="{6C4C064F-7AA3-F94E-9251-C55BEF5937DC}" destId="{64CF486F-7A05-1749-8564-34A8C3523E23}" srcOrd="3" destOrd="0" presId="urn:microsoft.com/office/officeart/2005/8/layout/process4"/>
    <dgm:cxn modelId="{07ABB27C-38E7-E247-807D-E8AF7B298601}" type="presParOf" srcId="{6C4C064F-7AA3-F94E-9251-C55BEF5937DC}" destId="{8805E102-BEA6-E84A-9778-0445F2942C29}" srcOrd="4" destOrd="0" presId="urn:microsoft.com/office/officeart/2005/8/layout/process4"/>
    <dgm:cxn modelId="{6A6D60F2-FBDA-C346-A5ED-E2E92074C628}" type="presParOf" srcId="{8805E102-BEA6-E84A-9778-0445F2942C29}" destId="{C402FFFB-A29E-0F45-BBE1-65CE433C811F}" srcOrd="0" destOrd="0" presId="urn:microsoft.com/office/officeart/2005/8/layout/process4"/>
    <dgm:cxn modelId="{D3B00828-F846-D640-8ABB-F46485582FAF}" type="presParOf" srcId="{6C4C064F-7AA3-F94E-9251-C55BEF5937DC}" destId="{F16DE288-EAD6-DD49-84CF-D9B57DE75175}" srcOrd="5" destOrd="0" presId="urn:microsoft.com/office/officeart/2005/8/layout/process4"/>
    <dgm:cxn modelId="{82C21D20-BA0D-FF40-ADEB-8E235331D6C8}" type="presParOf" srcId="{6C4C064F-7AA3-F94E-9251-C55BEF5937DC}" destId="{F21641A4-BE4E-C84A-A97B-886245F38620}" srcOrd="6" destOrd="0" presId="urn:microsoft.com/office/officeart/2005/8/layout/process4"/>
    <dgm:cxn modelId="{283DA472-179A-6B42-A84C-CB724AEC0A46}" type="presParOf" srcId="{F21641A4-BE4E-C84A-A97B-886245F38620}" destId="{B681BB11-ED15-0D4C-BBB1-C2F74D347A18}"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6A0B5D-3681-7E4E-B422-4DC756DF54FE}"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42A4AF2A-0FE8-3540-9E9F-5B4A40C41B34}">
      <dgm:prSet custT="1"/>
      <dgm:spPr>
        <a:solidFill>
          <a:srgbClr val="007075"/>
        </a:solidFill>
      </dgm:spPr>
      <dgm:t>
        <a:bodyPr/>
        <a:lstStyle/>
        <a:p>
          <a:pPr algn="ctr">
            <a:lnSpc>
              <a:spcPct val="150000"/>
            </a:lnSpc>
          </a:pPr>
          <a:r>
            <a:rPr lang="nb-NO" sz="2000" dirty="0"/>
            <a:t>Utvinning av fosfor fra kloakkslamaske</a:t>
          </a:r>
        </a:p>
      </dgm:t>
    </dgm:pt>
    <dgm:pt modelId="{9F110A5E-8B40-8944-B5D8-0FF010BA118F}" type="parTrans" cxnId="{EBC613A2-07B7-C94D-8654-AD26351FB2FF}">
      <dgm:prSet/>
      <dgm:spPr/>
      <dgm:t>
        <a:bodyPr/>
        <a:lstStyle/>
        <a:p>
          <a:pPr algn="ctr"/>
          <a:endParaRPr lang="nb-NO"/>
        </a:p>
      </dgm:t>
    </dgm:pt>
    <dgm:pt modelId="{87416890-0CE7-0F42-A2FD-85065B690101}" type="sibTrans" cxnId="{EBC613A2-07B7-C94D-8654-AD26351FB2FF}">
      <dgm:prSet/>
      <dgm:spPr/>
      <dgm:t>
        <a:bodyPr/>
        <a:lstStyle/>
        <a:p>
          <a:pPr algn="ctr"/>
          <a:endParaRPr lang="nb-NO"/>
        </a:p>
      </dgm:t>
    </dgm:pt>
    <dgm:pt modelId="{557BB65E-7B7B-754E-88AC-EAE93D255C98}">
      <dgm:prSet custT="1"/>
      <dgm:spPr>
        <a:solidFill>
          <a:srgbClr val="007075"/>
        </a:solidFill>
      </dgm:spPr>
      <dgm:t>
        <a:bodyPr/>
        <a:lstStyle/>
        <a:p>
          <a:pPr algn="ctr">
            <a:lnSpc>
              <a:spcPct val="150000"/>
            </a:lnSpc>
          </a:pPr>
          <a:r>
            <a:rPr lang="nb-NO" sz="2000" dirty="0"/>
            <a:t>Opptil 90% fosforutvinning</a:t>
          </a:r>
        </a:p>
      </dgm:t>
    </dgm:pt>
    <dgm:pt modelId="{EF642EFF-957B-6649-A4B9-C191ADA77EBE}" type="parTrans" cxnId="{A1795437-F2CA-2E4F-935C-BDE15ADEF6AF}">
      <dgm:prSet/>
      <dgm:spPr/>
      <dgm:t>
        <a:bodyPr/>
        <a:lstStyle/>
        <a:p>
          <a:pPr algn="ctr"/>
          <a:endParaRPr lang="nb-NO"/>
        </a:p>
      </dgm:t>
    </dgm:pt>
    <dgm:pt modelId="{5EDE5ED4-E76D-0348-B5FD-93A1D2DE44ED}" type="sibTrans" cxnId="{A1795437-F2CA-2E4F-935C-BDE15ADEF6AF}">
      <dgm:prSet/>
      <dgm:spPr/>
      <dgm:t>
        <a:bodyPr/>
        <a:lstStyle/>
        <a:p>
          <a:pPr algn="ctr"/>
          <a:endParaRPr lang="nb-NO"/>
        </a:p>
      </dgm:t>
    </dgm:pt>
    <dgm:pt modelId="{564E080F-33D3-AE4A-A8F3-97E357F8DC68}">
      <dgm:prSet custT="1"/>
      <dgm:spPr>
        <a:solidFill>
          <a:srgbClr val="007075"/>
        </a:solidFill>
      </dgm:spPr>
      <dgm:t>
        <a:bodyPr/>
        <a:lstStyle/>
        <a:p>
          <a:pPr algn="ctr">
            <a:lnSpc>
              <a:spcPct val="100000"/>
            </a:lnSpc>
          </a:pPr>
          <a:r>
            <a:rPr lang="nb-NO" sz="2000" dirty="0"/>
            <a:t>Fordeler:</a:t>
          </a:r>
        </a:p>
        <a:p>
          <a:pPr algn="ctr">
            <a:lnSpc>
              <a:spcPct val="100000"/>
            </a:lnSpc>
          </a:pPr>
          <a:r>
            <a:rPr lang="nb-NO" sz="2000" dirty="0"/>
            <a:t>Avfall som ressurs </a:t>
          </a:r>
        </a:p>
        <a:p>
          <a:pPr algn="ctr">
            <a:lnSpc>
              <a:spcPct val="100000"/>
            </a:lnSpc>
          </a:pPr>
          <a:r>
            <a:rPr lang="nb-NO" sz="2000" dirty="0"/>
            <a:t>Unngår giftige metaller fra gruvedrift</a:t>
          </a:r>
        </a:p>
      </dgm:t>
    </dgm:pt>
    <dgm:pt modelId="{566B5CE5-A213-764E-9E09-B69FF687C0E4}" type="parTrans" cxnId="{51FBB03C-CC32-9541-9684-17A9A9B2E125}">
      <dgm:prSet/>
      <dgm:spPr/>
      <dgm:t>
        <a:bodyPr/>
        <a:lstStyle/>
        <a:p>
          <a:pPr algn="ctr"/>
          <a:endParaRPr lang="nb-NO"/>
        </a:p>
      </dgm:t>
    </dgm:pt>
    <dgm:pt modelId="{F3B308DF-6BDF-9D4E-AA08-FB3925EB90B3}" type="sibTrans" cxnId="{51FBB03C-CC32-9541-9684-17A9A9B2E125}">
      <dgm:prSet/>
      <dgm:spPr/>
      <dgm:t>
        <a:bodyPr/>
        <a:lstStyle/>
        <a:p>
          <a:pPr algn="ctr"/>
          <a:endParaRPr lang="nb-NO"/>
        </a:p>
      </dgm:t>
    </dgm:pt>
    <dgm:pt modelId="{8FE4E64B-5FF2-B746-BCB1-8EA2A47834CC}" type="pres">
      <dgm:prSet presAssocID="{5F6A0B5D-3681-7E4E-B422-4DC756DF54FE}" presName="diagram" presStyleCnt="0">
        <dgm:presLayoutVars>
          <dgm:dir/>
          <dgm:resizeHandles val="exact"/>
        </dgm:presLayoutVars>
      </dgm:prSet>
      <dgm:spPr/>
    </dgm:pt>
    <dgm:pt modelId="{D4451DBE-A685-3343-BB1C-14DBA4630475}" type="pres">
      <dgm:prSet presAssocID="{42A4AF2A-0FE8-3540-9E9F-5B4A40C41B34}" presName="node" presStyleLbl="node1" presStyleIdx="0" presStyleCnt="3">
        <dgm:presLayoutVars>
          <dgm:bulletEnabled val="1"/>
        </dgm:presLayoutVars>
      </dgm:prSet>
      <dgm:spPr/>
    </dgm:pt>
    <dgm:pt modelId="{87EFB6C6-327B-4545-9FCB-8A3622663DEF}" type="pres">
      <dgm:prSet presAssocID="{87416890-0CE7-0F42-A2FD-85065B690101}" presName="sibTrans" presStyleCnt="0"/>
      <dgm:spPr/>
    </dgm:pt>
    <dgm:pt modelId="{A21F6B5E-6A63-FD4F-BB02-C15FB4990373}" type="pres">
      <dgm:prSet presAssocID="{557BB65E-7B7B-754E-88AC-EAE93D255C98}" presName="node" presStyleLbl="node1" presStyleIdx="1" presStyleCnt="3" custLinFactNeighborX="25078" custLinFactNeighborY="-336">
        <dgm:presLayoutVars>
          <dgm:bulletEnabled val="1"/>
        </dgm:presLayoutVars>
      </dgm:prSet>
      <dgm:spPr/>
    </dgm:pt>
    <dgm:pt modelId="{8E4D2F95-3685-D742-B7B2-07B8C7A6C7C1}" type="pres">
      <dgm:prSet presAssocID="{5EDE5ED4-E76D-0348-B5FD-93A1D2DE44ED}" presName="sibTrans" presStyleCnt="0"/>
      <dgm:spPr/>
    </dgm:pt>
    <dgm:pt modelId="{6541698D-2748-7A49-9816-9CE925E6E92D}" type="pres">
      <dgm:prSet presAssocID="{564E080F-33D3-AE4A-A8F3-97E357F8DC68}" presName="node" presStyleLbl="node1" presStyleIdx="2" presStyleCnt="3">
        <dgm:presLayoutVars>
          <dgm:bulletEnabled val="1"/>
        </dgm:presLayoutVars>
      </dgm:prSet>
      <dgm:spPr/>
    </dgm:pt>
  </dgm:ptLst>
  <dgm:cxnLst>
    <dgm:cxn modelId="{A1795437-F2CA-2E4F-935C-BDE15ADEF6AF}" srcId="{5F6A0B5D-3681-7E4E-B422-4DC756DF54FE}" destId="{557BB65E-7B7B-754E-88AC-EAE93D255C98}" srcOrd="1" destOrd="0" parTransId="{EF642EFF-957B-6649-A4B9-C191ADA77EBE}" sibTransId="{5EDE5ED4-E76D-0348-B5FD-93A1D2DE44ED}"/>
    <dgm:cxn modelId="{51FBB03C-CC32-9541-9684-17A9A9B2E125}" srcId="{5F6A0B5D-3681-7E4E-B422-4DC756DF54FE}" destId="{564E080F-33D3-AE4A-A8F3-97E357F8DC68}" srcOrd="2" destOrd="0" parTransId="{566B5CE5-A213-764E-9E09-B69FF687C0E4}" sibTransId="{F3B308DF-6BDF-9D4E-AA08-FB3925EB90B3}"/>
    <dgm:cxn modelId="{1607A696-7D47-2A4C-B5F9-BAB9339B817E}" type="presOf" srcId="{42A4AF2A-0FE8-3540-9E9F-5B4A40C41B34}" destId="{D4451DBE-A685-3343-BB1C-14DBA4630475}" srcOrd="0" destOrd="0" presId="urn:microsoft.com/office/officeart/2005/8/layout/default"/>
    <dgm:cxn modelId="{EBC613A2-07B7-C94D-8654-AD26351FB2FF}" srcId="{5F6A0B5D-3681-7E4E-B422-4DC756DF54FE}" destId="{42A4AF2A-0FE8-3540-9E9F-5B4A40C41B34}" srcOrd="0" destOrd="0" parTransId="{9F110A5E-8B40-8944-B5D8-0FF010BA118F}" sibTransId="{87416890-0CE7-0F42-A2FD-85065B690101}"/>
    <dgm:cxn modelId="{2C285FD1-3926-D444-A6F1-C08C83A6EDA6}" type="presOf" srcId="{5F6A0B5D-3681-7E4E-B422-4DC756DF54FE}" destId="{8FE4E64B-5FF2-B746-BCB1-8EA2A47834CC}" srcOrd="0" destOrd="0" presId="urn:microsoft.com/office/officeart/2005/8/layout/default"/>
    <dgm:cxn modelId="{9018D6DD-0147-2B42-96EE-6AAC283194F2}" type="presOf" srcId="{564E080F-33D3-AE4A-A8F3-97E357F8DC68}" destId="{6541698D-2748-7A49-9816-9CE925E6E92D}" srcOrd="0" destOrd="0" presId="urn:microsoft.com/office/officeart/2005/8/layout/default"/>
    <dgm:cxn modelId="{F15A19F8-54D7-D443-967B-33162252D82B}" type="presOf" srcId="{557BB65E-7B7B-754E-88AC-EAE93D255C98}" destId="{A21F6B5E-6A63-FD4F-BB02-C15FB4990373}" srcOrd="0" destOrd="0" presId="urn:microsoft.com/office/officeart/2005/8/layout/default"/>
    <dgm:cxn modelId="{70D9B9BC-CE13-4044-9F93-65799EE99BB7}" type="presParOf" srcId="{8FE4E64B-5FF2-B746-BCB1-8EA2A47834CC}" destId="{D4451DBE-A685-3343-BB1C-14DBA4630475}" srcOrd="0" destOrd="0" presId="urn:microsoft.com/office/officeart/2005/8/layout/default"/>
    <dgm:cxn modelId="{B1513A2A-48DD-684F-90F2-DCA17C9BBD2B}" type="presParOf" srcId="{8FE4E64B-5FF2-B746-BCB1-8EA2A47834CC}" destId="{87EFB6C6-327B-4545-9FCB-8A3622663DEF}" srcOrd="1" destOrd="0" presId="urn:microsoft.com/office/officeart/2005/8/layout/default"/>
    <dgm:cxn modelId="{8353853F-1E7B-2A4E-B0C7-F1CA351134C3}" type="presParOf" srcId="{8FE4E64B-5FF2-B746-BCB1-8EA2A47834CC}" destId="{A21F6B5E-6A63-FD4F-BB02-C15FB4990373}" srcOrd="2" destOrd="0" presId="urn:microsoft.com/office/officeart/2005/8/layout/default"/>
    <dgm:cxn modelId="{1D7FCF93-9D29-624B-9D36-548DFEE89D48}" type="presParOf" srcId="{8FE4E64B-5FF2-B746-BCB1-8EA2A47834CC}" destId="{8E4D2F95-3685-D742-B7B2-07B8C7A6C7C1}" srcOrd="3" destOrd="0" presId="urn:microsoft.com/office/officeart/2005/8/layout/default"/>
    <dgm:cxn modelId="{16BE397E-C0C3-DC4A-9605-98691184AD21}" type="presParOf" srcId="{8FE4E64B-5FF2-B746-BCB1-8EA2A47834CC}" destId="{6541698D-2748-7A49-9816-9CE925E6E92D}" srcOrd="4"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BB36D8-84EA-A049-BA62-D52793DFB4D0}"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0601CF74-D8E7-A543-B799-F63E6AB77FF3}">
      <dgm:prSet/>
      <dgm:spPr>
        <a:solidFill>
          <a:srgbClr val="007075"/>
        </a:solidFill>
        <a:ln>
          <a:noFill/>
        </a:ln>
      </dgm:spPr>
      <dgm:t>
        <a:bodyPr/>
        <a:lstStyle/>
        <a:p>
          <a:pPr algn="ctr">
            <a:lnSpc>
              <a:spcPct val="150000"/>
            </a:lnSpc>
          </a:pPr>
          <a:r>
            <a:rPr lang="nb-NO" dirty="0">
              <a:latin typeface="Myriad Pro" panose="020B0503030403020204" pitchFamily="34" charset="0"/>
            </a:rPr>
            <a:t>Klimanytte: Positive virkninger for klimaet</a:t>
          </a:r>
        </a:p>
      </dgm:t>
    </dgm:pt>
    <dgm:pt modelId="{11F72C89-E6D2-6240-B76F-57E91BF65638}" type="parTrans" cxnId="{0C31374A-826F-974F-AB62-5D98ED2AE04A}">
      <dgm:prSet/>
      <dgm:spPr/>
      <dgm:t>
        <a:bodyPr/>
        <a:lstStyle/>
        <a:p>
          <a:pPr algn="ctr"/>
          <a:endParaRPr lang="nb-NO"/>
        </a:p>
      </dgm:t>
    </dgm:pt>
    <dgm:pt modelId="{F6C9A0BC-FB70-F249-B138-C40A1D77D42F}" type="sibTrans" cxnId="{0C31374A-826F-974F-AB62-5D98ED2AE04A}">
      <dgm:prSet/>
      <dgm:spPr/>
      <dgm:t>
        <a:bodyPr/>
        <a:lstStyle/>
        <a:p>
          <a:pPr algn="ctr"/>
          <a:endParaRPr lang="nb-NO"/>
        </a:p>
      </dgm:t>
    </dgm:pt>
    <dgm:pt modelId="{B26DFC8F-D6AE-814D-9014-7C62CD39D881}">
      <dgm:prSet/>
      <dgm:spPr>
        <a:solidFill>
          <a:srgbClr val="007075"/>
        </a:solidFill>
        <a:ln>
          <a:noFill/>
        </a:ln>
      </dgm:spPr>
      <dgm:t>
        <a:bodyPr/>
        <a:lstStyle/>
        <a:p>
          <a:pPr algn="ctr">
            <a:lnSpc>
              <a:spcPct val="150000"/>
            </a:lnSpc>
          </a:pPr>
          <a:r>
            <a:rPr lang="nb-NO" dirty="0">
              <a:latin typeface="Myriad Pro" panose="020B0503030403020204" pitchFamily="34" charset="0"/>
            </a:rPr>
            <a:t>100 prosent – hva betyr det?</a:t>
          </a:r>
        </a:p>
      </dgm:t>
    </dgm:pt>
    <dgm:pt modelId="{37B309B1-4F0E-7545-B894-8C4A63FEB0BC}" type="parTrans" cxnId="{5494AEA0-33D0-CA43-9529-A9EF3DA47FB4}">
      <dgm:prSet/>
      <dgm:spPr/>
      <dgm:t>
        <a:bodyPr/>
        <a:lstStyle/>
        <a:p>
          <a:pPr algn="ctr"/>
          <a:endParaRPr lang="nb-NO"/>
        </a:p>
      </dgm:t>
    </dgm:pt>
    <dgm:pt modelId="{BE01B670-2AC3-8A47-A7E8-DDD9794B98FC}" type="sibTrans" cxnId="{5494AEA0-33D0-CA43-9529-A9EF3DA47FB4}">
      <dgm:prSet/>
      <dgm:spPr/>
      <dgm:t>
        <a:bodyPr/>
        <a:lstStyle/>
        <a:p>
          <a:pPr algn="ctr"/>
          <a:endParaRPr lang="nb-NO"/>
        </a:p>
      </dgm:t>
    </dgm:pt>
    <dgm:pt modelId="{D172478E-47DC-9146-8BD1-F132410662D0}">
      <dgm:prSet/>
      <dgm:spPr>
        <a:solidFill>
          <a:srgbClr val="007075"/>
        </a:solidFill>
        <a:ln>
          <a:noFill/>
        </a:ln>
      </dgm:spPr>
      <dgm:t>
        <a:bodyPr/>
        <a:lstStyle/>
        <a:p>
          <a:pPr algn="ctr">
            <a:lnSpc>
              <a:spcPct val="150000"/>
            </a:lnSpc>
          </a:pPr>
          <a:r>
            <a:rPr lang="nb-NO" dirty="0">
              <a:latin typeface="Myriad Pro" panose="020B0503030403020204" pitchFamily="34" charset="0"/>
            </a:rPr>
            <a:t>Miljømessig klimanytte</a:t>
          </a:r>
        </a:p>
      </dgm:t>
    </dgm:pt>
    <dgm:pt modelId="{B5884F67-2561-EE4B-8906-DE6D8A1C5F60}" type="parTrans" cxnId="{813747D0-EF04-784B-BDFB-3EE64868D9C9}">
      <dgm:prSet/>
      <dgm:spPr/>
      <dgm:t>
        <a:bodyPr/>
        <a:lstStyle/>
        <a:p>
          <a:pPr algn="ctr"/>
          <a:endParaRPr lang="nb-NO"/>
        </a:p>
      </dgm:t>
    </dgm:pt>
    <dgm:pt modelId="{EF7D3BA3-434B-B84B-B8D2-7BBBB85604BB}" type="sibTrans" cxnId="{813747D0-EF04-784B-BDFB-3EE64868D9C9}">
      <dgm:prSet/>
      <dgm:spPr/>
      <dgm:t>
        <a:bodyPr/>
        <a:lstStyle/>
        <a:p>
          <a:pPr algn="ctr"/>
          <a:endParaRPr lang="nb-NO"/>
        </a:p>
      </dgm:t>
    </dgm:pt>
    <dgm:pt modelId="{DCD9C862-54BC-A740-9C3F-CE0C255C9B99}">
      <dgm:prSet/>
      <dgm:spPr>
        <a:solidFill>
          <a:srgbClr val="007075"/>
        </a:solidFill>
        <a:ln>
          <a:noFill/>
        </a:ln>
      </dgm:spPr>
      <dgm:t>
        <a:bodyPr/>
        <a:lstStyle/>
        <a:p>
          <a:pPr algn="ctr">
            <a:lnSpc>
              <a:spcPct val="150000"/>
            </a:lnSpc>
          </a:pPr>
          <a:r>
            <a:rPr lang="nb-NO" dirty="0">
              <a:latin typeface="Myriad Pro" panose="020B0503030403020204" pitchFamily="34" charset="0"/>
            </a:rPr>
            <a:t>Sosial klimanytte</a:t>
          </a:r>
        </a:p>
      </dgm:t>
    </dgm:pt>
    <dgm:pt modelId="{75162F80-2810-8344-A8F1-C9DAAE7CBC3E}" type="parTrans" cxnId="{671C715B-1230-A94B-9AFE-0AE7C500E113}">
      <dgm:prSet/>
      <dgm:spPr/>
      <dgm:t>
        <a:bodyPr/>
        <a:lstStyle/>
        <a:p>
          <a:pPr algn="ctr"/>
          <a:endParaRPr lang="nb-NO"/>
        </a:p>
      </dgm:t>
    </dgm:pt>
    <dgm:pt modelId="{8693F7D5-5CF3-8541-818C-B97A4FD1B8C1}" type="sibTrans" cxnId="{671C715B-1230-A94B-9AFE-0AE7C500E113}">
      <dgm:prSet/>
      <dgm:spPr/>
      <dgm:t>
        <a:bodyPr/>
        <a:lstStyle/>
        <a:p>
          <a:pPr algn="ctr"/>
          <a:endParaRPr lang="nb-NO"/>
        </a:p>
      </dgm:t>
    </dgm:pt>
    <dgm:pt modelId="{D7A73AAB-F36A-EB4F-8038-5BFCF140781D}">
      <dgm:prSet/>
      <dgm:spPr>
        <a:solidFill>
          <a:srgbClr val="007075"/>
        </a:solidFill>
        <a:ln>
          <a:noFill/>
        </a:ln>
      </dgm:spPr>
      <dgm:t>
        <a:bodyPr/>
        <a:lstStyle/>
        <a:p>
          <a:pPr algn="ctr">
            <a:lnSpc>
              <a:spcPct val="150000"/>
            </a:lnSpc>
          </a:pPr>
          <a:r>
            <a:rPr lang="nb-NO" dirty="0">
              <a:latin typeface="Myriad Pro" panose="020B0503030403020204" pitchFamily="34" charset="0"/>
            </a:rPr>
            <a:t>Økonomisk klimanytte</a:t>
          </a:r>
        </a:p>
      </dgm:t>
    </dgm:pt>
    <dgm:pt modelId="{3050F79D-CFF9-1D43-99E4-675A1D3CAA9C}" type="parTrans" cxnId="{1CBA8C2A-8008-CF4A-B63F-CDB646177F47}">
      <dgm:prSet/>
      <dgm:spPr/>
      <dgm:t>
        <a:bodyPr/>
        <a:lstStyle/>
        <a:p>
          <a:pPr algn="ctr"/>
          <a:endParaRPr lang="nb-NO"/>
        </a:p>
      </dgm:t>
    </dgm:pt>
    <dgm:pt modelId="{E357E22F-07E7-2148-A9F5-AE24B615C086}" type="sibTrans" cxnId="{1CBA8C2A-8008-CF4A-B63F-CDB646177F47}">
      <dgm:prSet/>
      <dgm:spPr/>
      <dgm:t>
        <a:bodyPr/>
        <a:lstStyle/>
        <a:p>
          <a:pPr algn="ctr"/>
          <a:endParaRPr lang="nb-NO"/>
        </a:p>
      </dgm:t>
    </dgm:pt>
    <dgm:pt modelId="{CF93D225-BBD5-7543-8083-D18908BCFB51}" type="pres">
      <dgm:prSet presAssocID="{3BBB36D8-84EA-A049-BA62-D52793DFB4D0}" presName="diagram" presStyleCnt="0">
        <dgm:presLayoutVars>
          <dgm:dir/>
          <dgm:resizeHandles val="exact"/>
        </dgm:presLayoutVars>
      </dgm:prSet>
      <dgm:spPr/>
    </dgm:pt>
    <dgm:pt modelId="{B23BA799-9843-E748-88E7-9CAD9AED2576}" type="pres">
      <dgm:prSet presAssocID="{0601CF74-D8E7-A543-B799-F63E6AB77FF3}" presName="node" presStyleLbl="node1" presStyleIdx="0" presStyleCnt="5">
        <dgm:presLayoutVars>
          <dgm:bulletEnabled val="1"/>
        </dgm:presLayoutVars>
      </dgm:prSet>
      <dgm:spPr/>
    </dgm:pt>
    <dgm:pt modelId="{16C4C2DB-66E9-324A-B1F8-FC0FE8641D82}" type="pres">
      <dgm:prSet presAssocID="{F6C9A0BC-FB70-F249-B138-C40A1D77D42F}" presName="sibTrans" presStyleCnt="0"/>
      <dgm:spPr/>
    </dgm:pt>
    <dgm:pt modelId="{B9E41E96-C7E0-444E-9958-790DAC664822}" type="pres">
      <dgm:prSet presAssocID="{B26DFC8F-D6AE-814D-9014-7C62CD39D881}" presName="node" presStyleLbl="node1" presStyleIdx="1" presStyleCnt="5">
        <dgm:presLayoutVars>
          <dgm:bulletEnabled val="1"/>
        </dgm:presLayoutVars>
      </dgm:prSet>
      <dgm:spPr/>
    </dgm:pt>
    <dgm:pt modelId="{5830D2CA-DC14-1740-9FAA-3EFE86CF7A3D}" type="pres">
      <dgm:prSet presAssocID="{BE01B670-2AC3-8A47-A7E8-DDD9794B98FC}" presName="sibTrans" presStyleCnt="0"/>
      <dgm:spPr/>
    </dgm:pt>
    <dgm:pt modelId="{9D63870F-1732-6C48-B286-AC3D625C3DB1}" type="pres">
      <dgm:prSet presAssocID="{D172478E-47DC-9146-8BD1-F132410662D0}" presName="node" presStyleLbl="node1" presStyleIdx="2" presStyleCnt="5">
        <dgm:presLayoutVars>
          <dgm:bulletEnabled val="1"/>
        </dgm:presLayoutVars>
      </dgm:prSet>
      <dgm:spPr/>
    </dgm:pt>
    <dgm:pt modelId="{223F622C-393D-424C-BE0B-4A8B100500F5}" type="pres">
      <dgm:prSet presAssocID="{EF7D3BA3-434B-B84B-B8D2-7BBBB85604BB}" presName="sibTrans" presStyleCnt="0"/>
      <dgm:spPr/>
    </dgm:pt>
    <dgm:pt modelId="{3762C9F7-4AF2-7C48-AD7C-99AE3F887DBF}" type="pres">
      <dgm:prSet presAssocID="{DCD9C862-54BC-A740-9C3F-CE0C255C9B99}" presName="node" presStyleLbl="node1" presStyleIdx="3" presStyleCnt="5">
        <dgm:presLayoutVars>
          <dgm:bulletEnabled val="1"/>
        </dgm:presLayoutVars>
      </dgm:prSet>
      <dgm:spPr/>
    </dgm:pt>
    <dgm:pt modelId="{76C64D03-F368-C744-BD55-5241DAF03547}" type="pres">
      <dgm:prSet presAssocID="{8693F7D5-5CF3-8541-818C-B97A4FD1B8C1}" presName="sibTrans" presStyleCnt="0"/>
      <dgm:spPr/>
    </dgm:pt>
    <dgm:pt modelId="{1710B9F6-3EC1-C144-9DBE-B3C4375C13D4}" type="pres">
      <dgm:prSet presAssocID="{D7A73AAB-F36A-EB4F-8038-5BFCF140781D}" presName="node" presStyleLbl="node1" presStyleIdx="4" presStyleCnt="5">
        <dgm:presLayoutVars>
          <dgm:bulletEnabled val="1"/>
        </dgm:presLayoutVars>
      </dgm:prSet>
      <dgm:spPr/>
    </dgm:pt>
  </dgm:ptLst>
  <dgm:cxnLst>
    <dgm:cxn modelId="{306E8E10-B81E-6D4E-8ADE-F8AAB88AE3DF}" type="presOf" srcId="{D7A73AAB-F36A-EB4F-8038-5BFCF140781D}" destId="{1710B9F6-3EC1-C144-9DBE-B3C4375C13D4}" srcOrd="0" destOrd="0" presId="urn:microsoft.com/office/officeart/2005/8/layout/default"/>
    <dgm:cxn modelId="{1CBA8C2A-8008-CF4A-B63F-CDB646177F47}" srcId="{3BBB36D8-84EA-A049-BA62-D52793DFB4D0}" destId="{D7A73AAB-F36A-EB4F-8038-5BFCF140781D}" srcOrd="4" destOrd="0" parTransId="{3050F79D-CFF9-1D43-99E4-675A1D3CAA9C}" sibTransId="{E357E22F-07E7-2148-A9F5-AE24B615C086}"/>
    <dgm:cxn modelId="{4049B03C-F39A-4D45-ADF6-CEE52728345D}" type="presOf" srcId="{0601CF74-D8E7-A543-B799-F63E6AB77FF3}" destId="{B23BA799-9843-E748-88E7-9CAD9AED2576}" srcOrd="0" destOrd="0" presId="urn:microsoft.com/office/officeart/2005/8/layout/default"/>
    <dgm:cxn modelId="{671C715B-1230-A94B-9AFE-0AE7C500E113}" srcId="{3BBB36D8-84EA-A049-BA62-D52793DFB4D0}" destId="{DCD9C862-54BC-A740-9C3F-CE0C255C9B99}" srcOrd="3" destOrd="0" parTransId="{75162F80-2810-8344-A8F1-C9DAAE7CBC3E}" sibTransId="{8693F7D5-5CF3-8541-818C-B97A4FD1B8C1}"/>
    <dgm:cxn modelId="{0C31374A-826F-974F-AB62-5D98ED2AE04A}" srcId="{3BBB36D8-84EA-A049-BA62-D52793DFB4D0}" destId="{0601CF74-D8E7-A543-B799-F63E6AB77FF3}" srcOrd="0" destOrd="0" parTransId="{11F72C89-E6D2-6240-B76F-57E91BF65638}" sibTransId="{F6C9A0BC-FB70-F249-B138-C40A1D77D42F}"/>
    <dgm:cxn modelId="{1632BD57-9C5C-DA48-99CA-AFFC10802102}" type="presOf" srcId="{D172478E-47DC-9146-8BD1-F132410662D0}" destId="{9D63870F-1732-6C48-B286-AC3D625C3DB1}" srcOrd="0" destOrd="0" presId="urn:microsoft.com/office/officeart/2005/8/layout/default"/>
    <dgm:cxn modelId="{E626218C-1C9C-3440-BBE4-892C558EBD6F}" type="presOf" srcId="{DCD9C862-54BC-A740-9C3F-CE0C255C9B99}" destId="{3762C9F7-4AF2-7C48-AD7C-99AE3F887DBF}" srcOrd="0" destOrd="0" presId="urn:microsoft.com/office/officeart/2005/8/layout/default"/>
    <dgm:cxn modelId="{5494AEA0-33D0-CA43-9529-A9EF3DA47FB4}" srcId="{3BBB36D8-84EA-A049-BA62-D52793DFB4D0}" destId="{B26DFC8F-D6AE-814D-9014-7C62CD39D881}" srcOrd="1" destOrd="0" parTransId="{37B309B1-4F0E-7545-B894-8C4A63FEB0BC}" sibTransId="{BE01B670-2AC3-8A47-A7E8-DDD9794B98FC}"/>
    <dgm:cxn modelId="{813747D0-EF04-784B-BDFB-3EE64868D9C9}" srcId="{3BBB36D8-84EA-A049-BA62-D52793DFB4D0}" destId="{D172478E-47DC-9146-8BD1-F132410662D0}" srcOrd="2" destOrd="0" parTransId="{B5884F67-2561-EE4B-8906-DE6D8A1C5F60}" sibTransId="{EF7D3BA3-434B-B84B-B8D2-7BBBB85604BB}"/>
    <dgm:cxn modelId="{D41DEDF2-B623-2F4B-B9C7-AB8D59F1F90C}" type="presOf" srcId="{3BBB36D8-84EA-A049-BA62-D52793DFB4D0}" destId="{CF93D225-BBD5-7543-8083-D18908BCFB51}" srcOrd="0" destOrd="0" presId="urn:microsoft.com/office/officeart/2005/8/layout/default"/>
    <dgm:cxn modelId="{5BF90EFB-901B-2841-B8DF-8C69179A8E2F}" type="presOf" srcId="{B26DFC8F-D6AE-814D-9014-7C62CD39D881}" destId="{B9E41E96-C7E0-444E-9958-790DAC664822}" srcOrd="0" destOrd="0" presId="urn:microsoft.com/office/officeart/2005/8/layout/default"/>
    <dgm:cxn modelId="{E184CF7D-3116-6B45-99E5-B819BEF1AC62}" type="presParOf" srcId="{CF93D225-BBD5-7543-8083-D18908BCFB51}" destId="{B23BA799-9843-E748-88E7-9CAD9AED2576}" srcOrd="0" destOrd="0" presId="urn:microsoft.com/office/officeart/2005/8/layout/default"/>
    <dgm:cxn modelId="{86C58B26-CF13-0341-9093-43F6A6CB6B05}" type="presParOf" srcId="{CF93D225-BBD5-7543-8083-D18908BCFB51}" destId="{16C4C2DB-66E9-324A-B1F8-FC0FE8641D82}" srcOrd="1" destOrd="0" presId="urn:microsoft.com/office/officeart/2005/8/layout/default"/>
    <dgm:cxn modelId="{EE5BE7E4-91DD-4842-B72B-76609538E804}" type="presParOf" srcId="{CF93D225-BBD5-7543-8083-D18908BCFB51}" destId="{B9E41E96-C7E0-444E-9958-790DAC664822}" srcOrd="2" destOrd="0" presId="urn:microsoft.com/office/officeart/2005/8/layout/default"/>
    <dgm:cxn modelId="{F33FE5B7-0C02-2F48-91F7-688830B34D1E}" type="presParOf" srcId="{CF93D225-BBD5-7543-8083-D18908BCFB51}" destId="{5830D2CA-DC14-1740-9FAA-3EFE86CF7A3D}" srcOrd="3" destOrd="0" presId="urn:microsoft.com/office/officeart/2005/8/layout/default"/>
    <dgm:cxn modelId="{C321F26C-CC8A-654F-8666-0A7E07833EC6}" type="presParOf" srcId="{CF93D225-BBD5-7543-8083-D18908BCFB51}" destId="{9D63870F-1732-6C48-B286-AC3D625C3DB1}" srcOrd="4" destOrd="0" presId="urn:microsoft.com/office/officeart/2005/8/layout/default"/>
    <dgm:cxn modelId="{21721D9B-2DCC-8D49-97EE-5C58CBE4D432}" type="presParOf" srcId="{CF93D225-BBD5-7543-8083-D18908BCFB51}" destId="{223F622C-393D-424C-BE0B-4A8B100500F5}" srcOrd="5" destOrd="0" presId="urn:microsoft.com/office/officeart/2005/8/layout/default"/>
    <dgm:cxn modelId="{84CD1D6F-1502-7047-B1BF-9F83BBA057A4}" type="presParOf" srcId="{CF93D225-BBD5-7543-8083-D18908BCFB51}" destId="{3762C9F7-4AF2-7C48-AD7C-99AE3F887DBF}" srcOrd="6" destOrd="0" presId="urn:microsoft.com/office/officeart/2005/8/layout/default"/>
    <dgm:cxn modelId="{3E2CECE7-A72C-5246-A11D-05CFD97C0085}" type="presParOf" srcId="{CF93D225-BBD5-7543-8083-D18908BCFB51}" destId="{76C64D03-F368-C744-BD55-5241DAF03547}" srcOrd="7" destOrd="0" presId="urn:microsoft.com/office/officeart/2005/8/layout/default"/>
    <dgm:cxn modelId="{849224FA-5912-E241-97EC-27CD176458A0}" type="presParOf" srcId="{CF93D225-BBD5-7543-8083-D18908BCFB51}" destId="{1710B9F6-3EC1-C144-9DBE-B3C4375C13D4}" srcOrd="8"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291F1F-69FB-7544-BF9C-67CBE30E1A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b-NO"/>
        </a:p>
      </dgm:t>
    </dgm:pt>
    <dgm:pt modelId="{A417BC6D-5706-F44D-96F7-1FAC2AD3838E}">
      <dgm:prSet/>
      <dgm:spPr>
        <a:solidFill>
          <a:srgbClr val="007075"/>
        </a:solidFill>
      </dgm:spPr>
      <dgm:t>
        <a:bodyPr/>
        <a:lstStyle/>
        <a:p>
          <a:pPr algn="ctr"/>
          <a:r>
            <a:rPr lang="nb-NO" dirty="0"/>
            <a:t>Nytte ved at biogass erstatter fossile energibærere </a:t>
          </a:r>
        </a:p>
      </dgm:t>
    </dgm:pt>
    <dgm:pt modelId="{A9CC663A-7F58-B244-BA3B-BA2C7BB749A9}" type="parTrans" cxnId="{6E4C691E-4FD7-C04B-8221-9B5866C2C630}">
      <dgm:prSet/>
      <dgm:spPr/>
      <dgm:t>
        <a:bodyPr/>
        <a:lstStyle/>
        <a:p>
          <a:endParaRPr lang="nb-NO"/>
        </a:p>
      </dgm:t>
    </dgm:pt>
    <dgm:pt modelId="{4264DD8E-CE1A-A849-8F63-8888D13E8793}" type="sibTrans" cxnId="{6E4C691E-4FD7-C04B-8221-9B5866C2C630}">
      <dgm:prSet/>
      <dgm:spPr/>
      <dgm:t>
        <a:bodyPr/>
        <a:lstStyle/>
        <a:p>
          <a:endParaRPr lang="nb-NO"/>
        </a:p>
      </dgm:t>
    </dgm:pt>
    <dgm:pt modelId="{8E5BAD38-77E0-A243-975A-C329298672F4}">
      <dgm:prSet/>
      <dgm:spPr>
        <a:solidFill>
          <a:srgbClr val="007075"/>
        </a:solidFill>
      </dgm:spPr>
      <dgm:t>
        <a:bodyPr/>
        <a:lstStyle/>
        <a:p>
          <a:pPr algn="ctr"/>
          <a:r>
            <a:rPr lang="nb-NO" dirty="0"/>
            <a:t>Nytte ved at CO2 fra oppgradering av biogass erstatter fossilbasert CO2 </a:t>
          </a:r>
        </a:p>
      </dgm:t>
    </dgm:pt>
    <dgm:pt modelId="{F36596AC-9570-2540-AD0F-2CEDC685ED6A}" type="parTrans" cxnId="{9B4258D5-E098-AE4C-B894-CBCE4BCA8E9E}">
      <dgm:prSet/>
      <dgm:spPr/>
      <dgm:t>
        <a:bodyPr/>
        <a:lstStyle/>
        <a:p>
          <a:endParaRPr lang="nb-NO"/>
        </a:p>
      </dgm:t>
    </dgm:pt>
    <dgm:pt modelId="{A2713BB3-0AFD-CA4A-A821-CF21A7712FCC}" type="sibTrans" cxnId="{9B4258D5-E098-AE4C-B894-CBCE4BCA8E9E}">
      <dgm:prSet/>
      <dgm:spPr/>
      <dgm:t>
        <a:bodyPr/>
        <a:lstStyle/>
        <a:p>
          <a:endParaRPr lang="nb-NO"/>
        </a:p>
      </dgm:t>
    </dgm:pt>
    <dgm:pt modelId="{5F843EEF-FB58-9F44-AA25-C83206DA5BCA}">
      <dgm:prSet/>
      <dgm:spPr>
        <a:solidFill>
          <a:srgbClr val="007075"/>
        </a:solidFill>
      </dgm:spPr>
      <dgm:t>
        <a:bodyPr/>
        <a:lstStyle/>
        <a:p>
          <a:pPr algn="ctr"/>
          <a:r>
            <a:rPr lang="nb-NO" dirty="0"/>
            <a:t>Nytte ved at biorest erstatter mineralgjødsel</a:t>
          </a:r>
        </a:p>
      </dgm:t>
    </dgm:pt>
    <dgm:pt modelId="{2F5725F9-B884-7442-8344-4CE2E293CD11}" type="parTrans" cxnId="{79CE6443-547B-AE4D-8926-84C274E558B3}">
      <dgm:prSet/>
      <dgm:spPr/>
      <dgm:t>
        <a:bodyPr/>
        <a:lstStyle/>
        <a:p>
          <a:endParaRPr lang="nb-NO"/>
        </a:p>
      </dgm:t>
    </dgm:pt>
    <dgm:pt modelId="{3757AFB7-01D9-E44D-9721-7BAFD83BDE9C}" type="sibTrans" cxnId="{79CE6443-547B-AE4D-8926-84C274E558B3}">
      <dgm:prSet/>
      <dgm:spPr/>
      <dgm:t>
        <a:bodyPr/>
        <a:lstStyle/>
        <a:p>
          <a:endParaRPr lang="nb-NO"/>
        </a:p>
      </dgm:t>
    </dgm:pt>
    <dgm:pt modelId="{6769B8CD-112C-664C-B685-FA7D8874D58E}">
      <dgm:prSet/>
      <dgm:spPr>
        <a:solidFill>
          <a:srgbClr val="007075"/>
        </a:solidFill>
      </dgm:spPr>
      <dgm:t>
        <a:bodyPr/>
        <a:lstStyle/>
        <a:p>
          <a:pPr algn="ctr"/>
          <a:r>
            <a:rPr lang="nb-NO" dirty="0"/>
            <a:t>Nytte ved at avfalls- og gjødselressurser behandles i biogassanlegg som har lavere klimapåvirkning enn alternativ håndtering</a:t>
          </a:r>
        </a:p>
      </dgm:t>
    </dgm:pt>
    <dgm:pt modelId="{E018671C-CAE1-3442-9DBE-93C6B645FCA7}" type="parTrans" cxnId="{4F3B4C18-9784-0C4A-94F7-CF7465317066}">
      <dgm:prSet/>
      <dgm:spPr/>
      <dgm:t>
        <a:bodyPr/>
        <a:lstStyle/>
        <a:p>
          <a:endParaRPr lang="nb-NO"/>
        </a:p>
      </dgm:t>
    </dgm:pt>
    <dgm:pt modelId="{F371D155-297F-6744-932C-D21903165FAD}" type="sibTrans" cxnId="{4F3B4C18-9784-0C4A-94F7-CF7465317066}">
      <dgm:prSet/>
      <dgm:spPr/>
      <dgm:t>
        <a:bodyPr/>
        <a:lstStyle/>
        <a:p>
          <a:endParaRPr lang="nb-NO"/>
        </a:p>
      </dgm:t>
    </dgm:pt>
    <dgm:pt modelId="{70DFE098-22AC-BD47-9076-3D39A68EE0DF}" type="pres">
      <dgm:prSet presAssocID="{2D291F1F-69FB-7544-BF9C-67CBE30E1A67}" presName="linear" presStyleCnt="0">
        <dgm:presLayoutVars>
          <dgm:animLvl val="lvl"/>
          <dgm:resizeHandles val="exact"/>
        </dgm:presLayoutVars>
      </dgm:prSet>
      <dgm:spPr/>
    </dgm:pt>
    <dgm:pt modelId="{12C7A4DC-D8E4-2448-ACC6-F2919428168C}" type="pres">
      <dgm:prSet presAssocID="{A417BC6D-5706-F44D-96F7-1FAC2AD3838E}" presName="parentText" presStyleLbl="node1" presStyleIdx="0" presStyleCnt="4">
        <dgm:presLayoutVars>
          <dgm:chMax val="0"/>
          <dgm:bulletEnabled val="1"/>
        </dgm:presLayoutVars>
      </dgm:prSet>
      <dgm:spPr/>
    </dgm:pt>
    <dgm:pt modelId="{3D8DA42D-8722-CB4F-8618-319C7C83D5DF}" type="pres">
      <dgm:prSet presAssocID="{4264DD8E-CE1A-A849-8F63-8888D13E8793}" presName="spacer" presStyleCnt="0"/>
      <dgm:spPr/>
    </dgm:pt>
    <dgm:pt modelId="{A481776C-631A-FA4B-9425-3699B7D2F935}" type="pres">
      <dgm:prSet presAssocID="{8E5BAD38-77E0-A243-975A-C329298672F4}" presName="parentText" presStyleLbl="node1" presStyleIdx="1" presStyleCnt="4">
        <dgm:presLayoutVars>
          <dgm:chMax val="0"/>
          <dgm:bulletEnabled val="1"/>
        </dgm:presLayoutVars>
      </dgm:prSet>
      <dgm:spPr/>
    </dgm:pt>
    <dgm:pt modelId="{E640E5AA-4909-9A4E-B0C4-28460C01A3E3}" type="pres">
      <dgm:prSet presAssocID="{A2713BB3-0AFD-CA4A-A821-CF21A7712FCC}" presName="spacer" presStyleCnt="0"/>
      <dgm:spPr/>
    </dgm:pt>
    <dgm:pt modelId="{E03F7BA0-D9A5-474B-B980-E7C6B8A2DDF5}" type="pres">
      <dgm:prSet presAssocID="{5F843EEF-FB58-9F44-AA25-C83206DA5BCA}" presName="parentText" presStyleLbl="node1" presStyleIdx="2" presStyleCnt="4">
        <dgm:presLayoutVars>
          <dgm:chMax val="0"/>
          <dgm:bulletEnabled val="1"/>
        </dgm:presLayoutVars>
      </dgm:prSet>
      <dgm:spPr/>
    </dgm:pt>
    <dgm:pt modelId="{6FED4772-0D14-624E-B1F2-81F5075F1C7F}" type="pres">
      <dgm:prSet presAssocID="{3757AFB7-01D9-E44D-9721-7BAFD83BDE9C}" presName="spacer" presStyleCnt="0"/>
      <dgm:spPr/>
    </dgm:pt>
    <dgm:pt modelId="{4994656C-719B-714C-805B-DB22D35E776C}" type="pres">
      <dgm:prSet presAssocID="{6769B8CD-112C-664C-B685-FA7D8874D58E}" presName="parentText" presStyleLbl="node1" presStyleIdx="3" presStyleCnt="4">
        <dgm:presLayoutVars>
          <dgm:chMax val="0"/>
          <dgm:bulletEnabled val="1"/>
        </dgm:presLayoutVars>
      </dgm:prSet>
      <dgm:spPr/>
    </dgm:pt>
  </dgm:ptLst>
  <dgm:cxnLst>
    <dgm:cxn modelId="{4F3B4C18-9784-0C4A-94F7-CF7465317066}" srcId="{2D291F1F-69FB-7544-BF9C-67CBE30E1A67}" destId="{6769B8CD-112C-664C-B685-FA7D8874D58E}" srcOrd="3" destOrd="0" parTransId="{E018671C-CAE1-3442-9DBE-93C6B645FCA7}" sibTransId="{F371D155-297F-6744-932C-D21903165FAD}"/>
    <dgm:cxn modelId="{6E4C691E-4FD7-C04B-8221-9B5866C2C630}" srcId="{2D291F1F-69FB-7544-BF9C-67CBE30E1A67}" destId="{A417BC6D-5706-F44D-96F7-1FAC2AD3838E}" srcOrd="0" destOrd="0" parTransId="{A9CC663A-7F58-B244-BA3B-BA2C7BB749A9}" sibTransId="{4264DD8E-CE1A-A849-8F63-8888D13E8793}"/>
    <dgm:cxn modelId="{EFFA353F-0EAA-2E45-B416-E7C90C0A1F0C}" type="presOf" srcId="{5F843EEF-FB58-9F44-AA25-C83206DA5BCA}" destId="{E03F7BA0-D9A5-474B-B980-E7C6B8A2DDF5}" srcOrd="0" destOrd="0" presId="urn:microsoft.com/office/officeart/2005/8/layout/vList2"/>
    <dgm:cxn modelId="{79CE6443-547B-AE4D-8926-84C274E558B3}" srcId="{2D291F1F-69FB-7544-BF9C-67CBE30E1A67}" destId="{5F843EEF-FB58-9F44-AA25-C83206DA5BCA}" srcOrd="2" destOrd="0" parTransId="{2F5725F9-B884-7442-8344-4CE2E293CD11}" sibTransId="{3757AFB7-01D9-E44D-9721-7BAFD83BDE9C}"/>
    <dgm:cxn modelId="{06717D67-DD65-BF4A-A692-AAD153476D98}" type="presOf" srcId="{8E5BAD38-77E0-A243-975A-C329298672F4}" destId="{A481776C-631A-FA4B-9425-3699B7D2F935}" srcOrd="0" destOrd="0" presId="urn:microsoft.com/office/officeart/2005/8/layout/vList2"/>
    <dgm:cxn modelId="{559E1DBC-3553-E24F-840F-AF8E895268A8}" type="presOf" srcId="{A417BC6D-5706-F44D-96F7-1FAC2AD3838E}" destId="{12C7A4DC-D8E4-2448-ACC6-F2919428168C}" srcOrd="0" destOrd="0" presId="urn:microsoft.com/office/officeart/2005/8/layout/vList2"/>
    <dgm:cxn modelId="{D32C76CF-527D-864D-B3F7-B43B159941CB}" type="presOf" srcId="{6769B8CD-112C-664C-B685-FA7D8874D58E}" destId="{4994656C-719B-714C-805B-DB22D35E776C}" srcOrd="0" destOrd="0" presId="urn:microsoft.com/office/officeart/2005/8/layout/vList2"/>
    <dgm:cxn modelId="{9B4258D5-E098-AE4C-B894-CBCE4BCA8E9E}" srcId="{2D291F1F-69FB-7544-BF9C-67CBE30E1A67}" destId="{8E5BAD38-77E0-A243-975A-C329298672F4}" srcOrd="1" destOrd="0" parTransId="{F36596AC-9570-2540-AD0F-2CEDC685ED6A}" sibTransId="{A2713BB3-0AFD-CA4A-A821-CF21A7712FCC}"/>
    <dgm:cxn modelId="{6B4CC6DC-C6AD-234D-9379-B62D4E143C3C}" type="presOf" srcId="{2D291F1F-69FB-7544-BF9C-67CBE30E1A67}" destId="{70DFE098-22AC-BD47-9076-3D39A68EE0DF}" srcOrd="0" destOrd="0" presId="urn:microsoft.com/office/officeart/2005/8/layout/vList2"/>
    <dgm:cxn modelId="{FF31113D-3C18-2F4C-A9C4-981F26B00C2B}" type="presParOf" srcId="{70DFE098-22AC-BD47-9076-3D39A68EE0DF}" destId="{12C7A4DC-D8E4-2448-ACC6-F2919428168C}" srcOrd="0" destOrd="0" presId="urn:microsoft.com/office/officeart/2005/8/layout/vList2"/>
    <dgm:cxn modelId="{902E1E66-27E1-3847-8462-48A3FBA1C1A3}" type="presParOf" srcId="{70DFE098-22AC-BD47-9076-3D39A68EE0DF}" destId="{3D8DA42D-8722-CB4F-8618-319C7C83D5DF}" srcOrd="1" destOrd="0" presId="urn:microsoft.com/office/officeart/2005/8/layout/vList2"/>
    <dgm:cxn modelId="{D964B8A9-EF2A-4C45-9F53-6A0182B69557}" type="presParOf" srcId="{70DFE098-22AC-BD47-9076-3D39A68EE0DF}" destId="{A481776C-631A-FA4B-9425-3699B7D2F935}" srcOrd="2" destOrd="0" presId="urn:microsoft.com/office/officeart/2005/8/layout/vList2"/>
    <dgm:cxn modelId="{903CBDFA-4A8A-8045-9990-9A47D229F944}" type="presParOf" srcId="{70DFE098-22AC-BD47-9076-3D39A68EE0DF}" destId="{E640E5AA-4909-9A4E-B0C4-28460C01A3E3}" srcOrd="3" destOrd="0" presId="urn:microsoft.com/office/officeart/2005/8/layout/vList2"/>
    <dgm:cxn modelId="{315DA7F5-D592-B94A-9ACC-14A7D6701003}" type="presParOf" srcId="{70DFE098-22AC-BD47-9076-3D39A68EE0DF}" destId="{E03F7BA0-D9A5-474B-B980-E7C6B8A2DDF5}" srcOrd="4" destOrd="0" presId="urn:microsoft.com/office/officeart/2005/8/layout/vList2"/>
    <dgm:cxn modelId="{47FCDE28-D48D-544A-880C-C08130065581}" type="presParOf" srcId="{70DFE098-22AC-BD47-9076-3D39A68EE0DF}" destId="{6FED4772-0D14-624E-B1F2-81F5075F1C7F}" srcOrd="5" destOrd="0" presId="urn:microsoft.com/office/officeart/2005/8/layout/vList2"/>
    <dgm:cxn modelId="{DBF47567-BDF6-4A43-A1F6-791A5331153E}" type="presParOf" srcId="{70DFE098-22AC-BD47-9076-3D39A68EE0DF}" destId="{4994656C-719B-714C-805B-DB22D35E776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93D650-26DC-2F41-9FB1-E75051FB804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b-NO"/>
        </a:p>
      </dgm:t>
    </dgm:pt>
    <dgm:pt modelId="{5923AFCF-00B9-FD47-8326-0CE128511507}">
      <dgm:prSet custT="1"/>
      <dgm:spPr>
        <a:solidFill>
          <a:srgbClr val="007075"/>
        </a:solidFill>
      </dgm:spPr>
      <dgm:t>
        <a:bodyPr/>
        <a:lstStyle/>
        <a:p>
          <a:pPr>
            <a:lnSpc>
              <a:spcPct val="150000"/>
            </a:lnSpc>
          </a:pPr>
          <a:r>
            <a:rPr lang="nb-NO" sz="2000" dirty="0"/>
            <a:t>Fra biomasse til verdifulle produkter</a:t>
          </a:r>
        </a:p>
      </dgm:t>
    </dgm:pt>
    <dgm:pt modelId="{953EB879-AF38-B142-814C-0931ADF79919}" type="parTrans" cxnId="{CA4479BA-BAFB-3B4E-9F6A-0C9B7184CAD5}">
      <dgm:prSet/>
      <dgm:spPr/>
      <dgm:t>
        <a:bodyPr/>
        <a:lstStyle/>
        <a:p>
          <a:endParaRPr lang="nb-NO" sz="1600"/>
        </a:p>
      </dgm:t>
    </dgm:pt>
    <dgm:pt modelId="{8B3F6DDC-F279-1341-81BF-BB67B6D4E0CD}" type="sibTrans" cxnId="{CA4479BA-BAFB-3B4E-9F6A-0C9B7184CAD5}">
      <dgm:prSet/>
      <dgm:spPr/>
      <dgm:t>
        <a:bodyPr/>
        <a:lstStyle/>
        <a:p>
          <a:endParaRPr lang="nb-NO" sz="1600"/>
        </a:p>
      </dgm:t>
    </dgm:pt>
    <dgm:pt modelId="{7DD22B32-FA2E-C24D-B02D-8D9D289F890E}">
      <dgm:prSet custT="1"/>
      <dgm:spPr>
        <a:solidFill>
          <a:srgbClr val="007075"/>
        </a:solidFill>
      </dgm:spPr>
      <dgm:t>
        <a:bodyPr/>
        <a:lstStyle/>
        <a:p>
          <a:pPr>
            <a:lnSpc>
              <a:spcPct val="150000"/>
            </a:lnSpc>
          </a:pPr>
          <a:r>
            <a:rPr lang="nb-NO" sz="2000" dirty="0"/>
            <a:t>Prosess:</a:t>
          </a:r>
          <a:r>
            <a:rPr lang="nb-NO" sz="2000" b="0" i="0" dirty="0"/>
            <a:t> Oppvarming uten oksygen         500-600</a:t>
          </a:r>
          <a:r>
            <a:rPr lang="nb-NO" sz="2000" b="0" i="0" dirty="0">
              <a:solidFill>
                <a:schemeClr val="bg1"/>
              </a:solidFill>
              <a:effectLst/>
              <a:latin typeface="Myriad Pro" panose="020B0503030403020204" pitchFamily="34" charset="0"/>
              <a:cs typeface="Calibri" panose="020F0502020204030204" pitchFamily="34" charset="0"/>
            </a:rPr>
            <a:t>°</a:t>
          </a:r>
          <a:r>
            <a:rPr lang="nb-NO" sz="2000" b="0" i="0" dirty="0">
              <a:solidFill>
                <a:schemeClr val="bg1"/>
              </a:solidFill>
              <a:latin typeface="Myriad Pro" panose="020B0503030403020204" pitchFamily="34" charset="0"/>
              <a:cs typeface="Calibri" panose="020F0502020204030204" pitchFamily="34" charset="0"/>
            </a:rPr>
            <a:t>C</a:t>
          </a:r>
          <a:endParaRPr lang="nb-NO" sz="2000" b="0" dirty="0">
            <a:solidFill>
              <a:schemeClr val="bg1"/>
            </a:solidFill>
          </a:endParaRPr>
        </a:p>
      </dgm:t>
    </dgm:pt>
    <dgm:pt modelId="{1A4ADA44-FCC3-D343-8021-CBAF42E2B3CA}" type="parTrans" cxnId="{C67BDD6D-748B-974C-94A1-38C8B89E0E0B}">
      <dgm:prSet/>
      <dgm:spPr/>
      <dgm:t>
        <a:bodyPr/>
        <a:lstStyle/>
        <a:p>
          <a:endParaRPr lang="nb-NO" sz="1600"/>
        </a:p>
      </dgm:t>
    </dgm:pt>
    <dgm:pt modelId="{32BF22A3-8141-8045-82D4-3783DD372F59}" type="sibTrans" cxnId="{C67BDD6D-748B-974C-94A1-38C8B89E0E0B}">
      <dgm:prSet/>
      <dgm:spPr/>
      <dgm:t>
        <a:bodyPr/>
        <a:lstStyle/>
        <a:p>
          <a:endParaRPr lang="nb-NO" sz="1600"/>
        </a:p>
      </dgm:t>
    </dgm:pt>
    <dgm:pt modelId="{7C65919C-F75B-0D47-A993-7046AA7C0132}">
      <dgm:prSet custT="1"/>
      <dgm:spPr>
        <a:solidFill>
          <a:srgbClr val="007075"/>
        </a:solidFill>
      </dgm:spPr>
      <dgm:t>
        <a:bodyPr/>
        <a:lstStyle/>
        <a:p>
          <a:pPr>
            <a:lnSpc>
              <a:spcPct val="150000"/>
            </a:lnSpc>
          </a:pPr>
          <a:r>
            <a:rPr lang="nb-NO" sz="2000" b="0" i="0" dirty="0"/>
            <a:t>Nyttige produkter: Biokull, biogass, </a:t>
          </a:r>
          <a:r>
            <a:rPr lang="nb-NO" sz="2000" b="0" i="0" dirty="0" err="1"/>
            <a:t>bio</a:t>
          </a:r>
          <a:r>
            <a:rPr lang="nb-NO" sz="2000" b="0" i="0" dirty="0"/>
            <a:t>-olje</a:t>
          </a:r>
          <a:endParaRPr lang="nb-NO" sz="2000" dirty="0"/>
        </a:p>
      </dgm:t>
    </dgm:pt>
    <dgm:pt modelId="{AAEB171A-1CD7-864F-BB24-15F346F6377D}" type="parTrans" cxnId="{DDB547CF-3A05-624B-AAD2-D51F3E8DD29D}">
      <dgm:prSet/>
      <dgm:spPr/>
      <dgm:t>
        <a:bodyPr/>
        <a:lstStyle/>
        <a:p>
          <a:endParaRPr lang="nb-NO" sz="1600"/>
        </a:p>
      </dgm:t>
    </dgm:pt>
    <dgm:pt modelId="{D85D253A-97D5-2A49-8DD4-D48BC13748AF}" type="sibTrans" cxnId="{DDB547CF-3A05-624B-AAD2-D51F3E8DD29D}">
      <dgm:prSet/>
      <dgm:spPr/>
      <dgm:t>
        <a:bodyPr/>
        <a:lstStyle/>
        <a:p>
          <a:endParaRPr lang="nb-NO" sz="1600"/>
        </a:p>
      </dgm:t>
    </dgm:pt>
    <dgm:pt modelId="{A641726F-3541-D844-B0CC-349431C7ABCA}" type="pres">
      <dgm:prSet presAssocID="{3E93D650-26DC-2F41-9FB1-E75051FB8044}" presName="Name0" presStyleCnt="0">
        <dgm:presLayoutVars>
          <dgm:chPref val="3"/>
          <dgm:dir/>
          <dgm:animLvl val="lvl"/>
          <dgm:resizeHandles/>
        </dgm:presLayoutVars>
      </dgm:prSet>
      <dgm:spPr/>
    </dgm:pt>
    <dgm:pt modelId="{8FB4ED62-D647-9748-B21B-76C350D5FFA8}" type="pres">
      <dgm:prSet presAssocID="{5923AFCF-00B9-FD47-8326-0CE128511507}" presName="horFlow" presStyleCnt="0"/>
      <dgm:spPr/>
    </dgm:pt>
    <dgm:pt modelId="{13917885-0382-1E40-85D4-A309BC379D5D}" type="pres">
      <dgm:prSet presAssocID="{5923AFCF-00B9-FD47-8326-0CE128511507}" presName="bigChev" presStyleLbl="node1" presStyleIdx="0" presStyleCnt="3" custLinFactNeighborY="-9325"/>
      <dgm:spPr/>
    </dgm:pt>
    <dgm:pt modelId="{BEFBAFE4-7B63-AA41-B0CB-85E4B88193D1}" type="pres">
      <dgm:prSet presAssocID="{5923AFCF-00B9-FD47-8326-0CE128511507}" presName="vSp" presStyleCnt="0"/>
      <dgm:spPr/>
    </dgm:pt>
    <dgm:pt modelId="{CCBA618B-4ECB-AD45-89C1-FE651DE5DD93}" type="pres">
      <dgm:prSet presAssocID="{7DD22B32-FA2E-C24D-B02D-8D9D289F890E}" presName="horFlow" presStyleCnt="0"/>
      <dgm:spPr/>
    </dgm:pt>
    <dgm:pt modelId="{23A686D0-31A9-6640-8EFF-916E0720391C}" type="pres">
      <dgm:prSet presAssocID="{7DD22B32-FA2E-C24D-B02D-8D9D289F890E}" presName="bigChev" presStyleLbl="node1" presStyleIdx="1" presStyleCnt="3" custLinFactNeighborY="494"/>
      <dgm:spPr/>
    </dgm:pt>
    <dgm:pt modelId="{A54AAB41-23B2-5545-959F-3FE9B184A562}" type="pres">
      <dgm:prSet presAssocID="{7DD22B32-FA2E-C24D-B02D-8D9D289F890E}" presName="vSp" presStyleCnt="0"/>
      <dgm:spPr/>
    </dgm:pt>
    <dgm:pt modelId="{E8733AE4-9E7E-CC40-8495-A639F3523BA3}" type="pres">
      <dgm:prSet presAssocID="{7C65919C-F75B-0D47-A993-7046AA7C0132}" presName="horFlow" presStyleCnt="0"/>
      <dgm:spPr/>
    </dgm:pt>
    <dgm:pt modelId="{061B61F4-6BC5-CA41-B2C3-E8A827D76334}" type="pres">
      <dgm:prSet presAssocID="{7C65919C-F75B-0D47-A993-7046AA7C0132}" presName="bigChev" presStyleLbl="node1" presStyleIdx="2" presStyleCnt="3" custLinFactNeighborX="-500" custLinFactNeighborY="37795"/>
      <dgm:spPr/>
    </dgm:pt>
  </dgm:ptLst>
  <dgm:cxnLst>
    <dgm:cxn modelId="{7D82A029-14C5-0D43-9CE0-976A9CA2E21E}" type="presOf" srcId="{7C65919C-F75B-0D47-A993-7046AA7C0132}" destId="{061B61F4-6BC5-CA41-B2C3-E8A827D76334}" srcOrd="0" destOrd="0" presId="urn:microsoft.com/office/officeart/2005/8/layout/lProcess3"/>
    <dgm:cxn modelId="{555A705E-BB35-7D42-ABB0-9F098607EF49}" type="presOf" srcId="{5923AFCF-00B9-FD47-8326-0CE128511507}" destId="{13917885-0382-1E40-85D4-A309BC379D5D}" srcOrd="0" destOrd="0" presId="urn:microsoft.com/office/officeart/2005/8/layout/lProcess3"/>
    <dgm:cxn modelId="{C67BDD6D-748B-974C-94A1-38C8B89E0E0B}" srcId="{3E93D650-26DC-2F41-9FB1-E75051FB8044}" destId="{7DD22B32-FA2E-C24D-B02D-8D9D289F890E}" srcOrd="1" destOrd="0" parTransId="{1A4ADA44-FCC3-D343-8021-CBAF42E2B3CA}" sibTransId="{32BF22A3-8141-8045-82D4-3783DD372F59}"/>
    <dgm:cxn modelId="{65E6F7A1-01B0-BD40-9A56-41DA1F6E976C}" type="presOf" srcId="{3E93D650-26DC-2F41-9FB1-E75051FB8044}" destId="{A641726F-3541-D844-B0CC-349431C7ABCA}" srcOrd="0" destOrd="0" presId="urn:microsoft.com/office/officeart/2005/8/layout/lProcess3"/>
    <dgm:cxn modelId="{CA4479BA-BAFB-3B4E-9F6A-0C9B7184CAD5}" srcId="{3E93D650-26DC-2F41-9FB1-E75051FB8044}" destId="{5923AFCF-00B9-FD47-8326-0CE128511507}" srcOrd="0" destOrd="0" parTransId="{953EB879-AF38-B142-814C-0931ADF79919}" sibTransId="{8B3F6DDC-F279-1341-81BF-BB67B6D4E0CD}"/>
    <dgm:cxn modelId="{6F1562C3-6DE9-934A-B42E-EF752CE29853}" type="presOf" srcId="{7DD22B32-FA2E-C24D-B02D-8D9D289F890E}" destId="{23A686D0-31A9-6640-8EFF-916E0720391C}" srcOrd="0" destOrd="0" presId="urn:microsoft.com/office/officeart/2005/8/layout/lProcess3"/>
    <dgm:cxn modelId="{DDB547CF-3A05-624B-AAD2-D51F3E8DD29D}" srcId="{3E93D650-26DC-2F41-9FB1-E75051FB8044}" destId="{7C65919C-F75B-0D47-A993-7046AA7C0132}" srcOrd="2" destOrd="0" parTransId="{AAEB171A-1CD7-864F-BB24-15F346F6377D}" sibTransId="{D85D253A-97D5-2A49-8DD4-D48BC13748AF}"/>
    <dgm:cxn modelId="{302F6066-4598-C447-A720-9EE47A740D5E}" type="presParOf" srcId="{A641726F-3541-D844-B0CC-349431C7ABCA}" destId="{8FB4ED62-D647-9748-B21B-76C350D5FFA8}" srcOrd="0" destOrd="0" presId="urn:microsoft.com/office/officeart/2005/8/layout/lProcess3"/>
    <dgm:cxn modelId="{783F388D-3613-EF4C-8D6D-C49D251FEDAC}" type="presParOf" srcId="{8FB4ED62-D647-9748-B21B-76C350D5FFA8}" destId="{13917885-0382-1E40-85D4-A309BC379D5D}" srcOrd="0" destOrd="0" presId="urn:microsoft.com/office/officeart/2005/8/layout/lProcess3"/>
    <dgm:cxn modelId="{D2D6FB38-01A2-C041-9172-95A6FB21E078}" type="presParOf" srcId="{A641726F-3541-D844-B0CC-349431C7ABCA}" destId="{BEFBAFE4-7B63-AA41-B0CB-85E4B88193D1}" srcOrd="1" destOrd="0" presId="urn:microsoft.com/office/officeart/2005/8/layout/lProcess3"/>
    <dgm:cxn modelId="{9CCA8E68-50B3-DB4D-A819-AD6BAA0ECB2A}" type="presParOf" srcId="{A641726F-3541-D844-B0CC-349431C7ABCA}" destId="{CCBA618B-4ECB-AD45-89C1-FE651DE5DD93}" srcOrd="2" destOrd="0" presId="urn:microsoft.com/office/officeart/2005/8/layout/lProcess3"/>
    <dgm:cxn modelId="{08736129-B316-5045-82BA-09E4BBF7AC1B}" type="presParOf" srcId="{CCBA618B-4ECB-AD45-89C1-FE651DE5DD93}" destId="{23A686D0-31A9-6640-8EFF-916E0720391C}" srcOrd="0" destOrd="0" presId="urn:microsoft.com/office/officeart/2005/8/layout/lProcess3"/>
    <dgm:cxn modelId="{A35A67DC-0FCF-2B40-85B0-5E7F5A896DC4}" type="presParOf" srcId="{A641726F-3541-D844-B0CC-349431C7ABCA}" destId="{A54AAB41-23B2-5545-959F-3FE9B184A562}" srcOrd="3" destOrd="0" presId="urn:microsoft.com/office/officeart/2005/8/layout/lProcess3"/>
    <dgm:cxn modelId="{4B789CC0-78A2-1E41-90FE-CAAF5724C456}" type="presParOf" srcId="{A641726F-3541-D844-B0CC-349431C7ABCA}" destId="{E8733AE4-9E7E-CC40-8495-A639F3523BA3}" srcOrd="4" destOrd="0" presId="urn:microsoft.com/office/officeart/2005/8/layout/lProcess3"/>
    <dgm:cxn modelId="{6EBF6C0E-1356-6142-ABCA-9A7CAA1A4AAB}" type="presParOf" srcId="{E8733AE4-9E7E-CC40-8495-A639F3523BA3}" destId="{061B61F4-6BC5-CA41-B2C3-E8A827D7633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dgm:spPr>
      <dgm:t>
        <a:bodyPr/>
        <a:lstStyle/>
        <a:p>
          <a:pPr>
            <a:lnSpc>
              <a:spcPct val="150000"/>
            </a:lnSpc>
          </a:pPr>
          <a:r>
            <a:rPr lang="nb-NO" noProof="0" dirty="0"/>
            <a:t>Gammel teknologi</a:t>
          </a:r>
        </a:p>
      </dgm:t>
    </dgm:pt>
    <dgm:pt modelId="{B045BF6B-99F5-CE47-8BE8-C70C4846FE4D}" type="parTrans" cxnId="{1337287A-2BD5-A647-B1BD-BA5FEF18721D}">
      <dgm:prSet/>
      <dgm:spPr/>
      <dgm:t>
        <a:bodyPr/>
        <a:lstStyle/>
        <a:p>
          <a:pPr>
            <a:lnSpc>
              <a:spcPct val="150000"/>
            </a:lnSpc>
          </a:pPr>
          <a:endParaRPr lang="nb-NO" noProof="0" dirty="0"/>
        </a:p>
      </dgm:t>
    </dgm:pt>
    <dgm:pt modelId="{56F75317-E3CC-914A-A144-F282582E18C5}" type="sibTrans" cxnId="{1337287A-2BD5-A647-B1BD-BA5FEF18721D}">
      <dgm:prSet/>
      <dgm:spPr/>
      <dgm:t>
        <a:bodyPr/>
        <a:lstStyle/>
        <a:p>
          <a:pPr>
            <a:lnSpc>
              <a:spcPct val="150000"/>
            </a:lnSpc>
          </a:pPr>
          <a:endParaRPr lang="nb-NO" noProof="0" dirty="0"/>
        </a:p>
      </dgm:t>
    </dgm:pt>
    <dgm:pt modelId="{ED8D370B-1970-EB42-9DFE-ABED82060988}">
      <dgm:prSet/>
      <dgm:spPr>
        <a:solidFill>
          <a:srgbClr val="007075"/>
        </a:solidFill>
      </dgm:spPr>
      <dgm:t>
        <a:bodyPr/>
        <a:lstStyle/>
        <a:p>
          <a:pPr>
            <a:lnSpc>
              <a:spcPct val="150000"/>
            </a:lnSpc>
          </a:pPr>
          <a:r>
            <a:rPr lang="nb-NO" noProof="0" dirty="0"/>
            <a:t>Gjør brensel om til gass</a:t>
          </a:r>
        </a:p>
      </dgm:t>
    </dgm:pt>
    <dgm:pt modelId="{9A515FA6-F51B-8548-B4E8-EDF0C0DA1F8E}" type="parTrans" cxnId="{A5F3D938-AAD4-E341-8645-93A343CFB5CD}">
      <dgm:prSet/>
      <dgm:spPr/>
      <dgm:t>
        <a:bodyPr/>
        <a:lstStyle/>
        <a:p>
          <a:pPr>
            <a:lnSpc>
              <a:spcPct val="150000"/>
            </a:lnSpc>
          </a:pPr>
          <a:endParaRPr lang="nb-NO" noProof="0" dirty="0"/>
        </a:p>
      </dgm:t>
    </dgm:pt>
    <dgm:pt modelId="{CA9A39FB-1449-984D-BBA2-AB82959B5EFE}" type="sibTrans" cxnId="{A5F3D938-AAD4-E341-8645-93A343CFB5CD}">
      <dgm:prSet/>
      <dgm:spPr/>
      <dgm:t>
        <a:bodyPr/>
        <a:lstStyle/>
        <a:p>
          <a:pPr>
            <a:lnSpc>
              <a:spcPct val="150000"/>
            </a:lnSpc>
          </a:pPr>
          <a:endParaRPr lang="nb-NO" noProof="0" dirty="0"/>
        </a:p>
      </dgm:t>
    </dgm:pt>
    <dgm:pt modelId="{62EA4722-4A38-E64F-A3E0-2F5B308686D0}">
      <dgm:prSet/>
      <dgm:spPr>
        <a:solidFill>
          <a:srgbClr val="007075"/>
        </a:solidFill>
      </dgm:spPr>
      <dgm:t>
        <a:bodyPr/>
        <a:lstStyle/>
        <a:p>
          <a:pPr>
            <a:lnSpc>
              <a:spcPct val="150000"/>
            </a:lnSpc>
          </a:pPr>
          <a:r>
            <a:rPr lang="nb-NO" noProof="0" dirty="0"/>
            <a:t>Varmes på 800-1000</a:t>
          </a:r>
          <a:r>
            <a:rPr lang="nb-NO" b="0" i="0" noProof="0" dirty="0"/>
            <a:t>°</a:t>
          </a:r>
          <a:r>
            <a:rPr lang="nb-NO" b="0" noProof="0" dirty="0"/>
            <a:t>C</a:t>
          </a:r>
          <a:endParaRPr lang="nb-NO" noProof="0" dirty="0"/>
        </a:p>
      </dgm:t>
    </dgm:pt>
    <dgm:pt modelId="{B3076F00-34B0-6640-8B3D-5AB21CCF9F87}" type="parTrans" cxnId="{8367EA79-17C9-8F43-9793-5D362A35F47B}">
      <dgm:prSet/>
      <dgm:spPr/>
      <dgm:t>
        <a:bodyPr/>
        <a:lstStyle/>
        <a:p>
          <a:pPr>
            <a:lnSpc>
              <a:spcPct val="150000"/>
            </a:lnSpc>
          </a:pPr>
          <a:endParaRPr lang="nb-NO" noProof="0" dirty="0"/>
        </a:p>
      </dgm:t>
    </dgm:pt>
    <dgm:pt modelId="{F2901D71-F544-7245-B323-F1436969208A}" type="sibTrans" cxnId="{8367EA79-17C9-8F43-9793-5D362A35F47B}">
      <dgm:prSet/>
      <dgm:spPr/>
      <dgm:t>
        <a:bodyPr/>
        <a:lstStyle/>
        <a:p>
          <a:pPr>
            <a:lnSpc>
              <a:spcPct val="150000"/>
            </a:lnSpc>
          </a:pPr>
          <a:endParaRPr lang="nb-NO" noProof="0" dirty="0"/>
        </a:p>
      </dgm:t>
    </dgm:pt>
    <dgm:pt modelId="{67AEB266-F7D3-6F4B-A6D4-B3C59B2EFE4C}">
      <dgm:prSet/>
      <dgm:spPr>
        <a:solidFill>
          <a:srgbClr val="007075"/>
        </a:solidFill>
      </dgm:spPr>
      <dgm:t>
        <a:bodyPr/>
        <a:lstStyle/>
        <a:p>
          <a:pPr>
            <a:lnSpc>
              <a:spcPct val="150000"/>
            </a:lnSpc>
          </a:pPr>
          <a:r>
            <a:rPr lang="nb-NO" noProof="0" dirty="0"/>
            <a:t>Danner syntesegass</a:t>
          </a:r>
        </a:p>
      </dgm:t>
    </dgm:pt>
    <dgm:pt modelId="{1A980C57-55DB-5242-B582-2A810E5DFE14}" type="parTrans" cxnId="{0874699F-C2FC-B64C-8913-F6B21B2F07C9}">
      <dgm:prSet/>
      <dgm:spPr/>
      <dgm:t>
        <a:bodyPr/>
        <a:lstStyle/>
        <a:p>
          <a:pPr>
            <a:lnSpc>
              <a:spcPct val="150000"/>
            </a:lnSpc>
          </a:pPr>
          <a:endParaRPr lang="nb-NO" noProof="0" dirty="0"/>
        </a:p>
      </dgm:t>
    </dgm:pt>
    <dgm:pt modelId="{5DFC72F1-33F8-F442-A6D2-79E66F8AD5FC}" type="sibTrans" cxnId="{0874699F-C2FC-B64C-8913-F6B21B2F07C9}">
      <dgm:prSet/>
      <dgm:spPr/>
      <dgm:t>
        <a:bodyPr/>
        <a:lstStyle/>
        <a:p>
          <a:pPr>
            <a:lnSpc>
              <a:spcPct val="150000"/>
            </a:lnSpc>
          </a:pPr>
          <a:endParaRPr lang="nb-NO" noProof="0" dirty="0"/>
        </a:p>
      </dgm:t>
    </dgm:pt>
    <dgm:pt modelId="{38EF36BC-2390-7346-8C74-7580457FD685}">
      <dgm:prSet/>
      <dgm:spPr>
        <a:solidFill>
          <a:srgbClr val="007075"/>
        </a:solidFill>
      </dgm:spPr>
      <dgm:t>
        <a:bodyPr/>
        <a:lstStyle/>
        <a:p>
          <a:pPr>
            <a:lnSpc>
              <a:spcPct val="150000"/>
            </a:lnSpc>
          </a:pPr>
          <a:r>
            <a:rPr lang="nb-NO" noProof="0" dirty="0"/>
            <a:t>Flere materialer kan gassifiseres</a:t>
          </a:r>
        </a:p>
      </dgm:t>
    </dgm:pt>
    <dgm:pt modelId="{3BDF6689-A98D-E341-A4F1-F73B6C5D3C6D}" type="parTrans" cxnId="{D7927DF3-41F4-CE4B-B29D-E42DE5B32762}">
      <dgm:prSet/>
      <dgm:spPr/>
      <dgm:t>
        <a:bodyPr/>
        <a:lstStyle/>
        <a:p>
          <a:pPr>
            <a:lnSpc>
              <a:spcPct val="150000"/>
            </a:lnSpc>
          </a:pPr>
          <a:endParaRPr lang="nb-NO" noProof="0" dirty="0"/>
        </a:p>
      </dgm:t>
    </dgm:pt>
    <dgm:pt modelId="{3EA8E744-9008-064B-8246-D5B5B875AAEF}" type="sibTrans" cxnId="{D7927DF3-41F4-CE4B-B29D-E42DE5B32762}">
      <dgm:prSet/>
      <dgm:spPr/>
      <dgm:t>
        <a:bodyPr/>
        <a:lstStyle/>
        <a:p>
          <a:pPr>
            <a:lnSpc>
              <a:spcPct val="150000"/>
            </a:lnSpc>
          </a:pPr>
          <a:endParaRPr lang="nb-NO" noProof="0" dirty="0"/>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D3EC63-7DB9-E24A-8DB1-EAD99B1DE9D7}" type="doc">
      <dgm:prSet loTypeId="urn:microsoft.com/office/officeart/2005/8/layout/default" loCatId="process" qsTypeId="urn:microsoft.com/office/officeart/2005/8/quickstyle/simple1" qsCatId="simple" csTypeId="urn:microsoft.com/office/officeart/2005/8/colors/accent1_2" csCatId="accent1" phldr="1"/>
      <dgm:spPr/>
      <dgm:t>
        <a:bodyPr/>
        <a:lstStyle/>
        <a:p>
          <a:endParaRPr lang="nb-NO"/>
        </a:p>
      </dgm:t>
    </dgm:pt>
    <dgm:pt modelId="{563500C3-10AD-6E47-A735-C87ED86E1BA8}">
      <dgm:prSet/>
      <dgm:spPr>
        <a:solidFill>
          <a:srgbClr val="007075"/>
        </a:solidFill>
        <a:ln>
          <a:solidFill>
            <a:srgbClr val="248587"/>
          </a:solidFill>
        </a:ln>
      </dgm:spPr>
      <dgm:t>
        <a:bodyPr/>
        <a:lstStyle/>
        <a:p>
          <a:pPr>
            <a:lnSpc>
              <a:spcPct val="150000"/>
            </a:lnSpc>
          </a:pPr>
          <a:r>
            <a:rPr lang="nb-NO" noProof="0" dirty="0">
              <a:solidFill>
                <a:srgbClr val="248587"/>
              </a:solidFill>
            </a:rPr>
            <a:t>Gammel teknologi</a:t>
          </a:r>
        </a:p>
      </dgm:t>
    </dgm:pt>
    <dgm:pt modelId="{B045BF6B-99F5-CE47-8BE8-C70C4846FE4D}" type="parTrans" cxnId="{1337287A-2BD5-A647-B1BD-BA5FEF18721D}">
      <dgm:prSet/>
      <dgm:spPr/>
      <dgm:t>
        <a:bodyPr/>
        <a:lstStyle/>
        <a:p>
          <a:pPr>
            <a:lnSpc>
              <a:spcPct val="150000"/>
            </a:lnSpc>
          </a:pPr>
          <a:endParaRPr lang="nb-NO" noProof="0" dirty="0">
            <a:solidFill>
              <a:srgbClr val="248587"/>
            </a:solidFill>
          </a:endParaRPr>
        </a:p>
      </dgm:t>
    </dgm:pt>
    <dgm:pt modelId="{56F75317-E3CC-914A-A144-F282582E18C5}" type="sibTrans" cxnId="{1337287A-2BD5-A647-B1BD-BA5FEF18721D}">
      <dgm:prSet/>
      <dgm:spPr/>
      <dgm:t>
        <a:bodyPr/>
        <a:lstStyle/>
        <a:p>
          <a:pPr>
            <a:lnSpc>
              <a:spcPct val="150000"/>
            </a:lnSpc>
          </a:pPr>
          <a:endParaRPr lang="nb-NO" noProof="0" dirty="0">
            <a:solidFill>
              <a:srgbClr val="248587"/>
            </a:solidFill>
          </a:endParaRPr>
        </a:p>
      </dgm:t>
    </dgm:pt>
    <dgm:pt modelId="{ED8D370B-1970-EB42-9DFE-ABED82060988}">
      <dgm:prSet/>
      <dgm:spPr>
        <a:solidFill>
          <a:srgbClr val="007075"/>
        </a:solidFill>
        <a:ln>
          <a:solidFill>
            <a:srgbClr val="248587"/>
          </a:solidFill>
        </a:ln>
      </dgm:spPr>
      <dgm:t>
        <a:bodyPr/>
        <a:lstStyle/>
        <a:p>
          <a:pPr>
            <a:lnSpc>
              <a:spcPct val="150000"/>
            </a:lnSpc>
          </a:pPr>
          <a:r>
            <a:rPr lang="nb-NO" noProof="0" dirty="0">
              <a:solidFill>
                <a:srgbClr val="248587"/>
              </a:solidFill>
            </a:rPr>
            <a:t>Gjør brensel om til gass</a:t>
          </a:r>
        </a:p>
      </dgm:t>
    </dgm:pt>
    <dgm:pt modelId="{9A515FA6-F51B-8548-B4E8-EDF0C0DA1F8E}" type="parTrans" cxnId="{A5F3D938-AAD4-E341-8645-93A343CFB5CD}">
      <dgm:prSet/>
      <dgm:spPr/>
      <dgm:t>
        <a:bodyPr/>
        <a:lstStyle/>
        <a:p>
          <a:pPr>
            <a:lnSpc>
              <a:spcPct val="150000"/>
            </a:lnSpc>
          </a:pPr>
          <a:endParaRPr lang="nb-NO" noProof="0" dirty="0">
            <a:solidFill>
              <a:srgbClr val="248587"/>
            </a:solidFill>
          </a:endParaRPr>
        </a:p>
      </dgm:t>
    </dgm:pt>
    <dgm:pt modelId="{CA9A39FB-1449-984D-BBA2-AB82959B5EFE}" type="sibTrans" cxnId="{A5F3D938-AAD4-E341-8645-93A343CFB5CD}">
      <dgm:prSet/>
      <dgm:spPr/>
      <dgm:t>
        <a:bodyPr/>
        <a:lstStyle/>
        <a:p>
          <a:pPr>
            <a:lnSpc>
              <a:spcPct val="150000"/>
            </a:lnSpc>
          </a:pPr>
          <a:endParaRPr lang="nb-NO" noProof="0" dirty="0">
            <a:solidFill>
              <a:srgbClr val="248587"/>
            </a:solidFill>
          </a:endParaRPr>
        </a:p>
      </dgm:t>
    </dgm:pt>
    <dgm:pt modelId="{62EA4722-4A38-E64F-A3E0-2F5B308686D0}">
      <dgm:prSet/>
      <dgm:spPr>
        <a:solidFill>
          <a:srgbClr val="007075"/>
        </a:solidFill>
        <a:ln>
          <a:solidFill>
            <a:srgbClr val="248587"/>
          </a:solidFill>
        </a:ln>
      </dgm:spPr>
      <dgm:t>
        <a:bodyPr/>
        <a:lstStyle/>
        <a:p>
          <a:pPr>
            <a:lnSpc>
              <a:spcPct val="150000"/>
            </a:lnSpc>
          </a:pPr>
          <a:r>
            <a:rPr lang="nb-NO" noProof="0" dirty="0">
              <a:solidFill>
                <a:srgbClr val="248587"/>
              </a:solidFill>
            </a:rPr>
            <a:t>Varmes på 800-1000</a:t>
          </a:r>
          <a:r>
            <a:rPr lang="nb-NO" b="0" i="0" noProof="0" dirty="0">
              <a:solidFill>
                <a:srgbClr val="248587"/>
              </a:solidFill>
            </a:rPr>
            <a:t>°</a:t>
          </a:r>
          <a:r>
            <a:rPr lang="nb-NO" b="0" noProof="0" dirty="0">
              <a:solidFill>
                <a:srgbClr val="248587"/>
              </a:solidFill>
            </a:rPr>
            <a:t>C</a:t>
          </a:r>
          <a:endParaRPr lang="nb-NO" noProof="0" dirty="0">
            <a:solidFill>
              <a:srgbClr val="248587"/>
            </a:solidFill>
          </a:endParaRPr>
        </a:p>
      </dgm:t>
    </dgm:pt>
    <dgm:pt modelId="{B3076F00-34B0-6640-8B3D-5AB21CCF9F87}" type="parTrans" cxnId="{8367EA79-17C9-8F43-9793-5D362A35F47B}">
      <dgm:prSet/>
      <dgm:spPr/>
      <dgm:t>
        <a:bodyPr/>
        <a:lstStyle/>
        <a:p>
          <a:pPr>
            <a:lnSpc>
              <a:spcPct val="150000"/>
            </a:lnSpc>
          </a:pPr>
          <a:endParaRPr lang="nb-NO" noProof="0" dirty="0">
            <a:solidFill>
              <a:srgbClr val="248587"/>
            </a:solidFill>
          </a:endParaRPr>
        </a:p>
      </dgm:t>
    </dgm:pt>
    <dgm:pt modelId="{F2901D71-F544-7245-B323-F1436969208A}" type="sibTrans" cxnId="{8367EA79-17C9-8F43-9793-5D362A35F47B}">
      <dgm:prSet/>
      <dgm:spPr/>
      <dgm:t>
        <a:bodyPr/>
        <a:lstStyle/>
        <a:p>
          <a:pPr>
            <a:lnSpc>
              <a:spcPct val="150000"/>
            </a:lnSpc>
          </a:pPr>
          <a:endParaRPr lang="nb-NO" noProof="0" dirty="0">
            <a:solidFill>
              <a:srgbClr val="248587"/>
            </a:solidFill>
          </a:endParaRPr>
        </a:p>
      </dgm:t>
    </dgm:pt>
    <dgm:pt modelId="{67AEB266-F7D3-6F4B-A6D4-B3C59B2EFE4C}">
      <dgm:prSet/>
      <dgm:spPr>
        <a:solidFill>
          <a:srgbClr val="007075"/>
        </a:solidFill>
        <a:ln>
          <a:solidFill>
            <a:srgbClr val="248587"/>
          </a:solidFill>
        </a:ln>
      </dgm:spPr>
      <dgm:t>
        <a:bodyPr/>
        <a:lstStyle/>
        <a:p>
          <a:pPr>
            <a:lnSpc>
              <a:spcPct val="150000"/>
            </a:lnSpc>
          </a:pPr>
          <a:r>
            <a:rPr lang="nb-NO" noProof="0" dirty="0">
              <a:solidFill>
                <a:srgbClr val="248587"/>
              </a:solidFill>
            </a:rPr>
            <a:t>Danner syngass</a:t>
          </a:r>
        </a:p>
      </dgm:t>
    </dgm:pt>
    <dgm:pt modelId="{1A980C57-55DB-5242-B582-2A810E5DFE14}" type="parTrans" cxnId="{0874699F-C2FC-B64C-8913-F6B21B2F07C9}">
      <dgm:prSet/>
      <dgm:spPr/>
      <dgm:t>
        <a:bodyPr/>
        <a:lstStyle/>
        <a:p>
          <a:pPr>
            <a:lnSpc>
              <a:spcPct val="150000"/>
            </a:lnSpc>
          </a:pPr>
          <a:endParaRPr lang="nb-NO" noProof="0" dirty="0">
            <a:solidFill>
              <a:srgbClr val="248587"/>
            </a:solidFill>
          </a:endParaRPr>
        </a:p>
      </dgm:t>
    </dgm:pt>
    <dgm:pt modelId="{5DFC72F1-33F8-F442-A6D2-79E66F8AD5FC}" type="sibTrans" cxnId="{0874699F-C2FC-B64C-8913-F6B21B2F07C9}">
      <dgm:prSet/>
      <dgm:spPr/>
      <dgm:t>
        <a:bodyPr/>
        <a:lstStyle/>
        <a:p>
          <a:pPr>
            <a:lnSpc>
              <a:spcPct val="150000"/>
            </a:lnSpc>
          </a:pPr>
          <a:endParaRPr lang="nb-NO" noProof="0" dirty="0">
            <a:solidFill>
              <a:srgbClr val="248587"/>
            </a:solidFill>
          </a:endParaRPr>
        </a:p>
      </dgm:t>
    </dgm:pt>
    <dgm:pt modelId="{38EF36BC-2390-7346-8C74-7580457FD685}">
      <dgm:prSet/>
      <dgm:spPr>
        <a:solidFill>
          <a:srgbClr val="007075"/>
        </a:solidFill>
        <a:ln>
          <a:solidFill>
            <a:srgbClr val="248587"/>
          </a:solidFill>
        </a:ln>
      </dgm:spPr>
      <dgm:t>
        <a:bodyPr/>
        <a:lstStyle/>
        <a:p>
          <a:pPr>
            <a:lnSpc>
              <a:spcPct val="150000"/>
            </a:lnSpc>
          </a:pPr>
          <a:r>
            <a:rPr lang="nb-NO" noProof="0" dirty="0">
              <a:solidFill>
                <a:srgbClr val="248587"/>
              </a:solidFill>
            </a:rPr>
            <a:t>Flere materialer kan gassifiseres</a:t>
          </a:r>
        </a:p>
      </dgm:t>
    </dgm:pt>
    <dgm:pt modelId="{3BDF6689-A98D-E341-A4F1-F73B6C5D3C6D}" type="parTrans" cxnId="{D7927DF3-41F4-CE4B-B29D-E42DE5B32762}">
      <dgm:prSet/>
      <dgm:spPr/>
      <dgm:t>
        <a:bodyPr/>
        <a:lstStyle/>
        <a:p>
          <a:pPr>
            <a:lnSpc>
              <a:spcPct val="150000"/>
            </a:lnSpc>
          </a:pPr>
          <a:endParaRPr lang="nb-NO" noProof="0" dirty="0">
            <a:solidFill>
              <a:srgbClr val="248587"/>
            </a:solidFill>
          </a:endParaRPr>
        </a:p>
      </dgm:t>
    </dgm:pt>
    <dgm:pt modelId="{3EA8E744-9008-064B-8246-D5B5B875AAEF}" type="sibTrans" cxnId="{D7927DF3-41F4-CE4B-B29D-E42DE5B32762}">
      <dgm:prSet/>
      <dgm:spPr/>
      <dgm:t>
        <a:bodyPr/>
        <a:lstStyle/>
        <a:p>
          <a:pPr>
            <a:lnSpc>
              <a:spcPct val="150000"/>
            </a:lnSpc>
          </a:pPr>
          <a:endParaRPr lang="nb-NO" noProof="0" dirty="0">
            <a:solidFill>
              <a:srgbClr val="248587"/>
            </a:solidFill>
          </a:endParaRPr>
        </a:p>
      </dgm:t>
    </dgm:pt>
    <dgm:pt modelId="{F92E8AC9-424E-C749-8C22-92589DB9E06E}" type="pres">
      <dgm:prSet presAssocID="{32D3EC63-7DB9-E24A-8DB1-EAD99B1DE9D7}" presName="diagram" presStyleCnt="0">
        <dgm:presLayoutVars>
          <dgm:dir/>
          <dgm:resizeHandles val="exact"/>
        </dgm:presLayoutVars>
      </dgm:prSet>
      <dgm:spPr/>
    </dgm:pt>
    <dgm:pt modelId="{A04FB496-AD0D-0444-98D1-B38DF2A43EE0}" type="pres">
      <dgm:prSet presAssocID="{563500C3-10AD-6E47-A735-C87ED86E1BA8}" presName="node" presStyleLbl="node1" presStyleIdx="0" presStyleCnt="5">
        <dgm:presLayoutVars>
          <dgm:bulletEnabled val="1"/>
        </dgm:presLayoutVars>
      </dgm:prSet>
      <dgm:spPr/>
    </dgm:pt>
    <dgm:pt modelId="{94F471AD-3B9A-654E-8546-0D3F2C714500}" type="pres">
      <dgm:prSet presAssocID="{56F75317-E3CC-914A-A144-F282582E18C5}" presName="sibTrans" presStyleCnt="0"/>
      <dgm:spPr/>
    </dgm:pt>
    <dgm:pt modelId="{5F83452B-7703-424B-B03A-4E950DFCC0DD}" type="pres">
      <dgm:prSet presAssocID="{ED8D370B-1970-EB42-9DFE-ABED82060988}" presName="node" presStyleLbl="node1" presStyleIdx="1" presStyleCnt="5">
        <dgm:presLayoutVars>
          <dgm:bulletEnabled val="1"/>
        </dgm:presLayoutVars>
      </dgm:prSet>
      <dgm:spPr/>
    </dgm:pt>
    <dgm:pt modelId="{F80496FE-EF59-214A-8A3E-3E91114172B6}" type="pres">
      <dgm:prSet presAssocID="{CA9A39FB-1449-984D-BBA2-AB82959B5EFE}" presName="sibTrans" presStyleCnt="0"/>
      <dgm:spPr/>
    </dgm:pt>
    <dgm:pt modelId="{C35936B2-7537-2041-AE6D-D49451AC53CA}" type="pres">
      <dgm:prSet presAssocID="{62EA4722-4A38-E64F-A3E0-2F5B308686D0}" presName="node" presStyleLbl="node1" presStyleIdx="2" presStyleCnt="5">
        <dgm:presLayoutVars>
          <dgm:bulletEnabled val="1"/>
        </dgm:presLayoutVars>
      </dgm:prSet>
      <dgm:spPr/>
    </dgm:pt>
    <dgm:pt modelId="{2D8CDBCF-5DA9-5D41-A633-89FBD72FF86C}" type="pres">
      <dgm:prSet presAssocID="{F2901D71-F544-7245-B323-F1436969208A}" presName="sibTrans" presStyleCnt="0"/>
      <dgm:spPr/>
    </dgm:pt>
    <dgm:pt modelId="{F4EAB9BF-2CC1-F742-A55B-0E01CF4DFA5A}" type="pres">
      <dgm:prSet presAssocID="{67AEB266-F7D3-6F4B-A6D4-B3C59B2EFE4C}" presName="node" presStyleLbl="node1" presStyleIdx="3" presStyleCnt="5">
        <dgm:presLayoutVars>
          <dgm:bulletEnabled val="1"/>
        </dgm:presLayoutVars>
      </dgm:prSet>
      <dgm:spPr/>
    </dgm:pt>
    <dgm:pt modelId="{A14B6DEE-43A4-8D4A-9081-712E2293BEDD}" type="pres">
      <dgm:prSet presAssocID="{5DFC72F1-33F8-F442-A6D2-79E66F8AD5FC}" presName="sibTrans" presStyleCnt="0"/>
      <dgm:spPr/>
    </dgm:pt>
    <dgm:pt modelId="{95E2BA79-D2F4-2146-877A-5B36D758575A}" type="pres">
      <dgm:prSet presAssocID="{38EF36BC-2390-7346-8C74-7580457FD685}" presName="node" presStyleLbl="node1" presStyleIdx="4" presStyleCnt="5">
        <dgm:presLayoutVars>
          <dgm:bulletEnabled val="1"/>
        </dgm:presLayoutVars>
      </dgm:prSet>
      <dgm:spPr/>
    </dgm:pt>
  </dgm:ptLst>
  <dgm:cxnLst>
    <dgm:cxn modelId="{8E767B2B-9EC4-C545-B767-AD82DC3D1A07}" type="presOf" srcId="{ED8D370B-1970-EB42-9DFE-ABED82060988}" destId="{5F83452B-7703-424B-B03A-4E950DFCC0DD}" srcOrd="0" destOrd="0" presId="urn:microsoft.com/office/officeart/2005/8/layout/default"/>
    <dgm:cxn modelId="{A5F3D938-AAD4-E341-8645-93A343CFB5CD}" srcId="{32D3EC63-7DB9-E24A-8DB1-EAD99B1DE9D7}" destId="{ED8D370B-1970-EB42-9DFE-ABED82060988}" srcOrd="1" destOrd="0" parTransId="{9A515FA6-F51B-8548-B4E8-EDF0C0DA1F8E}" sibTransId="{CA9A39FB-1449-984D-BBA2-AB82959B5EFE}"/>
    <dgm:cxn modelId="{39B37E6B-9F3E-FE48-9311-60C02019A730}" type="presOf" srcId="{67AEB266-F7D3-6F4B-A6D4-B3C59B2EFE4C}" destId="{F4EAB9BF-2CC1-F742-A55B-0E01CF4DFA5A}" srcOrd="0" destOrd="0" presId="urn:microsoft.com/office/officeart/2005/8/layout/default"/>
    <dgm:cxn modelId="{B3C61250-D934-FE4D-95F5-31A25BBDC77A}" type="presOf" srcId="{62EA4722-4A38-E64F-A3E0-2F5B308686D0}" destId="{C35936B2-7537-2041-AE6D-D49451AC53CA}" srcOrd="0" destOrd="0" presId="urn:microsoft.com/office/officeart/2005/8/layout/default"/>
    <dgm:cxn modelId="{8367EA79-17C9-8F43-9793-5D362A35F47B}" srcId="{32D3EC63-7DB9-E24A-8DB1-EAD99B1DE9D7}" destId="{62EA4722-4A38-E64F-A3E0-2F5B308686D0}" srcOrd="2" destOrd="0" parTransId="{B3076F00-34B0-6640-8B3D-5AB21CCF9F87}" sibTransId="{F2901D71-F544-7245-B323-F1436969208A}"/>
    <dgm:cxn modelId="{1337287A-2BD5-A647-B1BD-BA5FEF18721D}" srcId="{32D3EC63-7DB9-E24A-8DB1-EAD99B1DE9D7}" destId="{563500C3-10AD-6E47-A735-C87ED86E1BA8}" srcOrd="0" destOrd="0" parTransId="{B045BF6B-99F5-CE47-8BE8-C70C4846FE4D}" sibTransId="{56F75317-E3CC-914A-A144-F282582E18C5}"/>
    <dgm:cxn modelId="{48B7577F-C70B-6D47-A1F2-E1D4502C9F8E}" type="presOf" srcId="{563500C3-10AD-6E47-A735-C87ED86E1BA8}" destId="{A04FB496-AD0D-0444-98D1-B38DF2A43EE0}" srcOrd="0" destOrd="0" presId="urn:microsoft.com/office/officeart/2005/8/layout/default"/>
    <dgm:cxn modelId="{0874699F-C2FC-B64C-8913-F6B21B2F07C9}" srcId="{32D3EC63-7DB9-E24A-8DB1-EAD99B1DE9D7}" destId="{67AEB266-F7D3-6F4B-A6D4-B3C59B2EFE4C}" srcOrd="3" destOrd="0" parTransId="{1A980C57-55DB-5242-B582-2A810E5DFE14}" sibTransId="{5DFC72F1-33F8-F442-A6D2-79E66F8AD5FC}"/>
    <dgm:cxn modelId="{E16138A6-E6B0-8D41-B93E-41489C7EF600}" type="presOf" srcId="{38EF36BC-2390-7346-8C74-7580457FD685}" destId="{95E2BA79-D2F4-2146-877A-5B36D758575A}" srcOrd="0" destOrd="0" presId="urn:microsoft.com/office/officeart/2005/8/layout/default"/>
    <dgm:cxn modelId="{812773DB-42D1-934E-BE5A-760B958E7102}" type="presOf" srcId="{32D3EC63-7DB9-E24A-8DB1-EAD99B1DE9D7}" destId="{F92E8AC9-424E-C749-8C22-92589DB9E06E}" srcOrd="0" destOrd="0" presId="urn:microsoft.com/office/officeart/2005/8/layout/default"/>
    <dgm:cxn modelId="{D7927DF3-41F4-CE4B-B29D-E42DE5B32762}" srcId="{32D3EC63-7DB9-E24A-8DB1-EAD99B1DE9D7}" destId="{38EF36BC-2390-7346-8C74-7580457FD685}" srcOrd="4" destOrd="0" parTransId="{3BDF6689-A98D-E341-A4F1-F73B6C5D3C6D}" sibTransId="{3EA8E744-9008-064B-8246-D5B5B875AAEF}"/>
    <dgm:cxn modelId="{608A8B8A-AA4E-1A4A-9C43-B47D3CFFF22C}" type="presParOf" srcId="{F92E8AC9-424E-C749-8C22-92589DB9E06E}" destId="{A04FB496-AD0D-0444-98D1-B38DF2A43EE0}" srcOrd="0" destOrd="0" presId="urn:microsoft.com/office/officeart/2005/8/layout/default"/>
    <dgm:cxn modelId="{6AB52A07-FD17-664F-8871-E2DE7A9EDEEE}" type="presParOf" srcId="{F92E8AC9-424E-C749-8C22-92589DB9E06E}" destId="{94F471AD-3B9A-654E-8546-0D3F2C714500}" srcOrd="1" destOrd="0" presId="urn:microsoft.com/office/officeart/2005/8/layout/default"/>
    <dgm:cxn modelId="{ECE756D6-615F-1640-A601-30E1A7ACBF68}" type="presParOf" srcId="{F92E8AC9-424E-C749-8C22-92589DB9E06E}" destId="{5F83452B-7703-424B-B03A-4E950DFCC0DD}" srcOrd="2" destOrd="0" presId="urn:microsoft.com/office/officeart/2005/8/layout/default"/>
    <dgm:cxn modelId="{37FA84CC-A06E-5A44-A70E-6B47D5C10331}" type="presParOf" srcId="{F92E8AC9-424E-C749-8C22-92589DB9E06E}" destId="{F80496FE-EF59-214A-8A3E-3E91114172B6}" srcOrd="3" destOrd="0" presId="urn:microsoft.com/office/officeart/2005/8/layout/default"/>
    <dgm:cxn modelId="{42FA3518-CB15-0944-9103-A5C37F6861C9}" type="presParOf" srcId="{F92E8AC9-424E-C749-8C22-92589DB9E06E}" destId="{C35936B2-7537-2041-AE6D-D49451AC53CA}" srcOrd="4" destOrd="0" presId="urn:microsoft.com/office/officeart/2005/8/layout/default"/>
    <dgm:cxn modelId="{3C2FCD5A-FE82-F747-ADB2-F9C383C15BA3}" type="presParOf" srcId="{F92E8AC9-424E-C749-8C22-92589DB9E06E}" destId="{2D8CDBCF-5DA9-5D41-A633-89FBD72FF86C}" srcOrd="5" destOrd="0" presId="urn:microsoft.com/office/officeart/2005/8/layout/default"/>
    <dgm:cxn modelId="{B51E2C36-AA26-5F44-BDBD-75946ECECEA4}" type="presParOf" srcId="{F92E8AC9-424E-C749-8C22-92589DB9E06E}" destId="{F4EAB9BF-2CC1-F742-A55B-0E01CF4DFA5A}" srcOrd="6" destOrd="0" presId="urn:microsoft.com/office/officeart/2005/8/layout/default"/>
    <dgm:cxn modelId="{7F39002E-6E31-6546-BFFE-D6D8D29712F3}" type="presParOf" srcId="{F92E8AC9-424E-C749-8C22-92589DB9E06E}" destId="{A14B6DEE-43A4-8D4A-9081-712E2293BEDD}" srcOrd="7" destOrd="0" presId="urn:microsoft.com/office/officeart/2005/8/layout/default"/>
    <dgm:cxn modelId="{E23895B6-A946-7941-99C0-507E616D9555}" type="presParOf" srcId="{F92E8AC9-424E-C749-8C22-92589DB9E06E}" destId="{95E2BA79-D2F4-2146-877A-5B36D758575A}" srcOrd="8"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9866-B355-5244-9425-EDB8B06C8B3A}">
      <dsp:nvSpPr>
        <dsp:cNvPr id="0" name=""/>
        <dsp:cNvSpPr/>
      </dsp:nvSpPr>
      <dsp:spPr>
        <a:xfrm>
          <a:off x="0"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Bioraffinering: Biogass og biogjødsel</a:t>
          </a:r>
          <a:endParaRPr lang="en-US" sz="2800" kern="1200" dirty="0"/>
        </a:p>
      </dsp:txBody>
      <dsp:txXfrm>
        <a:off x="0" y="39687"/>
        <a:ext cx="3286125" cy="1971675"/>
      </dsp:txXfrm>
    </dsp:sp>
    <dsp:sp modelId="{B80AE3FA-5F9F-B347-9128-256605F466D1}">
      <dsp:nvSpPr>
        <dsp:cNvPr id="0" name=""/>
        <dsp:cNvSpPr/>
      </dsp:nvSpPr>
      <dsp:spPr>
        <a:xfrm>
          <a:off x="3614737"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Pyrolyse: Biokull, bioolje og syntesegass</a:t>
          </a:r>
          <a:endParaRPr lang="en-US" sz="2800" kern="1200" dirty="0"/>
        </a:p>
      </dsp:txBody>
      <dsp:txXfrm>
        <a:off x="3614737" y="39687"/>
        <a:ext cx="3286125" cy="1971675"/>
      </dsp:txXfrm>
    </dsp:sp>
    <dsp:sp modelId="{AE231D71-EDA6-D244-A685-1815F0DE94D9}">
      <dsp:nvSpPr>
        <dsp:cNvPr id="0" name=""/>
        <dsp:cNvSpPr/>
      </dsp:nvSpPr>
      <dsp:spPr>
        <a:xfrm>
          <a:off x="7229475" y="39687"/>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err="1"/>
            <a:t>Gassifisering</a:t>
          </a:r>
          <a:endParaRPr lang="en-US" sz="2800" kern="1200" dirty="0"/>
        </a:p>
      </dsp:txBody>
      <dsp:txXfrm>
        <a:off x="7229475" y="39687"/>
        <a:ext cx="3286125" cy="1971675"/>
      </dsp:txXfrm>
    </dsp:sp>
    <dsp:sp modelId="{2BC5D87E-EBD8-FD44-80A3-934120406385}">
      <dsp:nvSpPr>
        <dsp:cNvPr id="0" name=""/>
        <dsp:cNvSpPr/>
      </dsp:nvSpPr>
      <dsp:spPr>
        <a:xfrm>
          <a:off x="0"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Proteinekstrahering</a:t>
          </a:r>
          <a:endParaRPr lang="en-US" sz="3000" kern="1200" dirty="0"/>
        </a:p>
      </dsp:txBody>
      <dsp:txXfrm>
        <a:off x="0" y="2339975"/>
        <a:ext cx="3286125" cy="1971675"/>
      </dsp:txXfrm>
    </dsp:sp>
    <dsp:sp modelId="{0607AAA8-30AB-8141-9572-876D4EC98023}">
      <dsp:nvSpPr>
        <dsp:cNvPr id="0" name=""/>
        <dsp:cNvSpPr/>
      </dsp:nvSpPr>
      <dsp:spPr>
        <a:xfrm>
          <a:off x="3614737"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N2applied</a:t>
          </a:r>
          <a:endParaRPr lang="en-US" sz="2800" kern="1200" dirty="0"/>
        </a:p>
      </dsp:txBody>
      <dsp:txXfrm>
        <a:off x="3614737" y="2339975"/>
        <a:ext cx="3286125" cy="1971675"/>
      </dsp:txXfrm>
    </dsp:sp>
    <dsp:sp modelId="{7AFC2F43-492B-6C48-8FBC-C8AFDA274E4D}">
      <dsp:nvSpPr>
        <dsp:cNvPr id="0" name=""/>
        <dsp:cNvSpPr/>
      </dsp:nvSpPr>
      <dsp:spPr>
        <a:xfrm>
          <a:off x="7229475" y="2339975"/>
          <a:ext cx="3286125" cy="1971675"/>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err="1"/>
            <a:t>Struvittutvinning</a:t>
          </a:r>
          <a:r>
            <a:rPr lang="nb-NO" sz="2800" kern="1200" dirty="0"/>
            <a:t> og </a:t>
          </a:r>
          <a:r>
            <a:rPr lang="nb-NO" sz="2800" kern="1200" dirty="0" err="1"/>
            <a:t>Easy</a:t>
          </a:r>
          <a:r>
            <a:rPr lang="nb-NO" sz="2800" kern="1200" dirty="0"/>
            <a:t> Mining</a:t>
          </a:r>
          <a:endParaRPr lang="en-US" sz="2800" kern="1200" dirty="0"/>
        </a:p>
      </dsp:txBody>
      <dsp:txXfrm>
        <a:off x="7229475" y="2339975"/>
        <a:ext cx="3286125" cy="1971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Gammel teknologi</a:t>
          </a:r>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Gjør brensel om til gass</a:t>
          </a:r>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Varmes på 800-1000</a:t>
          </a:r>
          <a:r>
            <a:rPr lang="nb-NO" sz="1600" b="0" i="0" kern="1200" noProof="0" dirty="0">
              <a:solidFill>
                <a:srgbClr val="248587"/>
              </a:solidFill>
            </a:rPr>
            <a:t>°</a:t>
          </a:r>
          <a:r>
            <a:rPr lang="nb-NO" sz="1600" b="0" kern="1200" noProof="0" dirty="0">
              <a:solidFill>
                <a:srgbClr val="248587"/>
              </a:solidFill>
            </a:rPr>
            <a:t>C</a:t>
          </a:r>
          <a:endParaRPr lang="nb-NO" sz="1600" kern="1200" noProof="0" dirty="0">
            <a:solidFill>
              <a:srgbClr val="248587"/>
            </a:solidFill>
          </a:endParaRPr>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Danner syngass</a:t>
          </a:r>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Flere materialer kan gassifiseres</a:t>
          </a:r>
        </a:p>
      </dsp:txBody>
      <dsp:txXfrm>
        <a:off x="2474769" y="1182988"/>
        <a:ext cx="1499860" cy="899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AD19F-68AC-FD47-9B73-2D2D1AB7241E}">
      <dsp:nvSpPr>
        <dsp:cNvPr id="0" name=""/>
        <dsp:cNvSpPr/>
      </dsp:nvSpPr>
      <dsp:spPr>
        <a:xfrm>
          <a:off x="1351395" y="1767"/>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b="0" i="0" kern="1200" dirty="0"/>
            <a:t>Råvarer </a:t>
          </a:r>
        </a:p>
        <a:p>
          <a:pPr marL="0" lvl="0" indent="0" algn="ctr" defTabSz="1244600">
            <a:lnSpc>
              <a:spcPct val="90000"/>
            </a:lnSpc>
            <a:spcBef>
              <a:spcPct val="0"/>
            </a:spcBef>
            <a:spcAft>
              <a:spcPct val="35000"/>
            </a:spcAft>
            <a:buNone/>
          </a:pPr>
          <a:r>
            <a:rPr lang="nb-NO" sz="2000" b="0" i="0" kern="1200" dirty="0"/>
            <a:t>Gress, matavfall, osv.</a:t>
          </a:r>
          <a:endParaRPr lang="nb-NO" sz="2000" kern="1200" dirty="0"/>
        </a:p>
      </dsp:txBody>
      <dsp:txXfrm>
        <a:off x="1351395" y="1767"/>
        <a:ext cx="3536130" cy="2121678"/>
      </dsp:txXfrm>
    </dsp:sp>
    <dsp:sp modelId="{0C6F1E6E-4AF4-7E40-BFCB-BEA7A3B298AA}">
      <dsp:nvSpPr>
        <dsp:cNvPr id="0" name=""/>
        <dsp:cNvSpPr/>
      </dsp:nvSpPr>
      <dsp:spPr>
        <a:xfrm>
          <a:off x="5241139" y="1767"/>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b="0" i="0" kern="1200" dirty="0"/>
            <a:t>Prosessen </a:t>
          </a:r>
        </a:p>
        <a:p>
          <a:pPr marL="0" lvl="0" indent="0" algn="ctr" defTabSz="1244600">
            <a:lnSpc>
              <a:spcPct val="90000"/>
            </a:lnSpc>
            <a:spcBef>
              <a:spcPct val="0"/>
            </a:spcBef>
            <a:spcAft>
              <a:spcPct val="35000"/>
            </a:spcAft>
            <a:buNone/>
          </a:pPr>
          <a:r>
            <a:rPr lang="nb-NO" sz="2000" b="0" i="0" kern="1200" dirty="0"/>
            <a:t>Termisk hydrolyse</a:t>
          </a:r>
          <a:endParaRPr lang="nb-NO" sz="2000" kern="1200" dirty="0"/>
        </a:p>
      </dsp:txBody>
      <dsp:txXfrm>
        <a:off x="5241139" y="1767"/>
        <a:ext cx="3536130" cy="2121678"/>
      </dsp:txXfrm>
    </dsp:sp>
    <dsp:sp modelId="{12083EB9-4CDC-E345-BFAA-91362DDE2DD4}">
      <dsp:nvSpPr>
        <dsp:cNvPr id="0" name=""/>
        <dsp:cNvSpPr/>
      </dsp:nvSpPr>
      <dsp:spPr>
        <a:xfrm>
          <a:off x="1351395" y="2477059"/>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150000"/>
            </a:lnSpc>
            <a:spcBef>
              <a:spcPct val="0"/>
            </a:spcBef>
            <a:spcAft>
              <a:spcPct val="35000"/>
            </a:spcAft>
            <a:buNone/>
          </a:pPr>
          <a:r>
            <a:rPr lang="nb-NO" sz="2800" b="0" i="0" kern="1200" dirty="0"/>
            <a:t>Proteinutvinning</a:t>
          </a:r>
          <a:r>
            <a:rPr lang="nb-NO" sz="2300" b="0" i="0" kern="1200" dirty="0"/>
            <a:t> </a:t>
          </a:r>
          <a:r>
            <a:rPr lang="nb-NO" sz="2000" b="0" i="0" kern="1200" dirty="0"/>
            <a:t>Oppvarming, pressing, væskeutvinning</a:t>
          </a:r>
          <a:endParaRPr lang="nb-NO" sz="2300" kern="1200" dirty="0"/>
        </a:p>
      </dsp:txBody>
      <dsp:txXfrm>
        <a:off x="1351395" y="2477059"/>
        <a:ext cx="3536130" cy="2121678"/>
      </dsp:txXfrm>
    </dsp:sp>
    <dsp:sp modelId="{21A4CB1D-5D74-CB47-8F6C-089CF75D371B}">
      <dsp:nvSpPr>
        <dsp:cNvPr id="0" name=""/>
        <dsp:cNvSpPr/>
      </dsp:nvSpPr>
      <dsp:spPr>
        <a:xfrm>
          <a:off x="5241139" y="2477059"/>
          <a:ext cx="3536130" cy="2121678"/>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b="0" i="0" kern="1200" dirty="0"/>
            <a:t>Anvendelser</a:t>
          </a:r>
        </a:p>
        <a:p>
          <a:pPr marL="0" lvl="0" indent="0" algn="ctr" defTabSz="1244600">
            <a:lnSpc>
              <a:spcPct val="90000"/>
            </a:lnSpc>
            <a:spcBef>
              <a:spcPct val="0"/>
            </a:spcBef>
            <a:spcAft>
              <a:spcPct val="35000"/>
            </a:spcAft>
            <a:buNone/>
          </a:pPr>
          <a:r>
            <a:rPr lang="nb-NO" sz="2000" b="0" i="0" kern="1200" dirty="0"/>
            <a:t>Proteinvæsken</a:t>
          </a:r>
        </a:p>
        <a:p>
          <a:pPr marL="0" lvl="0" indent="0" algn="ctr" defTabSz="1244600">
            <a:lnSpc>
              <a:spcPct val="90000"/>
            </a:lnSpc>
            <a:spcBef>
              <a:spcPct val="0"/>
            </a:spcBef>
            <a:spcAft>
              <a:spcPct val="35000"/>
            </a:spcAft>
            <a:buNone/>
          </a:pPr>
          <a:r>
            <a:rPr lang="nb-NO" sz="2000" b="0" i="0" kern="1200" dirty="0"/>
            <a:t>Restproduktet</a:t>
          </a:r>
          <a:endParaRPr lang="nb-NO" sz="2400" kern="1200" dirty="0"/>
        </a:p>
      </dsp:txBody>
      <dsp:txXfrm>
        <a:off x="5241139" y="2477059"/>
        <a:ext cx="3536130" cy="21216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46875-0953-8448-847F-A8D803BE18A1}">
      <dsp:nvSpPr>
        <dsp:cNvPr id="0" name=""/>
        <dsp:cNvSpPr/>
      </dsp:nvSpPr>
      <dsp:spPr>
        <a:xfrm>
          <a:off x="0" y="4659855"/>
          <a:ext cx="4304981" cy="1019039"/>
        </a:xfrm>
        <a:prstGeom prst="rec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nb-NO" sz="2000" b="0" i="0" kern="1200" dirty="0">
              <a:solidFill>
                <a:srgbClr val="248587"/>
              </a:solidFill>
              <a:effectLst/>
              <a:latin typeface="Myriad Pro" panose="020B0503030403020204" pitchFamily="34" charset="0"/>
            </a:rPr>
            <a:t>Potensial for 25 prosent utslippskutt i norsk melkeindustri</a:t>
          </a:r>
          <a:endParaRPr lang="nb-NO" sz="2000" kern="1200" dirty="0">
            <a:solidFill>
              <a:srgbClr val="248587"/>
            </a:solidFill>
          </a:endParaRPr>
        </a:p>
      </dsp:txBody>
      <dsp:txXfrm>
        <a:off x="0" y="4659855"/>
        <a:ext cx="4304981" cy="1019039"/>
      </dsp:txXfrm>
    </dsp:sp>
    <dsp:sp modelId="{45746BDF-AE6D-F848-A0DE-A4FB84219BE0}">
      <dsp:nvSpPr>
        <dsp:cNvPr id="0" name=""/>
        <dsp:cNvSpPr/>
      </dsp:nvSpPr>
      <dsp:spPr>
        <a:xfrm rot="10800000">
          <a:off x="0" y="3105926"/>
          <a:ext cx="4304981" cy="1567283"/>
        </a:xfrm>
        <a:prstGeom prst="upArrowCallou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nb-NO" sz="2000" b="0" i="0" kern="1200" dirty="0">
              <a:solidFill>
                <a:srgbClr val="248587"/>
              </a:solidFill>
              <a:effectLst/>
              <a:latin typeface="Myriad Pro" panose="020B0503030403020204" pitchFamily="34" charset="0"/>
            </a:rPr>
            <a:t>Produserer gjødsel lokalt </a:t>
          </a:r>
          <a:r>
            <a:rPr lang="nb-NO" sz="2000" b="0" i="0" kern="1200" dirty="0">
              <a:solidFill>
                <a:srgbClr val="248587"/>
              </a:solidFill>
              <a:effectLst/>
              <a:latin typeface="Myriad Pro" panose="020B0503030403020204" pitchFamily="34" charset="0"/>
              <a:sym typeface="Wingdings" pitchFamily="2" charset="2"/>
            </a:rPr>
            <a:t></a:t>
          </a:r>
          <a:r>
            <a:rPr lang="nb-NO" sz="2000" b="0" i="0" kern="1200" dirty="0">
              <a:solidFill>
                <a:srgbClr val="248587"/>
              </a:solidFill>
              <a:effectLst/>
              <a:latin typeface="Myriad Pro" panose="020B0503030403020204" pitchFamily="34" charset="0"/>
            </a:rPr>
            <a:t> reduserer transport</a:t>
          </a:r>
          <a:endParaRPr lang="nb-NO" sz="2000" kern="1200" dirty="0">
            <a:solidFill>
              <a:srgbClr val="248587"/>
            </a:solidFill>
          </a:endParaRPr>
        </a:p>
      </dsp:txBody>
      <dsp:txXfrm rot="10800000">
        <a:off x="0" y="3105926"/>
        <a:ext cx="4304981" cy="1018373"/>
      </dsp:txXfrm>
    </dsp:sp>
    <dsp:sp modelId="{C402FFFB-A29E-0F45-BBE1-65CE433C811F}">
      <dsp:nvSpPr>
        <dsp:cNvPr id="0" name=""/>
        <dsp:cNvSpPr/>
      </dsp:nvSpPr>
      <dsp:spPr>
        <a:xfrm rot="10800000">
          <a:off x="0" y="1553928"/>
          <a:ext cx="4304981" cy="1567283"/>
        </a:xfrm>
        <a:prstGeom prst="upArrowCallou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nb-NO" sz="2000" b="0" i="0" kern="1200" dirty="0">
              <a:solidFill>
                <a:srgbClr val="248587"/>
              </a:solidFill>
              <a:effectLst/>
              <a:latin typeface="Myriad Pro" panose="020B0503030403020204" pitchFamily="34" charset="0"/>
            </a:rPr>
            <a:t>Luftens nitrogen </a:t>
          </a:r>
          <a:r>
            <a:rPr lang="nb-NO" sz="2000" b="0" i="0" kern="1200" dirty="0">
              <a:solidFill>
                <a:srgbClr val="248587"/>
              </a:solidFill>
              <a:effectLst/>
              <a:latin typeface="Myriad Pro" panose="020B0503030403020204" pitchFamily="34" charset="0"/>
              <a:sym typeface="Wingdings" pitchFamily="2" charset="2"/>
            </a:rPr>
            <a:t></a:t>
          </a:r>
          <a:r>
            <a:rPr lang="nb-NO" sz="2000" b="0" i="0" kern="1200" dirty="0">
              <a:solidFill>
                <a:srgbClr val="248587"/>
              </a:solidFill>
              <a:effectLst/>
              <a:latin typeface="Myriad Pro" panose="020B0503030403020204" pitchFamily="34" charset="0"/>
            </a:rPr>
            <a:t> gjødsel</a:t>
          </a:r>
          <a:endParaRPr lang="nb-NO" sz="2000" kern="1200" dirty="0">
            <a:solidFill>
              <a:srgbClr val="248587"/>
            </a:solidFill>
          </a:endParaRPr>
        </a:p>
      </dsp:txBody>
      <dsp:txXfrm rot="10800000">
        <a:off x="0" y="1553928"/>
        <a:ext cx="4304981" cy="1018373"/>
      </dsp:txXfrm>
    </dsp:sp>
    <dsp:sp modelId="{B681BB11-ED15-0D4C-BBB1-C2F74D347A18}">
      <dsp:nvSpPr>
        <dsp:cNvPr id="0" name=""/>
        <dsp:cNvSpPr/>
      </dsp:nvSpPr>
      <dsp:spPr>
        <a:xfrm rot="10800000">
          <a:off x="0" y="1930"/>
          <a:ext cx="4304981" cy="1567283"/>
        </a:xfrm>
        <a:prstGeom prst="upArrowCallout">
          <a:avLst/>
        </a:prstGeom>
        <a:solidFill>
          <a:srgbClr val="E8E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nb-NO" sz="2000" b="0" i="0" kern="1200" dirty="0">
              <a:solidFill>
                <a:srgbClr val="248587"/>
              </a:solidFill>
              <a:effectLst/>
              <a:latin typeface="Myriad Pro" panose="020B0503030403020204" pitchFamily="34" charset="0"/>
            </a:rPr>
            <a:t>N2Applied-teknologi reduserer nitrogenoksidutslipp</a:t>
          </a:r>
          <a:endParaRPr lang="nb-NO" sz="2000" kern="1200" dirty="0">
            <a:solidFill>
              <a:srgbClr val="248587"/>
            </a:solidFill>
          </a:endParaRPr>
        </a:p>
      </dsp:txBody>
      <dsp:txXfrm rot="10800000">
        <a:off x="0" y="1930"/>
        <a:ext cx="4304981" cy="10183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51DBE-A685-3343-BB1C-14DBA4630475}">
      <dsp:nvSpPr>
        <dsp:cNvPr id="0" name=""/>
        <dsp:cNvSpPr/>
      </dsp:nvSpPr>
      <dsp:spPr>
        <a:xfrm>
          <a:off x="1512367" y="149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nb-NO" sz="2000" kern="1200" dirty="0"/>
            <a:t>Utvinning av fosfor fra kloakkslamaske</a:t>
          </a:r>
        </a:p>
      </dsp:txBody>
      <dsp:txXfrm>
        <a:off x="1512367" y="1497"/>
        <a:ext cx="2891842" cy="1735105"/>
      </dsp:txXfrm>
    </dsp:sp>
    <dsp:sp modelId="{A21F6B5E-6A63-FD4F-BB02-C15FB4990373}">
      <dsp:nvSpPr>
        <dsp:cNvPr id="0" name=""/>
        <dsp:cNvSpPr/>
      </dsp:nvSpPr>
      <dsp:spPr>
        <a:xfrm>
          <a:off x="2237583" y="201995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nb-NO" sz="2000" kern="1200" dirty="0"/>
            <a:t>Opptil 90% fosforutvinning</a:t>
          </a:r>
        </a:p>
      </dsp:txBody>
      <dsp:txXfrm>
        <a:off x="2237583" y="2019957"/>
        <a:ext cx="2891842" cy="1735105"/>
      </dsp:txXfrm>
    </dsp:sp>
    <dsp:sp modelId="{6541698D-2748-7A49-9816-9CE925E6E92D}">
      <dsp:nvSpPr>
        <dsp:cNvPr id="0" name=""/>
        <dsp:cNvSpPr/>
      </dsp:nvSpPr>
      <dsp:spPr>
        <a:xfrm>
          <a:off x="1512367" y="4050077"/>
          <a:ext cx="2891842" cy="1735105"/>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nb-NO" sz="2000" kern="1200" dirty="0"/>
            <a:t>Fordeler:</a:t>
          </a:r>
        </a:p>
        <a:p>
          <a:pPr marL="0" lvl="0" indent="0" algn="ctr" defTabSz="889000">
            <a:lnSpc>
              <a:spcPct val="100000"/>
            </a:lnSpc>
            <a:spcBef>
              <a:spcPct val="0"/>
            </a:spcBef>
            <a:spcAft>
              <a:spcPct val="35000"/>
            </a:spcAft>
            <a:buNone/>
          </a:pPr>
          <a:r>
            <a:rPr lang="nb-NO" sz="2000" kern="1200" dirty="0"/>
            <a:t>Avfall som ressurs </a:t>
          </a:r>
        </a:p>
        <a:p>
          <a:pPr marL="0" lvl="0" indent="0" algn="ctr" defTabSz="889000">
            <a:lnSpc>
              <a:spcPct val="100000"/>
            </a:lnSpc>
            <a:spcBef>
              <a:spcPct val="0"/>
            </a:spcBef>
            <a:spcAft>
              <a:spcPct val="35000"/>
            </a:spcAft>
            <a:buNone/>
          </a:pPr>
          <a:r>
            <a:rPr lang="nb-NO" sz="2000" kern="1200" dirty="0"/>
            <a:t>Unngår giftige metaller fra gruvedrift</a:t>
          </a:r>
        </a:p>
      </dsp:txBody>
      <dsp:txXfrm>
        <a:off x="1512367" y="4050077"/>
        <a:ext cx="2891842" cy="1735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BA799-9843-E748-88E7-9CAD9AED2576}">
      <dsp:nvSpPr>
        <dsp:cNvPr id="0" name=""/>
        <dsp:cNvSpPr/>
      </dsp:nvSpPr>
      <dsp:spPr>
        <a:xfrm>
          <a:off x="0"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nb-NO" sz="1900" kern="1200" dirty="0">
              <a:latin typeface="Myriad Pro" panose="020B0503030403020204" pitchFamily="34" charset="0"/>
            </a:rPr>
            <a:t>Klimanytte: Positive virkninger for klimaet</a:t>
          </a:r>
        </a:p>
      </dsp:txBody>
      <dsp:txXfrm>
        <a:off x="0" y="204443"/>
        <a:ext cx="2526486" cy="1515892"/>
      </dsp:txXfrm>
    </dsp:sp>
    <dsp:sp modelId="{B9E41E96-C7E0-444E-9958-790DAC664822}">
      <dsp:nvSpPr>
        <dsp:cNvPr id="0" name=""/>
        <dsp:cNvSpPr/>
      </dsp:nvSpPr>
      <dsp:spPr>
        <a:xfrm>
          <a:off x="2779135"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nb-NO" sz="1900" kern="1200" dirty="0">
              <a:latin typeface="Myriad Pro" panose="020B0503030403020204" pitchFamily="34" charset="0"/>
            </a:rPr>
            <a:t>100 prosent – hva betyr det?</a:t>
          </a:r>
        </a:p>
      </dsp:txBody>
      <dsp:txXfrm>
        <a:off x="2779135" y="204443"/>
        <a:ext cx="2526486" cy="1515892"/>
      </dsp:txXfrm>
    </dsp:sp>
    <dsp:sp modelId="{9D63870F-1732-6C48-B286-AC3D625C3DB1}">
      <dsp:nvSpPr>
        <dsp:cNvPr id="0" name=""/>
        <dsp:cNvSpPr/>
      </dsp:nvSpPr>
      <dsp:spPr>
        <a:xfrm>
          <a:off x="5558271" y="20444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nb-NO" sz="1900" kern="1200" dirty="0">
              <a:latin typeface="Myriad Pro" panose="020B0503030403020204" pitchFamily="34" charset="0"/>
            </a:rPr>
            <a:t>Miljømessig klimanytte</a:t>
          </a:r>
        </a:p>
      </dsp:txBody>
      <dsp:txXfrm>
        <a:off x="5558271" y="204443"/>
        <a:ext cx="2526486" cy="1515892"/>
      </dsp:txXfrm>
    </dsp:sp>
    <dsp:sp modelId="{3762C9F7-4AF2-7C48-AD7C-99AE3F887DBF}">
      <dsp:nvSpPr>
        <dsp:cNvPr id="0" name=""/>
        <dsp:cNvSpPr/>
      </dsp:nvSpPr>
      <dsp:spPr>
        <a:xfrm>
          <a:off x="1389567" y="197298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nb-NO" sz="1900" kern="1200" dirty="0">
              <a:latin typeface="Myriad Pro" panose="020B0503030403020204" pitchFamily="34" charset="0"/>
            </a:rPr>
            <a:t>Sosial klimanytte</a:t>
          </a:r>
        </a:p>
      </dsp:txBody>
      <dsp:txXfrm>
        <a:off x="1389567" y="1972983"/>
        <a:ext cx="2526486" cy="1515892"/>
      </dsp:txXfrm>
    </dsp:sp>
    <dsp:sp modelId="{1710B9F6-3EC1-C144-9DBE-B3C4375C13D4}">
      <dsp:nvSpPr>
        <dsp:cNvPr id="0" name=""/>
        <dsp:cNvSpPr/>
      </dsp:nvSpPr>
      <dsp:spPr>
        <a:xfrm>
          <a:off x="4168703" y="1972983"/>
          <a:ext cx="2526486" cy="1515892"/>
        </a:xfrm>
        <a:prstGeom prst="rect">
          <a:avLst/>
        </a:prstGeom>
        <a:solidFill>
          <a:srgbClr val="0070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50000"/>
            </a:lnSpc>
            <a:spcBef>
              <a:spcPct val="0"/>
            </a:spcBef>
            <a:spcAft>
              <a:spcPct val="35000"/>
            </a:spcAft>
            <a:buNone/>
          </a:pPr>
          <a:r>
            <a:rPr lang="nb-NO" sz="1900" kern="1200" dirty="0">
              <a:latin typeface="Myriad Pro" panose="020B0503030403020204" pitchFamily="34" charset="0"/>
            </a:rPr>
            <a:t>Økonomisk klimanytte</a:t>
          </a:r>
        </a:p>
      </dsp:txBody>
      <dsp:txXfrm>
        <a:off x="4168703" y="1972983"/>
        <a:ext cx="2526486" cy="1515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A4DC-D8E4-2448-ACC6-F2919428168C}">
      <dsp:nvSpPr>
        <dsp:cNvPr id="0" name=""/>
        <dsp:cNvSpPr/>
      </dsp:nvSpPr>
      <dsp:spPr>
        <a:xfrm>
          <a:off x="0" y="286724"/>
          <a:ext cx="3860358" cy="1204588"/>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b-NO" sz="1700" kern="1200" dirty="0"/>
            <a:t>Nytte ved at biogass erstatter fossile energibærere </a:t>
          </a:r>
        </a:p>
      </dsp:txBody>
      <dsp:txXfrm>
        <a:off x="58803" y="345527"/>
        <a:ext cx="3742752" cy="1086982"/>
      </dsp:txXfrm>
    </dsp:sp>
    <dsp:sp modelId="{A481776C-631A-FA4B-9425-3699B7D2F935}">
      <dsp:nvSpPr>
        <dsp:cNvPr id="0" name=""/>
        <dsp:cNvSpPr/>
      </dsp:nvSpPr>
      <dsp:spPr>
        <a:xfrm>
          <a:off x="0" y="1540272"/>
          <a:ext cx="3860358" cy="1204588"/>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b-NO" sz="1700" kern="1200" dirty="0"/>
            <a:t>Nytte ved at CO2 fra oppgradering av biogass erstatter fossilbasert CO2 </a:t>
          </a:r>
        </a:p>
      </dsp:txBody>
      <dsp:txXfrm>
        <a:off x="58803" y="1599075"/>
        <a:ext cx="3742752" cy="1086982"/>
      </dsp:txXfrm>
    </dsp:sp>
    <dsp:sp modelId="{E03F7BA0-D9A5-474B-B980-E7C6B8A2DDF5}">
      <dsp:nvSpPr>
        <dsp:cNvPr id="0" name=""/>
        <dsp:cNvSpPr/>
      </dsp:nvSpPr>
      <dsp:spPr>
        <a:xfrm>
          <a:off x="0" y="2793820"/>
          <a:ext cx="3860358" cy="1204588"/>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b-NO" sz="1700" kern="1200" dirty="0"/>
            <a:t>Nytte ved at biorest erstatter mineralgjødsel</a:t>
          </a:r>
        </a:p>
      </dsp:txBody>
      <dsp:txXfrm>
        <a:off x="58803" y="2852623"/>
        <a:ext cx="3742752" cy="1086982"/>
      </dsp:txXfrm>
    </dsp:sp>
    <dsp:sp modelId="{4994656C-719B-714C-805B-DB22D35E776C}">
      <dsp:nvSpPr>
        <dsp:cNvPr id="0" name=""/>
        <dsp:cNvSpPr/>
      </dsp:nvSpPr>
      <dsp:spPr>
        <a:xfrm>
          <a:off x="0" y="4047368"/>
          <a:ext cx="3860358" cy="1204588"/>
        </a:xfrm>
        <a:prstGeom prst="round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b-NO" sz="1700" kern="1200" dirty="0"/>
            <a:t>Nytte ved at avfalls- og gjødselressurser behandles i biogassanlegg som har lavere klimapåvirkning enn alternativ håndtering</a:t>
          </a:r>
        </a:p>
      </dsp:txBody>
      <dsp:txXfrm>
        <a:off x="58803" y="4106171"/>
        <a:ext cx="3742752" cy="1086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7885-0382-1E40-85D4-A309BC379D5D}">
      <dsp:nvSpPr>
        <dsp:cNvPr id="0" name=""/>
        <dsp:cNvSpPr/>
      </dsp:nvSpPr>
      <dsp:spPr>
        <a:xfrm>
          <a:off x="0" y="0"/>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Fra biomasse til verdifulle produkter</a:t>
          </a:r>
        </a:p>
      </dsp:txBody>
      <dsp:txXfrm>
        <a:off x="760227" y="0"/>
        <a:ext cx="2280681" cy="1520453"/>
      </dsp:txXfrm>
    </dsp:sp>
    <dsp:sp modelId="{23A686D0-31A9-6640-8EFF-916E0720391C}">
      <dsp:nvSpPr>
        <dsp:cNvPr id="0" name=""/>
        <dsp:cNvSpPr/>
      </dsp:nvSpPr>
      <dsp:spPr>
        <a:xfrm>
          <a:off x="0" y="1809438"/>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kern="1200" dirty="0"/>
            <a:t>Prosess:</a:t>
          </a:r>
          <a:r>
            <a:rPr lang="nb-NO" sz="2000" b="0" i="0" kern="1200" dirty="0"/>
            <a:t> Oppvarming uten oksygen         500-600</a:t>
          </a:r>
          <a:r>
            <a:rPr lang="nb-NO" sz="2000" b="0" i="0" kern="1200" dirty="0">
              <a:solidFill>
                <a:schemeClr val="bg1"/>
              </a:solidFill>
              <a:effectLst/>
              <a:latin typeface="Myriad Pro" panose="020B0503030403020204" pitchFamily="34" charset="0"/>
              <a:cs typeface="Calibri" panose="020F0502020204030204" pitchFamily="34" charset="0"/>
            </a:rPr>
            <a:t>°</a:t>
          </a:r>
          <a:r>
            <a:rPr lang="nb-NO" sz="2000" b="0" i="0" kern="1200" dirty="0">
              <a:solidFill>
                <a:schemeClr val="bg1"/>
              </a:solidFill>
              <a:latin typeface="Myriad Pro" panose="020B0503030403020204" pitchFamily="34" charset="0"/>
              <a:cs typeface="Calibri" panose="020F0502020204030204" pitchFamily="34" charset="0"/>
            </a:rPr>
            <a:t>C</a:t>
          </a:r>
          <a:endParaRPr lang="nb-NO" sz="2000" b="0" kern="1200" dirty="0">
            <a:solidFill>
              <a:schemeClr val="bg1"/>
            </a:solidFill>
          </a:endParaRPr>
        </a:p>
      </dsp:txBody>
      <dsp:txXfrm>
        <a:off x="760227" y="1809438"/>
        <a:ext cx="2280681" cy="1520453"/>
      </dsp:txXfrm>
    </dsp:sp>
    <dsp:sp modelId="{061B61F4-6BC5-CA41-B2C3-E8A827D76334}">
      <dsp:nvSpPr>
        <dsp:cNvPr id="0" name=""/>
        <dsp:cNvSpPr/>
      </dsp:nvSpPr>
      <dsp:spPr>
        <a:xfrm>
          <a:off x="0" y="3603854"/>
          <a:ext cx="3801134" cy="1520453"/>
        </a:xfrm>
        <a:prstGeom prst="chevron">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nb-NO" sz="2000" b="0" i="0" kern="1200" dirty="0"/>
            <a:t>Nyttige produkter: Biokull, biogass, </a:t>
          </a:r>
          <a:r>
            <a:rPr lang="nb-NO" sz="2000" b="0" i="0" kern="1200" dirty="0" err="1"/>
            <a:t>bio</a:t>
          </a:r>
          <a:r>
            <a:rPr lang="nb-NO" sz="2000" b="0" i="0" kern="1200" dirty="0"/>
            <a:t>-olje</a:t>
          </a:r>
          <a:endParaRPr lang="nb-NO" sz="2000" kern="1200" dirty="0"/>
        </a:p>
      </dsp:txBody>
      <dsp:txXfrm>
        <a:off x="760227" y="3603854"/>
        <a:ext cx="2280681" cy="15204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t>Gammel teknologi</a:t>
          </a:r>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t>Gjør brensel om til gass</a:t>
          </a:r>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t>Varmes på 800-1000</a:t>
          </a:r>
          <a:r>
            <a:rPr lang="nb-NO" sz="1600" b="0" i="0" kern="1200" noProof="0" dirty="0"/>
            <a:t>°</a:t>
          </a:r>
          <a:r>
            <a:rPr lang="nb-NO" sz="1600" b="0" kern="1200" noProof="0" dirty="0"/>
            <a:t>C</a:t>
          </a:r>
          <a:endParaRPr lang="nb-NO" sz="1600" kern="1200" noProof="0" dirty="0"/>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t>Danner syntesegass</a:t>
          </a:r>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t>Flere materialer kan gassifiseres</a:t>
          </a:r>
        </a:p>
      </dsp:txBody>
      <dsp:txXfrm>
        <a:off x="2474769" y="1182988"/>
        <a:ext cx="1499860" cy="8999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B496-AD0D-0444-98D1-B38DF2A43EE0}">
      <dsp:nvSpPr>
        <dsp:cNvPr id="0" name=""/>
        <dsp:cNvSpPr/>
      </dsp:nvSpPr>
      <dsp:spPr>
        <a:xfrm>
          <a:off x="0"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Gammel teknologi</a:t>
          </a:r>
        </a:p>
      </dsp:txBody>
      <dsp:txXfrm>
        <a:off x="0" y="133086"/>
        <a:ext cx="1499860" cy="899916"/>
      </dsp:txXfrm>
    </dsp:sp>
    <dsp:sp modelId="{5F83452B-7703-424B-B03A-4E950DFCC0DD}">
      <dsp:nvSpPr>
        <dsp:cNvPr id="0" name=""/>
        <dsp:cNvSpPr/>
      </dsp:nvSpPr>
      <dsp:spPr>
        <a:xfrm>
          <a:off x="1649846"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Gjør brensel om til gass</a:t>
          </a:r>
        </a:p>
      </dsp:txBody>
      <dsp:txXfrm>
        <a:off x="1649846" y="133086"/>
        <a:ext cx="1499860" cy="899916"/>
      </dsp:txXfrm>
    </dsp:sp>
    <dsp:sp modelId="{C35936B2-7537-2041-AE6D-D49451AC53CA}">
      <dsp:nvSpPr>
        <dsp:cNvPr id="0" name=""/>
        <dsp:cNvSpPr/>
      </dsp:nvSpPr>
      <dsp:spPr>
        <a:xfrm>
          <a:off x="3299692" y="133086"/>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Varmes på 800-1000</a:t>
          </a:r>
          <a:r>
            <a:rPr lang="nb-NO" sz="1600" b="0" i="0" kern="1200" noProof="0" dirty="0">
              <a:solidFill>
                <a:srgbClr val="248587"/>
              </a:solidFill>
            </a:rPr>
            <a:t>°</a:t>
          </a:r>
          <a:r>
            <a:rPr lang="nb-NO" sz="1600" b="0" kern="1200" noProof="0" dirty="0">
              <a:solidFill>
                <a:srgbClr val="248587"/>
              </a:solidFill>
            </a:rPr>
            <a:t>C</a:t>
          </a:r>
          <a:endParaRPr lang="nb-NO" sz="1600" kern="1200" noProof="0" dirty="0">
            <a:solidFill>
              <a:srgbClr val="248587"/>
            </a:solidFill>
          </a:endParaRPr>
        </a:p>
      </dsp:txBody>
      <dsp:txXfrm>
        <a:off x="3299692" y="133086"/>
        <a:ext cx="1499860" cy="899916"/>
      </dsp:txXfrm>
    </dsp:sp>
    <dsp:sp modelId="{F4EAB9BF-2CC1-F742-A55B-0E01CF4DFA5A}">
      <dsp:nvSpPr>
        <dsp:cNvPr id="0" name=""/>
        <dsp:cNvSpPr/>
      </dsp:nvSpPr>
      <dsp:spPr>
        <a:xfrm>
          <a:off x="824923"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Danner syngass</a:t>
          </a:r>
        </a:p>
      </dsp:txBody>
      <dsp:txXfrm>
        <a:off x="824923" y="1182988"/>
        <a:ext cx="1499860" cy="899916"/>
      </dsp:txXfrm>
    </dsp:sp>
    <dsp:sp modelId="{95E2BA79-D2F4-2146-877A-5B36D758575A}">
      <dsp:nvSpPr>
        <dsp:cNvPr id="0" name=""/>
        <dsp:cNvSpPr/>
      </dsp:nvSpPr>
      <dsp:spPr>
        <a:xfrm>
          <a:off x="2474769" y="1182988"/>
          <a:ext cx="1499860" cy="899916"/>
        </a:xfrm>
        <a:prstGeom prst="rect">
          <a:avLst/>
        </a:prstGeom>
        <a:solidFill>
          <a:srgbClr val="007075"/>
        </a:solidFill>
        <a:ln w="12700" cap="flat" cmpd="sng" algn="ctr">
          <a:solidFill>
            <a:srgbClr val="24858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nb-NO" sz="1600" kern="1200" noProof="0" dirty="0">
              <a:solidFill>
                <a:srgbClr val="248587"/>
              </a:solidFill>
            </a:rPr>
            <a:t>Flere materialer kan gassifiseres</a:t>
          </a:r>
        </a:p>
      </dsp:txBody>
      <dsp:txXfrm>
        <a:off x="2474769" y="1182988"/>
        <a:ext cx="1499860" cy="8999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BE402B9A-257E-E94F-AD28-CC0106B2229D}" type="datetimeFigureOut">
              <a:rPr lang="nb-NO" smtClean="0"/>
              <a:pPr/>
              <a:t>28.04.2025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DAFCC5-7A41-034A-8D69-FDBE64A38FE4}" type="slidenum">
              <a:rPr lang="nb-NO" smtClean="0"/>
              <a:pPr/>
              <a:t>‹#›</a:t>
            </a:fld>
            <a:endParaRPr lang="nb-NO" dirty="0"/>
          </a:p>
        </p:txBody>
      </p:sp>
    </p:spTree>
    <p:extLst>
      <p:ext uri="{BB962C8B-B14F-4D97-AF65-F5344CB8AC3E}">
        <p14:creationId xmlns:p14="http://schemas.microsoft.com/office/powerpoint/2010/main" val="322577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a:lvl2pPr marL="457200" algn="l" defTabSz="914400" rtl="0" eaLnBrk="1" latinLnBrk="0" hangingPunct="1">
      <a:defRPr sz="1200" b="0" i="0" kern="1200">
        <a:solidFill>
          <a:schemeClr val="tx1"/>
        </a:solidFill>
        <a:latin typeface="Myriad Pro" panose="020B0503030403020204" pitchFamily="34" charset="0"/>
        <a:ea typeface="+mn-ea"/>
        <a:cs typeface="+mn-cs"/>
      </a:defRPr>
    </a:lvl2pPr>
    <a:lvl3pPr marL="914400" algn="l" defTabSz="914400" rtl="0" eaLnBrk="1" latinLnBrk="0" hangingPunct="1">
      <a:defRPr sz="1200" b="0" i="0" kern="1200">
        <a:solidFill>
          <a:schemeClr val="tx1"/>
        </a:solidFill>
        <a:latin typeface="Myriad Pro" panose="020B0503030403020204" pitchFamily="34" charset="0"/>
        <a:ea typeface="+mn-ea"/>
        <a:cs typeface="+mn-cs"/>
      </a:defRPr>
    </a:lvl3pPr>
    <a:lvl4pPr marL="1371600" algn="l" defTabSz="914400" rtl="0" eaLnBrk="1" latinLnBrk="0" hangingPunct="1">
      <a:defRPr sz="1200" b="0" i="0" kern="1200">
        <a:solidFill>
          <a:schemeClr val="tx1"/>
        </a:solidFill>
        <a:latin typeface="Myriad Pro" panose="020B0503030403020204" pitchFamily="34" charset="0"/>
        <a:ea typeface="+mn-ea"/>
        <a:cs typeface="+mn-cs"/>
      </a:defRPr>
    </a:lvl4pPr>
    <a:lvl5pPr marL="1828800" algn="l" defTabSz="914400" rtl="0" eaLnBrk="1" latinLnBrk="0" hangingPunct="1">
      <a:defRPr sz="1200" b="0" i="0" kern="1200">
        <a:solidFill>
          <a:schemeClr val="tx1"/>
        </a:solidFill>
        <a:latin typeface="Myriad Pro" panose="020B05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hx-jZmE-2_U"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a:t>
            </a:fld>
            <a:endParaRPr lang="nb-NO"/>
          </a:p>
        </p:txBody>
      </p:sp>
    </p:spTree>
    <p:extLst>
      <p:ext uri="{BB962C8B-B14F-4D97-AF65-F5344CB8AC3E}">
        <p14:creationId xmlns:p14="http://schemas.microsoft.com/office/powerpoint/2010/main" val="295184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14</a:t>
            </a:fld>
            <a:endParaRPr lang="nb-NO"/>
          </a:p>
        </p:txBody>
      </p:sp>
    </p:spTree>
    <p:extLst>
      <p:ext uri="{BB962C8B-B14F-4D97-AF65-F5344CB8AC3E}">
        <p14:creationId xmlns:p14="http://schemas.microsoft.com/office/powerpoint/2010/main" val="256807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17</a:t>
            </a:fld>
            <a:endParaRPr lang="nb-NO"/>
          </a:p>
        </p:txBody>
      </p:sp>
    </p:spTree>
    <p:extLst>
      <p:ext uri="{BB962C8B-B14F-4D97-AF65-F5344CB8AC3E}">
        <p14:creationId xmlns:p14="http://schemas.microsoft.com/office/powerpoint/2010/main" val="153220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18</a:t>
            </a:fld>
            <a:endParaRPr lang="nb-NO"/>
          </a:p>
        </p:txBody>
      </p:sp>
    </p:spTree>
    <p:extLst>
      <p:ext uri="{BB962C8B-B14F-4D97-AF65-F5344CB8AC3E}">
        <p14:creationId xmlns:p14="http://schemas.microsoft.com/office/powerpoint/2010/main" val="351053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19</a:t>
            </a:fld>
            <a:endParaRPr lang="nb-NO"/>
          </a:p>
        </p:txBody>
      </p:sp>
    </p:spTree>
    <p:extLst>
      <p:ext uri="{BB962C8B-B14F-4D97-AF65-F5344CB8AC3E}">
        <p14:creationId xmlns:p14="http://schemas.microsoft.com/office/powerpoint/2010/main" val="133811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20</a:t>
            </a:fld>
            <a:endParaRPr lang="nb-NO"/>
          </a:p>
        </p:txBody>
      </p:sp>
    </p:spTree>
    <p:extLst>
      <p:ext uri="{BB962C8B-B14F-4D97-AF65-F5344CB8AC3E}">
        <p14:creationId xmlns:p14="http://schemas.microsoft.com/office/powerpoint/2010/main" val="263282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21</a:t>
            </a:fld>
            <a:endParaRPr lang="nb-NO"/>
          </a:p>
        </p:txBody>
      </p:sp>
    </p:spTree>
    <p:extLst>
      <p:ext uri="{BB962C8B-B14F-4D97-AF65-F5344CB8AC3E}">
        <p14:creationId xmlns:p14="http://schemas.microsoft.com/office/powerpoint/2010/main" val="376779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22</a:t>
            </a:fld>
            <a:endParaRPr lang="nb-NO"/>
          </a:p>
        </p:txBody>
      </p:sp>
    </p:spTree>
    <p:extLst>
      <p:ext uri="{BB962C8B-B14F-4D97-AF65-F5344CB8AC3E}">
        <p14:creationId xmlns:p14="http://schemas.microsoft.com/office/powerpoint/2010/main" val="284915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23</a:t>
            </a:fld>
            <a:endParaRPr lang="nb-NO"/>
          </a:p>
        </p:txBody>
      </p:sp>
    </p:spTree>
    <p:extLst>
      <p:ext uri="{BB962C8B-B14F-4D97-AF65-F5344CB8AC3E}">
        <p14:creationId xmlns:p14="http://schemas.microsoft.com/office/powerpoint/2010/main" val="264975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24</a:t>
            </a:fld>
            <a:endParaRPr lang="nb-NO"/>
          </a:p>
        </p:txBody>
      </p:sp>
    </p:spTree>
    <p:extLst>
      <p:ext uri="{BB962C8B-B14F-4D97-AF65-F5344CB8AC3E}">
        <p14:creationId xmlns:p14="http://schemas.microsoft.com/office/powerpoint/2010/main" val="1385284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25</a:t>
            </a:fld>
            <a:endParaRPr lang="nb-NO"/>
          </a:p>
        </p:txBody>
      </p:sp>
    </p:spTree>
    <p:extLst>
      <p:ext uri="{BB962C8B-B14F-4D97-AF65-F5344CB8AC3E}">
        <p14:creationId xmlns:p14="http://schemas.microsoft.com/office/powerpoint/2010/main" val="390767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a:t>
            </a:fld>
            <a:endParaRPr lang="nb-NO"/>
          </a:p>
        </p:txBody>
      </p:sp>
    </p:spTree>
    <p:extLst>
      <p:ext uri="{BB962C8B-B14F-4D97-AF65-F5344CB8AC3E}">
        <p14:creationId xmlns:p14="http://schemas.microsoft.com/office/powerpoint/2010/main" val="736107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26</a:t>
            </a:fld>
            <a:endParaRPr lang="nb-NO"/>
          </a:p>
        </p:txBody>
      </p:sp>
    </p:spTree>
    <p:extLst>
      <p:ext uri="{BB962C8B-B14F-4D97-AF65-F5344CB8AC3E}">
        <p14:creationId xmlns:p14="http://schemas.microsoft.com/office/powerpoint/2010/main" val="414670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29</a:t>
            </a:fld>
            <a:endParaRPr lang="nb-NO"/>
          </a:p>
        </p:txBody>
      </p:sp>
    </p:spTree>
    <p:extLst>
      <p:ext uri="{BB962C8B-B14F-4D97-AF65-F5344CB8AC3E}">
        <p14:creationId xmlns:p14="http://schemas.microsoft.com/office/powerpoint/2010/main" val="181549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30</a:t>
            </a:fld>
            <a:endParaRPr lang="nb-NO"/>
          </a:p>
        </p:txBody>
      </p:sp>
    </p:spTree>
    <p:extLst>
      <p:ext uri="{BB962C8B-B14F-4D97-AF65-F5344CB8AC3E}">
        <p14:creationId xmlns:p14="http://schemas.microsoft.com/office/powerpoint/2010/main" val="3251562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34</a:t>
            </a:fld>
            <a:endParaRPr lang="nb-NO"/>
          </a:p>
        </p:txBody>
      </p:sp>
    </p:spTree>
    <p:extLst>
      <p:ext uri="{BB962C8B-B14F-4D97-AF65-F5344CB8AC3E}">
        <p14:creationId xmlns:p14="http://schemas.microsoft.com/office/powerpoint/2010/main" val="2494559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7886"/>
                </a:solidFill>
                <a:effectLst/>
                <a:latin typeface="Times New Roman" panose="02020603050405020304" pitchFamily="18" charset="0"/>
                <a:ea typeface="Calibri" panose="020F0502020204030204" pitchFamily="34" charset="0"/>
                <a:cs typeface="Times New Roman" panose="02020603050405020304" pitchFamily="18" charset="0"/>
                <a:hlinkClick r:id="rId3"/>
              </a:rPr>
              <a:t>Bioeconomy</a:t>
            </a:r>
            <a:r>
              <a:rPr lang="en-US" sz="1800" dirty="0">
                <a:solidFill>
                  <a:srgbClr val="000000"/>
                </a:solidFill>
                <a:effectLst/>
                <a:latin typeface="Times New Roman" panose="02020603050405020304" pitchFamily="18" charset="0"/>
                <a:ea typeface="Calibri" panose="020F0502020204030204" pitchFamily="34" charset="0"/>
              </a:rPr>
              <a:t> is an economy where materials, chemicals and energy originate from renewable bio-based raw materials. In a circular economy, resources stay within society's cycle instead of becoming waste. On a whiteboard write the term ‘bioeconomy’ in the middle. Invite the students to think of different concepts, processes, activities that the term can involve. Write down the answers surrounding the term and create a “word cloud”.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link provides a video explanation for students and can be used as an introduction to the topic in classrooms. While the video is playing you can cross the words that the students came up with in the word cloud. Did you cross at least 6 words off in the cloud? </a:t>
            </a:r>
            <a:endParaRPr lang="sv-SE" sz="1800" dirty="0">
              <a:effectLst/>
              <a:latin typeface="Times New Roman" panose="02020603050405020304" pitchFamily="18"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3</a:t>
            </a:fld>
            <a:endParaRPr lang="nb-NO"/>
          </a:p>
        </p:txBody>
      </p:sp>
    </p:spTree>
    <p:extLst>
      <p:ext uri="{BB962C8B-B14F-4D97-AF65-F5344CB8AC3E}">
        <p14:creationId xmlns:p14="http://schemas.microsoft.com/office/powerpoint/2010/main" val="9367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6</a:t>
            </a:fld>
            <a:endParaRPr lang="nb-NO"/>
          </a:p>
        </p:txBody>
      </p:sp>
    </p:spTree>
    <p:extLst>
      <p:ext uri="{BB962C8B-B14F-4D97-AF65-F5344CB8AC3E}">
        <p14:creationId xmlns:p14="http://schemas.microsoft.com/office/powerpoint/2010/main" val="353950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9</a:t>
            </a:fld>
            <a:endParaRPr lang="nb-NO"/>
          </a:p>
        </p:txBody>
      </p:sp>
    </p:spTree>
    <p:extLst>
      <p:ext uri="{BB962C8B-B14F-4D97-AF65-F5344CB8AC3E}">
        <p14:creationId xmlns:p14="http://schemas.microsoft.com/office/powerpoint/2010/main" val="196793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10</a:t>
            </a:fld>
            <a:endParaRPr lang="nb-NO"/>
          </a:p>
        </p:txBody>
      </p:sp>
    </p:spTree>
    <p:extLst>
      <p:ext uri="{BB962C8B-B14F-4D97-AF65-F5344CB8AC3E}">
        <p14:creationId xmlns:p14="http://schemas.microsoft.com/office/powerpoint/2010/main" val="353950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nb-NO" dirty="0"/>
            </a:br>
            <a:r>
              <a:rPr lang="nb-NO" dirty="0"/>
              <a:t>Biogass: Energiløsning fra søppel, gjødsel og matrester</a:t>
            </a:r>
          </a:p>
          <a:p>
            <a:r>
              <a:rPr lang="nb-NO" dirty="0"/>
              <a:t>Organisk materiale i lukkede beholdere uten luft</a:t>
            </a:r>
          </a:p>
          <a:p>
            <a:r>
              <a:rPr lang="nb-NO" dirty="0"/>
              <a:t>Nedbrytning av organisk materiale av mikroorganismer</a:t>
            </a:r>
          </a:p>
          <a:p>
            <a:r>
              <a:rPr lang="nb-NO" dirty="0"/>
              <a:t>Biogassproduksjon: Metan, karbondioksid og vanndamp</a:t>
            </a:r>
          </a:p>
          <a:p>
            <a:r>
              <a:rPr lang="nb-NO" dirty="0"/>
              <a:t>Gjenbruk av farlige stoffer: Metan og karbondioksid fanges opp</a:t>
            </a:r>
          </a:p>
          <a:p>
            <a:r>
              <a:rPr lang="nb-NO" dirty="0"/>
              <a:t>Bruksområder: Varmeenergi, drivstoff til kjøretøy, elektrisitet</a:t>
            </a:r>
          </a:p>
          <a:p>
            <a:r>
              <a:rPr lang="nb-NO" dirty="0"/>
              <a:t>Viktig rolle i avfallshåndtering: 76% kildesortert matavfall til biogass (2020)</a:t>
            </a:r>
          </a:p>
          <a:p>
            <a:r>
              <a:rPr lang="nb-NO" dirty="0"/>
              <a:t>Bruk i byer som Oslo: Bussdrift på biogass for å redusere avfall og erstatte fossile brensler</a:t>
            </a:r>
          </a:p>
          <a:p>
            <a:endParaRPr lang="nb-NO" dirty="0"/>
          </a:p>
          <a:p>
            <a:endParaRPr lang="nb-NO" dirty="0"/>
          </a:p>
          <a:p>
            <a:pPr algn="l">
              <a:buFont typeface="Arial" panose="020B0604020202020204" pitchFamily="34" charset="0"/>
              <a:buChar char="•"/>
            </a:pPr>
            <a:r>
              <a:rPr lang="nb-NO" dirty="0">
                <a:solidFill>
                  <a:srgbClr val="374151"/>
                </a:solidFill>
                <a:effectLst/>
              </a:rPr>
              <a:t>Biogassproduksjon gir bonusproduktet: biogjødsel</a:t>
            </a:r>
          </a:p>
          <a:p>
            <a:pPr algn="l">
              <a:buFont typeface="Arial" panose="020B0604020202020204" pitchFamily="34" charset="0"/>
              <a:buChar char="•"/>
            </a:pPr>
            <a:r>
              <a:rPr lang="nb-NO" dirty="0">
                <a:solidFill>
                  <a:srgbClr val="374151"/>
                </a:solidFill>
                <a:effectLst/>
              </a:rPr>
              <a:t>Biogjødsel: Næringsrik gjødsel med karbon</a:t>
            </a:r>
          </a:p>
          <a:p>
            <a:pPr algn="l">
              <a:buFont typeface="Arial" panose="020B0604020202020204" pitchFamily="34" charset="0"/>
              <a:buChar char="•"/>
            </a:pPr>
            <a:r>
              <a:rPr lang="nb-NO" dirty="0">
                <a:solidFill>
                  <a:srgbClr val="374151"/>
                </a:solidFill>
                <a:effectLst/>
              </a:rPr>
              <a:t>Egnet for matproduksjon og karbonoppbygging i jord</a:t>
            </a:r>
          </a:p>
          <a:p>
            <a:pPr algn="l">
              <a:buFont typeface="Arial" panose="020B0604020202020204" pitchFamily="34" charset="0"/>
              <a:buChar char="•"/>
            </a:pPr>
            <a:r>
              <a:rPr lang="nb-NO" dirty="0">
                <a:solidFill>
                  <a:srgbClr val="374151"/>
                </a:solidFill>
                <a:effectLst/>
              </a:rPr>
              <a:t>Karbon viktig for jordkvalitet, næringskilde for mikroorganismer</a:t>
            </a:r>
          </a:p>
          <a:p>
            <a:pPr algn="l">
              <a:buFont typeface="Arial" panose="020B0604020202020204" pitchFamily="34" charset="0"/>
              <a:buChar char="•"/>
            </a:pPr>
            <a:r>
              <a:rPr lang="nb-NO" dirty="0">
                <a:solidFill>
                  <a:srgbClr val="374151"/>
                </a:solidFill>
                <a:effectLst/>
              </a:rPr>
              <a:t>Bidrar til fuktighet og forbedret jordstruktur</a:t>
            </a:r>
          </a:p>
          <a:p>
            <a:pPr algn="l">
              <a:buFont typeface="Arial" panose="020B0604020202020204" pitchFamily="34" charset="0"/>
              <a:buChar char="•"/>
            </a:pPr>
            <a:r>
              <a:rPr lang="nb-NO" dirty="0">
                <a:solidFill>
                  <a:srgbClr val="374151"/>
                </a:solidFill>
                <a:effectLst/>
              </a:rPr>
              <a:t>Flytende konsistens lik tynn husdyrgjødsel</a:t>
            </a:r>
          </a:p>
          <a:p>
            <a:pPr algn="l">
              <a:buFont typeface="Arial" panose="020B0604020202020204" pitchFamily="34" charset="0"/>
              <a:buChar char="•"/>
            </a:pPr>
            <a:r>
              <a:rPr lang="nb-NO" dirty="0">
                <a:solidFill>
                  <a:srgbClr val="374151"/>
                </a:solidFill>
                <a:effectLst/>
              </a:rPr>
              <a:t>Kan brukes med samme utstyr som tynn husdyrgjødsel</a:t>
            </a:r>
          </a:p>
          <a:p>
            <a:pPr algn="l">
              <a:buFont typeface="Arial" panose="020B0604020202020204" pitchFamily="34" charset="0"/>
              <a:buChar char="•"/>
            </a:pPr>
            <a:r>
              <a:rPr lang="nb-NO" dirty="0">
                <a:solidFill>
                  <a:srgbClr val="374151"/>
                </a:solidFill>
                <a:effectLst/>
              </a:rPr>
              <a:t>Miljøvennlig alternativ til kunstgjødsel uten skadelige kjemikalier</a:t>
            </a:r>
          </a:p>
          <a:p>
            <a:pPr algn="l">
              <a:buFont typeface="Arial" panose="020B0604020202020204" pitchFamily="34" charset="0"/>
              <a:buChar char="•"/>
            </a:pPr>
            <a:r>
              <a:rPr lang="nb-NO" dirty="0">
                <a:solidFill>
                  <a:srgbClr val="374151"/>
                </a:solidFill>
                <a:effectLst/>
              </a:rPr>
              <a:t>Opprettholder jordens helse</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11</a:t>
            </a:fld>
            <a:endParaRPr lang="nb-NO"/>
          </a:p>
        </p:txBody>
      </p:sp>
    </p:spTree>
    <p:extLst>
      <p:ext uri="{BB962C8B-B14F-4D97-AF65-F5344CB8AC3E}">
        <p14:creationId xmlns:p14="http://schemas.microsoft.com/office/powerpoint/2010/main" val="378637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nb-NO" dirty="0"/>
            </a:br>
            <a:r>
              <a:rPr lang="nb-NO" dirty="0"/>
              <a:t>Biogass: Energiløsning fra søppel, gjødsel og matrester</a:t>
            </a:r>
          </a:p>
          <a:p>
            <a:r>
              <a:rPr lang="nb-NO" dirty="0"/>
              <a:t>Organisk materiale i lukkede beholdere uten luft</a:t>
            </a:r>
          </a:p>
          <a:p>
            <a:r>
              <a:rPr lang="nb-NO" dirty="0"/>
              <a:t>Nedbrytning av organisk materiale av mikroorganismer</a:t>
            </a:r>
          </a:p>
          <a:p>
            <a:r>
              <a:rPr lang="nb-NO" dirty="0"/>
              <a:t>Biogassproduksjon: Metan, karbondioksid og vanndamp</a:t>
            </a:r>
          </a:p>
          <a:p>
            <a:r>
              <a:rPr lang="nb-NO" dirty="0"/>
              <a:t>Gjenbruk av farlige stoffer: Metan og karbondioksid fanges opp</a:t>
            </a:r>
          </a:p>
          <a:p>
            <a:r>
              <a:rPr lang="nb-NO" dirty="0"/>
              <a:t>Bruksområder: Varmeenergi, drivstoff til kjøretøy, elektrisitet</a:t>
            </a:r>
          </a:p>
          <a:p>
            <a:r>
              <a:rPr lang="nb-NO" dirty="0"/>
              <a:t>Viktig rolle i avfallshåndtering: 76% kildesortert matavfall til biogass (2020)</a:t>
            </a:r>
          </a:p>
          <a:p>
            <a:r>
              <a:rPr lang="nb-NO" dirty="0"/>
              <a:t>Bruk i byer som Oslo: Bussdrift på biogass for å redusere avfall og erstatte fossile brensler</a:t>
            </a:r>
          </a:p>
          <a:p>
            <a:endParaRPr lang="nb-NO" dirty="0"/>
          </a:p>
          <a:p>
            <a:endParaRPr lang="nb-NO" dirty="0"/>
          </a:p>
          <a:p>
            <a:pPr algn="l">
              <a:buFont typeface="Arial" panose="020B0604020202020204" pitchFamily="34" charset="0"/>
              <a:buChar char="•"/>
            </a:pPr>
            <a:r>
              <a:rPr lang="nb-NO" dirty="0">
                <a:solidFill>
                  <a:srgbClr val="374151"/>
                </a:solidFill>
                <a:effectLst/>
              </a:rPr>
              <a:t>Biogassproduksjon gir bonusproduktet: biogjødsel</a:t>
            </a:r>
          </a:p>
          <a:p>
            <a:pPr algn="l">
              <a:buFont typeface="Arial" panose="020B0604020202020204" pitchFamily="34" charset="0"/>
              <a:buChar char="•"/>
            </a:pPr>
            <a:r>
              <a:rPr lang="nb-NO" dirty="0">
                <a:solidFill>
                  <a:srgbClr val="374151"/>
                </a:solidFill>
                <a:effectLst/>
              </a:rPr>
              <a:t>Biogjødsel: Næringsrik gjødsel med karbon</a:t>
            </a:r>
          </a:p>
          <a:p>
            <a:pPr algn="l">
              <a:buFont typeface="Arial" panose="020B0604020202020204" pitchFamily="34" charset="0"/>
              <a:buChar char="•"/>
            </a:pPr>
            <a:r>
              <a:rPr lang="nb-NO" dirty="0">
                <a:solidFill>
                  <a:srgbClr val="374151"/>
                </a:solidFill>
                <a:effectLst/>
              </a:rPr>
              <a:t>Egnet for matproduksjon og karbonoppbygging i jord</a:t>
            </a:r>
          </a:p>
          <a:p>
            <a:pPr algn="l">
              <a:buFont typeface="Arial" panose="020B0604020202020204" pitchFamily="34" charset="0"/>
              <a:buChar char="•"/>
            </a:pPr>
            <a:r>
              <a:rPr lang="nb-NO" dirty="0">
                <a:solidFill>
                  <a:srgbClr val="374151"/>
                </a:solidFill>
                <a:effectLst/>
              </a:rPr>
              <a:t>Karbon viktig for jordkvalitet, næringskilde for mikroorganismer</a:t>
            </a:r>
          </a:p>
          <a:p>
            <a:pPr algn="l">
              <a:buFont typeface="Arial" panose="020B0604020202020204" pitchFamily="34" charset="0"/>
              <a:buChar char="•"/>
            </a:pPr>
            <a:r>
              <a:rPr lang="nb-NO" dirty="0">
                <a:solidFill>
                  <a:srgbClr val="374151"/>
                </a:solidFill>
                <a:effectLst/>
              </a:rPr>
              <a:t>Bidrar til fuktighet og forbedret jordstruktur</a:t>
            </a:r>
          </a:p>
          <a:p>
            <a:pPr algn="l">
              <a:buFont typeface="Arial" panose="020B0604020202020204" pitchFamily="34" charset="0"/>
              <a:buChar char="•"/>
            </a:pPr>
            <a:r>
              <a:rPr lang="nb-NO" dirty="0">
                <a:solidFill>
                  <a:srgbClr val="374151"/>
                </a:solidFill>
                <a:effectLst/>
              </a:rPr>
              <a:t>Flytende konsistens lik tynn husdyrgjødsel</a:t>
            </a:r>
          </a:p>
          <a:p>
            <a:pPr algn="l">
              <a:buFont typeface="Arial" panose="020B0604020202020204" pitchFamily="34" charset="0"/>
              <a:buChar char="•"/>
            </a:pPr>
            <a:r>
              <a:rPr lang="nb-NO" dirty="0">
                <a:solidFill>
                  <a:srgbClr val="374151"/>
                </a:solidFill>
                <a:effectLst/>
              </a:rPr>
              <a:t>Kan brukes med samme utstyr som tynn husdyrgjødsel</a:t>
            </a:r>
          </a:p>
          <a:p>
            <a:pPr algn="l">
              <a:buFont typeface="Arial" panose="020B0604020202020204" pitchFamily="34" charset="0"/>
              <a:buChar char="•"/>
            </a:pPr>
            <a:r>
              <a:rPr lang="nb-NO" dirty="0">
                <a:solidFill>
                  <a:srgbClr val="374151"/>
                </a:solidFill>
                <a:effectLst/>
              </a:rPr>
              <a:t>Miljøvennlig alternativ til kunstgjødsel uten skadelige kjemikalier</a:t>
            </a:r>
          </a:p>
          <a:p>
            <a:pPr algn="l">
              <a:buFont typeface="Arial" panose="020B0604020202020204" pitchFamily="34" charset="0"/>
              <a:buChar char="•"/>
            </a:pPr>
            <a:r>
              <a:rPr lang="nb-NO" dirty="0">
                <a:solidFill>
                  <a:srgbClr val="374151"/>
                </a:solidFill>
                <a:effectLst/>
              </a:rPr>
              <a:t>Opprettholder jordens helse</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12</a:t>
            </a:fld>
            <a:endParaRPr lang="nb-NO"/>
          </a:p>
        </p:txBody>
      </p:sp>
    </p:spTree>
    <p:extLst>
      <p:ext uri="{BB962C8B-B14F-4D97-AF65-F5344CB8AC3E}">
        <p14:creationId xmlns:p14="http://schemas.microsoft.com/office/powerpoint/2010/main" val="3218916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D078F1-D2B9-364A-9283-330D7B32ED0B}" type="slidenum">
              <a:rPr lang="nb-NO" smtClean="0"/>
              <a:t>13</a:t>
            </a:fld>
            <a:endParaRPr lang="nb-NO"/>
          </a:p>
        </p:txBody>
      </p:sp>
    </p:spTree>
    <p:extLst>
      <p:ext uri="{BB962C8B-B14F-4D97-AF65-F5344CB8AC3E}">
        <p14:creationId xmlns:p14="http://schemas.microsoft.com/office/powerpoint/2010/main" val="196189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15841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09869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86939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17559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AB91CBD-B5C5-7245-9DAB-17046A5BEFC2}" type="datetimeFigureOut">
              <a:rPr lang="nb-NO" smtClean="0"/>
              <a:t>28.04.2025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33515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381308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AB91CBD-B5C5-7245-9DAB-17046A5BEFC2}" type="datetimeFigureOut">
              <a:rPr lang="nb-NO" smtClean="0"/>
              <a:t>28.04.2025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62264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AB91CBD-B5C5-7245-9DAB-17046A5BEFC2}" type="datetimeFigureOut">
              <a:rPr lang="nb-NO" smtClean="0"/>
              <a:t>28.04.2025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176214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91CBD-B5C5-7245-9DAB-17046A5BEFC2}" type="datetimeFigureOut">
              <a:rPr lang="nb-NO" smtClean="0"/>
              <a:t>28.04.2025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208992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70105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AB91CBD-B5C5-7245-9DAB-17046A5BEFC2}" type="datetimeFigureOut">
              <a:rPr lang="nb-NO" smtClean="0"/>
              <a:t>28.04.2025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0803C74-64F3-A24F-92F2-7A557834A3AF}" type="slidenum">
              <a:rPr lang="nb-NO" smtClean="0"/>
              <a:t>‹#›</a:t>
            </a:fld>
            <a:endParaRPr lang="nb-NO"/>
          </a:p>
        </p:txBody>
      </p:sp>
    </p:spTree>
    <p:extLst>
      <p:ext uri="{BB962C8B-B14F-4D97-AF65-F5344CB8AC3E}">
        <p14:creationId xmlns:p14="http://schemas.microsoft.com/office/powerpoint/2010/main" val="429356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91CBD-B5C5-7245-9DAB-17046A5BEFC2}" type="datetimeFigureOut">
              <a:rPr lang="nb-NO" smtClean="0"/>
              <a:pPr/>
              <a:t>28.04.2025</a:t>
            </a:fld>
            <a:endParaRPr lang="nb-N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03C74-64F3-A24F-92F2-7A557834A3AF}" type="slidenum">
              <a:rPr lang="nb-NO" smtClean="0"/>
              <a:pPr/>
              <a:t>‹#›</a:t>
            </a:fld>
            <a:endParaRPr lang="nb-NO" dirty="0"/>
          </a:p>
        </p:txBody>
      </p:sp>
    </p:spTree>
    <p:extLst>
      <p:ext uri="{BB962C8B-B14F-4D97-AF65-F5344CB8AC3E}">
        <p14:creationId xmlns:p14="http://schemas.microsoft.com/office/powerpoint/2010/main" val="24659979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27.png"/><Relationship Id="rId5" Type="http://schemas.openxmlformats.org/officeDocument/2006/relationships/diagramQuickStyle" Target="../diagrams/quickStyle4.xml"/><Relationship Id="rId10" Type="http://schemas.openxmlformats.org/officeDocument/2006/relationships/image" Target="../media/image26.png"/><Relationship Id="rId4" Type="http://schemas.openxmlformats.org/officeDocument/2006/relationships/diagramLayout" Target="../diagrams/layout4.xml"/><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7.png"/><Relationship Id="rId5" Type="http://schemas.openxmlformats.org/officeDocument/2006/relationships/diagramQuickStyle" Target="../diagrams/quickStyle5.xml"/><Relationship Id="rId10" Type="http://schemas.openxmlformats.org/officeDocument/2006/relationships/image" Target="../media/image26.png"/><Relationship Id="rId4" Type="http://schemas.openxmlformats.org/officeDocument/2006/relationships/diagramLayout" Target="../diagrams/layout5.xm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image" Target="../media/image27.png"/><Relationship Id="rId5" Type="http://schemas.openxmlformats.org/officeDocument/2006/relationships/diagramQuickStyle" Target="../diagrams/quickStyle6.xml"/><Relationship Id="rId10" Type="http://schemas.openxmlformats.org/officeDocument/2006/relationships/image" Target="../media/image26.png"/><Relationship Id="rId4" Type="http://schemas.openxmlformats.org/officeDocument/2006/relationships/diagramLayout" Target="../diagrams/layout6.xml"/><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27.png"/><Relationship Id="rId5" Type="http://schemas.openxmlformats.org/officeDocument/2006/relationships/diagramQuickStyle" Target="../diagrams/quickStyle7.xm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diagramLayout" Target="../diagrams/layout7.xml"/><Relationship Id="rId9" Type="http://schemas.openxmlformats.org/officeDocument/2006/relationships/image" Target="../media/image25.png"/><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4.png"/><Relationship Id="rId7" Type="http://schemas.openxmlformats.org/officeDocument/2006/relationships/diagramQuickStyle" Target="../diagrams/quickStyle8.xml"/><Relationship Id="rId12"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8.xml"/><Relationship Id="rId11" Type="http://schemas.openxmlformats.org/officeDocument/2006/relationships/image" Target="../media/image36.png"/><Relationship Id="rId5" Type="http://schemas.openxmlformats.org/officeDocument/2006/relationships/diagramData" Target="../diagrams/data8.xml"/><Relationship Id="rId10" Type="http://schemas.openxmlformats.org/officeDocument/2006/relationships/image" Target="../media/image27.png"/><Relationship Id="rId4" Type="http://schemas.openxmlformats.org/officeDocument/2006/relationships/image" Target="../media/image35.png"/><Relationship Id="rId9" Type="http://schemas.microsoft.com/office/2007/relationships/diagramDrawing" Target="../diagrams/drawing8.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4.png"/><Relationship Id="rId7" Type="http://schemas.openxmlformats.org/officeDocument/2006/relationships/diagramQuickStyle" Target="../diagrams/quickStyle9.xml"/><Relationship Id="rId12"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Layout" Target="../diagrams/layout9.xml"/><Relationship Id="rId11" Type="http://schemas.openxmlformats.org/officeDocument/2006/relationships/image" Target="../media/image36.png"/><Relationship Id="rId5" Type="http://schemas.openxmlformats.org/officeDocument/2006/relationships/diagramData" Target="../diagrams/data9.xml"/><Relationship Id="rId10" Type="http://schemas.openxmlformats.org/officeDocument/2006/relationships/image" Target="../media/image27.png"/><Relationship Id="rId4" Type="http://schemas.openxmlformats.org/officeDocument/2006/relationships/image" Target="../media/image35.png"/><Relationship Id="rId9" Type="http://schemas.microsoft.com/office/2007/relationships/diagramDrawing" Target="../diagrams/drawing9.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4.png"/><Relationship Id="rId7" Type="http://schemas.openxmlformats.org/officeDocument/2006/relationships/diagramQuickStyle" Target="../diagrams/quickStyle10.xml"/><Relationship Id="rId12"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10.xml"/><Relationship Id="rId11" Type="http://schemas.openxmlformats.org/officeDocument/2006/relationships/image" Target="../media/image36.png"/><Relationship Id="rId5" Type="http://schemas.openxmlformats.org/officeDocument/2006/relationships/diagramData" Target="../diagrams/data10.xml"/><Relationship Id="rId10" Type="http://schemas.openxmlformats.org/officeDocument/2006/relationships/image" Target="../media/image27.png"/><Relationship Id="rId4" Type="http://schemas.openxmlformats.org/officeDocument/2006/relationships/image" Target="../media/image35.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x-jZmE-2_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3.png"/><Relationship Id="rId7" Type="http://schemas.openxmlformats.org/officeDocument/2006/relationships/diagramColors" Target="../diagrams/colors1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H37grur6HaU"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FC59BB2D-339B-7CFC-27BB-A52435CEE1EE}"/>
              </a:ext>
            </a:extLst>
          </p:cNvPr>
          <p:cNvSpPr/>
          <p:nvPr/>
        </p:nvSpPr>
        <p:spPr>
          <a:xfrm>
            <a:off x="1388554" y="1284818"/>
            <a:ext cx="9299666" cy="4555843"/>
          </a:xfrm>
          <a:prstGeom prst="rect">
            <a:avLst/>
          </a:prstGeom>
          <a:solidFill>
            <a:srgbClr val="C9E5DC"/>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Et bilde som inneholder landskap, tre, himmel, maling&#10;&#10;Automatisk generert beskrivelse">
            <a:extLst>
              <a:ext uri="{FF2B5EF4-FFF2-40B4-BE49-F238E27FC236}">
                <a16:creationId xmlns:a16="http://schemas.microsoft.com/office/drawing/2014/main" id="{DC2C25FB-16D8-DF3F-B09A-48D29800EEC4}"/>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1388554" y="1284818"/>
            <a:ext cx="9299666" cy="4555843"/>
          </a:xfrm>
          <a:prstGeom prst="rect">
            <a:avLst/>
          </a:prstGeom>
        </p:spPr>
      </p:pic>
      <p:sp>
        <p:nvSpPr>
          <p:cNvPr id="3" name="TextBox 3"/>
          <p:cNvSpPr txBox="1"/>
          <p:nvPr/>
        </p:nvSpPr>
        <p:spPr>
          <a:xfrm>
            <a:off x="1644514" y="344174"/>
            <a:ext cx="10137041" cy="745332"/>
          </a:xfrm>
          <a:prstGeom prst="rect">
            <a:avLst/>
          </a:prstGeom>
        </p:spPr>
        <p:txBody>
          <a:bodyPr wrap="square" lIns="0" tIns="0" rIns="0" bIns="0" rtlCol="0" anchor="t">
            <a:spAutoFit/>
          </a:bodyPr>
          <a:lstStyle/>
          <a:p>
            <a:pPr algn="ctr">
              <a:lnSpc>
                <a:spcPts val="6250"/>
              </a:lnSpc>
            </a:pPr>
            <a:r>
              <a:rPr lang="en-US" sz="4400" dirty="0">
                <a:solidFill>
                  <a:srgbClr val="C9E5DC"/>
                </a:solidFill>
                <a:latin typeface="Myriad Pro" panose="020B0503030403020204" pitchFamily="34" charset="0"/>
              </a:rPr>
              <a:t>Den </a:t>
            </a:r>
            <a:r>
              <a:rPr lang="en-US" sz="4400" dirty="0" err="1">
                <a:solidFill>
                  <a:srgbClr val="C9E5DC"/>
                </a:solidFill>
                <a:latin typeface="Myriad Pro" panose="020B0503030403020204" pitchFamily="34" charset="0"/>
              </a:rPr>
              <a:t>sirkulære</a:t>
            </a:r>
            <a:r>
              <a:rPr lang="en-US" sz="4400" dirty="0">
                <a:solidFill>
                  <a:srgbClr val="C9E5DC"/>
                </a:solidFill>
                <a:latin typeface="Myriad Pro" panose="020B0503030403020204" pitchFamily="34" charset="0"/>
              </a:rPr>
              <a:t> </a:t>
            </a:r>
            <a:r>
              <a:rPr lang="en-US" sz="4400" dirty="0" err="1">
                <a:solidFill>
                  <a:srgbClr val="C9E5DC"/>
                </a:solidFill>
                <a:latin typeface="Myriad Pro" panose="020B0503030403020204" pitchFamily="34" charset="0"/>
              </a:rPr>
              <a:t>bioøkonomien</a:t>
            </a:r>
            <a:endParaRPr lang="en-US" sz="4400" dirty="0">
              <a:solidFill>
                <a:srgbClr val="C9E5DC"/>
              </a:solidFill>
              <a:latin typeface="Myriad Pro" panose="020B0503030403020204" pitchFamily="34" charset="0"/>
            </a:endParaRPr>
          </a:p>
        </p:txBody>
      </p:sp>
      <p:sp>
        <p:nvSpPr>
          <p:cNvPr id="5" name="AutoShape 5"/>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nb-NO"/>
          </a:p>
        </p:txBody>
      </p:sp>
      <p:pic>
        <p:nvPicPr>
          <p:cNvPr id="19" name="Bilde 18" descr="Et bilde som inneholder Font, Grafikk, skjermbilde, grafisk design&#10;&#10;Automatisk generert beskrivelse">
            <a:extLst>
              <a:ext uri="{FF2B5EF4-FFF2-40B4-BE49-F238E27FC236}">
                <a16:creationId xmlns:a16="http://schemas.microsoft.com/office/drawing/2014/main" id="{DDA0BA3D-828E-8F53-5417-6CF6134281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80355" y="6332549"/>
            <a:ext cx="1423846" cy="362553"/>
          </a:xfrm>
          <a:prstGeom prst="rect">
            <a:avLst/>
          </a:prstGeom>
        </p:spPr>
      </p:pic>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pic>
        <p:nvPicPr>
          <p:cNvPr id="8" name="Bilde 7" descr="Et bilde som inneholder tegnefilm, clip art, Tegnefilm, Barnekunst&#10;&#10;Automatisk generert beskrivelse">
            <a:extLst>
              <a:ext uri="{FF2B5EF4-FFF2-40B4-BE49-F238E27FC236}">
                <a16:creationId xmlns:a16="http://schemas.microsoft.com/office/drawing/2014/main" id="{5D0B0633-DA98-8062-3FA9-14ED289F84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9980" y="1501291"/>
            <a:ext cx="4332040" cy="4339370"/>
          </a:xfrm>
          <a:prstGeom prst="rect">
            <a:avLst/>
          </a:prstGeom>
        </p:spPr>
      </p:pic>
      <p:pic>
        <p:nvPicPr>
          <p:cNvPr id="2" name="Picture 1" descr="A close-up of a flag&#10;&#10;AI-generated content may be incorrect.">
            <a:extLst>
              <a:ext uri="{FF2B5EF4-FFF2-40B4-BE49-F238E27FC236}">
                <a16:creationId xmlns:a16="http://schemas.microsoft.com/office/drawing/2014/main" id="{5013457C-F04C-CE0C-297B-F2A73D56E3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6352" y="4781874"/>
            <a:ext cx="2224003" cy="940644"/>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ED7C8"/>
        </a:solidFill>
        <a:effectLst/>
      </p:bgPr>
    </p:bg>
    <p:spTree>
      <p:nvGrpSpPr>
        <p:cNvPr id="1" name=""/>
        <p:cNvGrpSpPr/>
        <p:nvPr/>
      </p:nvGrpSpPr>
      <p:grpSpPr>
        <a:xfrm>
          <a:off x="0" y="0"/>
          <a:ext cx="0" cy="0"/>
          <a:chOff x="0" y="0"/>
          <a:chExt cx="0" cy="0"/>
        </a:xfrm>
      </p:grpSpPr>
      <p:pic>
        <p:nvPicPr>
          <p:cNvPr id="3" name="Bilde 2" descr="Et bilde som inneholder landskap, tre, himmel, maling&#10;&#10;Automatisk generert beskrivelse">
            <a:extLst>
              <a:ext uri="{FF2B5EF4-FFF2-40B4-BE49-F238E27FC236}">
                <a16:creationId xmlns:a16="http://schemas.microsoft.com/office/drawing/2014/main" id="{D0BD70BF-BD60-D991-E1B7-AAD245011729}"/>
              </a:ext>
            </a:extLst>
          </p:cNvPr>
          <p:cNvPicPr>
            <a:picLocks noChangeAspect="1"/>
          </p:cNvPicPr>
          <p:nvPr/>
        </p:nvPicPr>
        <p:blipFill rotWithShape="1">
          <a:blip r:embed="rId3" cstate="screen">
            <a:alphaModFix amt="43000"/>
            <a:extLst>
              <a:ext uri="{28A0092B-C50C-407E-A947-70E740481C1C}">
                <a14:useLocalDpi xmlns:a14="http://schemas.microsoft.com/office/drawing/2010/main"/>
              </a:ext>
            </a:extLst>
          </a:blip>
          <a:srcRect/>
          <a:stretch/>
        </p:blipFill>
        <p:spPr>
          <a:xfrm>
            <a:off x="0" y="30446"/>
            <a:ext cx="12206015" cy="6858000"/>
          </a:xfrm>
          <a:prstGeom prst="rect">
            <a:avLst/>
          </a:prstGeom>
        </p:spPr>
      </p:pic>
      <p:grpSp>
        <p:nvGrpSpPr>
          <p:cNvPr id="15" name="Gruppe 14">
            <a:extLst>
              <a:ext uri="{FF2B5EF4-FFF2-40B4-BE49-F238E27FC236}">
                <a16:creationId xmlns:a16="http://schemas.microsoft.com/office/drawing/2014/main" id="{ED6AE389-BC27-51EB-8ED5-E2A8751C519E}"/>
              </a:ext>
            </a:extLst>
          </p:cNvPr>
          <p:cNvGrpSpPr/>
          <p:nvPr/>
        </p:nvGrpSpPr>
        <p:grpSpPr>
          <a:xfrm>
            <a:off x="291027" y="599956"/>
            <a:ext cx="7984536" cy="5658088"/>
            <a:chOff x="786927" y="599956"/>
            <a:chExt cx="7984536" cy="5658088"/>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658088"/>
              <a:chOff x="2557259" y="2365421"/>
              <a:chExt cx="12792482" cy="8882461"/>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FFFDF8">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233087"/>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Bioraffinering</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2191771"/>
              <a:ext cx="6705130" cy="4066273"/>
              <a:chOff x="1473714" y="2423878"/>
              <a:chExt cx="6705130" cy="4066273"/>
            </a:xfrm>
          </p:grpSpPr>
          <p:sp>
            <p:nvSpPr>
              <p:cNvPr id="9" name="Avrundet rektangel 8">
                <a:extLst>
                  <a:ext uri="{FF2B5EF4-FFF2-40B4-BE49-F238E27FC236}">
                    <a16:creationId xmlns:a16="http://schemas.microsoft.com/office/drawing/2014/main" id="{A7FF79CF-ECAF-BAF1-B07E-EF2055902E4F}"/>
                  </a:ext>
                </a:extLst>
              </p:cNvPr>
              <p:cNvSpPr/>
              <p:nvPr/>
            </p:nvSpPr>
            <p:spPr>
              <a:xfrm>
                <a:off x="1473714" y="2423878"/>
                <a:ext cx="6705130" cy="6529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000" dirty="0">
                    <a:solidFill>
                      <a:srgbClr val="248587"/>
                    </a:solidFill>
                    <a:latin typeface="Myriad Pro" panose="020B0503030403020204" pitchFamily="34" charset="0"/>
                  </a:rPr>
                  <a:t>O</a:t>
                </a:r>
                <a:r>
                  <a:rPr lang="nb-NO" sz="2000" dirty="0">
                    <a:solidFill>
                      <a:srgbClr val="248587"/>
                    </a:solidFill>
                    <a:effectLst/>
                    <a:latin typeface="Myriad Pro" panose="020B0503030403020204" pitchFamily="34" charset="0"/>
                  </a:rPr>
                  <a:t>rganisk materiale </a:t>
                </a:r>
                <a:r>
                  <a:rPr lang="nb-NO" sz="2000" dirty="0">
                    <a:solidFill>
                      <a:srgbClr val="248587"/>
                    </a:solidFill>
                    <a:effectLst/>
                    <a:latin typeface="Myriad Pro" panose="020B0503030403020204" pitchFamily="34" charset="0"/>
                    <a:sym typeface="Wingdings" pitchFamily="2" charset="2"/>
                  </a:rPr>
                  <a:t></a:t>
                </a:r>
                <a:r>
                  <a:rPr lang="nb-NO" sz="2000" dirty="0">
                    <a:solidFill>
                      <a:srgbClr val="248587"/>
                    </a:solidFill>
                    <a:effectLst/>
                    <a:latin typeface="Myriad Pro" panose="020B0503030403020204" pitchFamily="34" charset="0"/>
                  </a:rPr>
                  <a:t> produkter og energi</a:t>
                </a:r>
                <a:endParaRPr lang="nb-NO" sz="2000" dirty="0">
                  <a:solidFill>
                    <a:srgbClr val="248587"/>
                  </a:solidFill>
                  <a:latin typeface="Myriad Pro" panose="020B0503030403020204" pitchFamily="34" charset="0"/>
                </a:endParaRPr>
              </a:p>
            </p:txBody>
          </p:sp>
          <p:sp>
            <p:nvSpPr>
              <p:cNvPr id="11" name="Avrundet rektangel 10">
                <a:extLst>
                  <a:ext uri="{FF2B5EF4-FFF2-40B4-BE49-F238E27FC236}">
                    <a16:creationId xmlns:a16="http://schemas.microsoft.com/office/drawing/2014/main" id="{6C77623B-DD72-FB63-0C55-6D6237E03A5A}"/>
                  </a:ext>
                </a:extLst>
              </p:cNvPr>
              <p:cNvSpPr/>
              <p:nvPr/>
            </p:nvSpPr>
            <p:spPr>
              <a:xfrm>
                <a:off x="1473714" y="3772148"/>
                <a:ext cx="6705130" cy="61742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nb-NO" sz="2000" dirty="0">
                    <a:solidFill>
                      <a:srgbClr val="248587"/>
                    </a:solidFill>
                    <a:effectLst/>
                    <a:latin typeface="Myriad Pro" panose="020B0503030403020204" pitchFamily="34" charset="0"/>
                  </a:rPr>
                  <a:t>Kjemisk, termisk og </a:t>
                </a:r>
                <a:r>
                  <a:rPr lang="nb-NO" sz="2000" dirty="0">
                    <a:solidFill>
                      <a:srgbClr val="248587"/>
                    </a:solidFill>
                    <a:latin typeface="Myriad Pro" panose="020B0503030403020204" pitchFamily="34" charset="0"/>
                  </a:rPr>
                  <a:t>fysisk </a:t>
                </a:r>
                <a:r>
                  <a:rPr lang="nb-NO" sz="2000" dirty="0">
                    <a:solidFill>
                      <a:srgbClr val="248587"/>
                    </a:solidFill>
                    <a:effectLst/>
                    <a:latin typeface="Myriad Pro" panose="020B0503030403020204" pitchFamily="34" charset="0"/>
                  </a:rPr>
                  <a:t>behandling</a:t>
                </a:r>
                <a:endParaRPr lang="nb-NO" sz="2000" dirty="0">
                  <a:solidFill>
                    <a:srgbClr val="248587"/>
                  </a:solidFill>
                  <a:latin typeface="Myriad Pro" panose="020B0503030403020204" pitchFamily="34" charset="0"/>
                </a:endParaRPr>
              </a:p>
              <a:p>
                <a:pPr algn="ctr"/>
                <a:endParaRPr lang="nb-NO" dirty="0">
                  <a:latin typeface="Myriad Pro" panose="020B0503030403020204" pitchFamily="34" charset="0"/>
                </a:endParaRPr>
              </a:p>
            </p:txBody>
          </p:sp>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r>
                  <a:rPr lang="nb-NO" sz="2000" dirty="0">
                    <a:solidFill>
                      <a:srgbClr val="248587"/>
                    </a:solidFill>
                    <a:effectLst/>
                    <a:latin typeface="Myriad Pro" panose="020B0503030403020204" pitchFamily="34" charset="0"/>
                  </a:rPr>
                  <a:t>Resultater: F.eks. biokull, </a:t>
                </a:r>
                <a:r>
                  <a:rPr lang="nb-NO" sz="2000" dirty="0">
                    <a:solidFill>
                      <a:srgbClr val="248587"/>
                    </a:solidFill>
                    <a:latin typeface="Myriad Pro" panose="020B0503030403020204" pitchFamily="34" charset="0"/>
                  </a:rPr>
                  <a:t>bio</a:t>
                </a:r>
                <a:r>
                  <a:rPr lang="nb-NO" sz="2000" dirty="0">
                    <a:solidFill>
                      <a:srgbClr val="248587"/>
                    </a:solidFill>
                    <a:effectLst/>
                    <a:latin typeface="Myriad Pro" panose="020B0503030403020204" pitchFamily="34" charset="0"/>
                  </a:rPr>
                  <a:t>plast og vaniljesmak</a:t>
                </a:r>
                <a:endParaRPr lang="nb-NO" sz="2000" dirty="0">
                  <a:latin typeface="Myriad Pro" panose="020B0503030403020204" pitchFamily="34" charset="0"/>
                </a:endParaRPr>
              </a:p>
              <a:p>
                <a:pPr algn="ctr"/>
                <a:endParaRPr lang="nb-NO" dirty="0">
                  <a:latin typeface="Myriad Pro" panose="020B0503030403020204" pitchFamily="34" charset="0"/>
                </a:endParaRPr>
              </a:p>
            </p:txBody>
          </p:sp>
          <p:sp>
            <p:nvSpPr>
              <p:cNvPr id="13" name="Avrundet rektangel 12">
                <a:extLst>
                  <a:ext uri="{FF2B5EF4-FFF2-40B4-BE49-F238E27FC236}">
                    <a16:creationId xmlns:a16="http://schemas.microsoft.com/office/drawing/2014/main" id="{0E6326BC-9756-9DB8-83F5-9CA7354B2A8E}"/>
                  </a:ext>
                </a:extLst>
              </p:cNvPr>
              <p:cNvSpPr/>
              <p:nvPr/>
            </p:nvSpPr>
            <p:spPr>
              <a:xfrm>
                <a:off x="1473714" y="5075105"/>
                <a:ext cx="6705130" cy="141504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nb-NO" sz="2000" dirty="0">
                    <a:solidFill>
                      <a:srgbClr val="248587"/>
                    </a:solidFill>
                    <a:effectLst/>
                    <a:latin typeface="Myriad Pro" panose="020B0503030403020204" pitchFamily="34" charset="0"/>
                  </a:rPr>
                  <a:t>Fornybare kilder, lavere klimagassutslipp og avfallsmengde</a:t>
                </a:r>
                <a:endParaRPr lang="nb-NO" sz="2000" dirty="0">
                  <a:solidFill>
                    <a:srgbClr val="248587"/>
                  </a:solidFill>
                  <a:latin typeface="Myriad Pro" panose="020B0503030403020204" pitchFamily="34" charset="0"/>
                </a:endParaRPr>
              </a:p>
              <a:p>
                <a:pPr algn="ct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309533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buFont typeface="Arial" panose="020B0604020202020204" pitchFamily="34" charset="0"/>
                  <a:buNone/>
                </a:pPr>
                <a:r>
                  <a:rPr lang="nb-NO" sz="2000" dirty="0">
                    <a:solidFill>
                      <a:srgbClr val="248587"/>
                    </a:solidFill>
                    <a:effectLst/>
                    <a:latin typeface="Myriad Pro" panose="020B0503030403020204" pitchFamily="34" charset="0"/>
                  </a:rPr>
                  <a:t>Miljøvennlig bruk av planter, alger og avfall</a:t>
                </a:r>
                <a:endParaRPr lang="nb-NO" sz="2000" dirty="0">
                  <a:latin typeface="Myriad Pro" panose="020B0503030403020204" pitchFamily="34" charset="0"/>
                </a:endParaRPr>
              </a:p>
              <a:p>
                <a:pPr algn="ctr"/>
                <a:endParaRPr lang="nb-NO" dirty="0">
                  <a:latin typeface="Myriad Pro" panose="020B0503030403020204" pitchFamily="34" charset="0"/>
                </a:endParaRPr>
              </a:p>
            </p:txBody>
          </p:sp>
        </p:grpSp>
      </p:grpSp>
      <p:sp>
        <p:nvSpPr>
          <p:cNvPr id="5" name="Rektangel 4">
            <a:extLst>
              <a:ext uri="{FF2B5EF4-FFF2-40B4-BE49-F238E27FC236}">
                <a16:creationId xmlns:a16="http://schemas.microsoft.com/office/drawing/2014/main" id="{A58C2538-8C26-43B6-4BBF-C041701AF14B}"/>
              </a:ext>
            </a:extLst>
          </p:cNvPr>
          <p:cNvSpPr/>
          <p:nvPr/>
        </p:nvSpPr>
        <p:spPr>
          <a:xfrm>
            <a:off x="8566590" y="1"/>
            <a:ext cx="3639425" cy="6888445"/>
          </a:xfrm>
          <a:prstGeom prst="rect">
            <a:avLst/>
          </a:prstGeom>
          <a:solidFill>
            <a:srgbClr val="F4FBFB">
              <a:alpha val="683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7" name="Bilde 66" descr="Et bilde som inneholder Grafikk, Font, symbol, tegnefilm&#10;&#10;Automatisk generert beskrivelse">
            <a:extLst>
              <a:ext uri="{FF2B5EF4-FFF2-40B4-BE49-F238E27FC236}">
                <a16:creationId xmlns:a16="http://schemas.microsoft.com/office/drawing/2014/main" id="{22611F6F-11C5-29A3-4AF2-2A8719E3FE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3573" y="864412"/>
            <a:ext cx="2159000" cy="5190067"/>
          </a:xfrm>
          <a:prstGeom prst="rect">
            <a:avLst/>
          </a:prstGeom>
        </p:spPr>
      </p:pic>
    </p:spTree>
    <p:extLst>
      <p:ext uri="{BB962C8B-B14F-4D97-AF65-F5344CB8AC3E}">
        <p14:creationId xmlns:p14="http://schemas.microsoft.com/office/powerpoint/2010/main" val="86081607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EF27636B-5AF2-A82C-5C1D-09CC1DEA9929}"/>
              </a:ext>
            </a:extLst>
          </p:cNvPr>
          <p:cNvSpPr/>
          <p:nvPr/>
        </p:nvSpPr>
        <p:spPr>
          <a:xfrm>
            <a:off x="-47941" y="-11063"/>
            <a:ext cx="5857464" cy="6927943"/>
          </a:xfrm>
          <a:prstGeom prst="rect">
            <a:avLst/>
          </a:prstGeom>
          <a:solidFill>
            <a:srgbClr val="F4FBFB"/>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TextBox 9">
            <a:extLst>
              <a:ext uri="{FF2B5EF4-FFF2-40B4-BE49-F238E27FC236}">
                <a16:creationId xmlns:a16="http://schemas.microsoft.com/office/drawing/2014/main" id="{C70DB3AF-D96B-BF64-B567-D692D17D042F}"/>
              </a:ext>
            </a:extLst>
          </p:cNvPr>
          <p:cNvSpPr txBox="1"/>
          <p:nvPr/>
        </p:nvSpPr>
        <p:spPr>
          <a:xfrm>
            <a:off x="1403706" y="511648"/>
            <a:ext cx="2954170" cy="807913"/>
          </a:xfrm>
          <a:prstGeom prst="rect">
            <a:avLst/>
          </a:prstGeom>
          <a:noFill/>
          <a:ln>
            <a:noFill/>
          </a:ln>
        </p:spPr>
        <p:txBody>
          <a:bodyPr wrap="square" lIns="0" tIns="0" rIns="0" bIns="0" rtlCol="0" anchor="t">
            <a:spAutoFit/>
          </a:bodyPr>
          <a:lstStyle/>
          <a:p>
            <a:pPr algn="ctr">
              <a:lnSpc>
                <a:spcPts val="6250"/>
              </a:lnSpc>
            </a:pPr>
            <a:r>
              <a:rPr lang="en-US" sz="6000" dirty="0" err="1">
                <a:ln>
                  <a:solidFill>
                    <a:srgbClr val="007075"/>
                  </a:solidFill>
                </a:ln>
                <a:solidFill>
                  <a:srgbClr val="007075"/>
                </a:solidFill>
                <a:latin typeface="Myriad Pro" panose="020B0503030403020204" pitchFamily="34" charset="0"/>
              </a:rPr>
              <a:t>Biogass</a:t>
            </a:r>
            <a:endParaRPr lang="en-US" sz="6000" dirty="0">
              <a:ln>
                <a:solidFill>
                  <a:srgbClr val="007075"/>
                </a:solidFill>
              </a:ln>
              <a:solidFill>
                <a:srgbClr val="007075"/>
              </a:solidFill>
              <a:latin typeface="Myriad Pro" panose="020B0503030403020204" pitchFamily="34" charset="0"/>
            </a:endParaRPr>
          </a:p>
        </p:txBody>
      </p:sp>
      <p:pic>
        <p:nvPicPr>
          <p:cNvPr id="3" name="Bilde 2" descr="Et bilde som inneholder clip art, Tegnefilm, tegnefilm, illustrasjon&#10;&#10;Automatisk generert beskrivelse">
            <a:extLst>
              <a:ext uri="{FF2B5EF4-FFF2-40B4-BE49-F238E27FC236}">
                <a16:creationId xmlns:a16="http://schemas.microsoft.com/office/drawing/2014/main" id="{B6C1FA49-5D25-5761-BDA6-6C853BF073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709" y="1611800"/>
            <a:ext cx="4705386" cy="4734552"/>
          </a:xfrm>
          <a:prstGeom prst="rect">
            <a:avLst/>
          </a:prstGeom>
        </p:spPr>
      </p:pic>
      <p:grpSp>
        <p:nvGrpSpPr>
          <p:cNvPr id="2" name="Gruppe 1">
            <a:extLst>
              <a:ext uri="{FF2B5EF4-FFF2-40B4-BE49-F238E27FC236}">
                <a16:creationId xmlns:a16="http://schemas.microsoft.com/office/drawing/2014/main" id="{C1751D99-C8A1-BDA1-6494-93E2D73CAA4E}"/>
              </a:ext>
            </a:extLst>
          </p:cNvPr>
          <p:cNvGrpSpPr/>
          <p:nvPr/>
        </p:nvGrpSpPr>
        <p:grpSpPr>
          <a:xfrm>
            <a:off x="6090139" y="344439"/>
            <a:ext cx="4834095" cy="2515334"/>
            <a:chOff x="-907259" y="1122670"/>
            <a:chExt cx="3699274" cy="3188917"/>
          </a:xfrm>
        </p:grpSpPr>
        <p:sp>
          <p:nvSpPr>
            <p:cNvPr id="9" name="Avrundet rektangel 8">
              <a:extLst>
                <a:ext uri="{FF2B5EF4-FFF2-40B4-BE49-F238E27FC236}">
                  <a16:creationId xmlns:a16="http://schemas.microsoft.com/office/drawing/2014/main" id="{1B7B86F2-93DF-78D8-C5A9-9573823F1294}"/>
                </a:ext>
              </a:extLst>
            </p:cNvPr>
            <p:cNvSpPr/>
            <p:nvPr/>
          </p:nvSpPr>
          <p:spPr>
            <a:xfrm>
              <a:off x="225772" y="1525755"/>
              <a:ext cx="2566243" cy="2785832"/>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12" name="Avrundet rektangel 4">
              <a:extLst>
                <a:ext uri="{FF2B5EF4-FFF2-40B4-BE49-F238E27FC236}">
                  <a16:creationId xmlns:a16="http://schemas.microsoft.com/office/drawing/2014/main" id="{D106B33F-8329-7447-AB4F-8A690B9E7D76}"/>
                </a:ext>
              </a:extLst>
            </p:cNvPr>
            <p:cNvSpPr txBox="1"/>
            <p:nvPr/>
          </p:nvSpPr>
          <p:spPr>
            <a:xfrm>
              <a:off x="-907259" y="1122670"/>
              <a:ext cx="3418954" cy="2635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t" anchorCtr="0">
              <a:noAutofit/>
            </a:bodyPr>
            <a:lstStyle/>
            <a:p>
              <a:pPr marL="0" lvl="0" indent="0" defTabSz="933450">
                <a:lnSpc>
                  <a:spcPct val="150000"/>
                </a:lnSpc>
                <a:spcBef>
                  <a:spcPct val="0"/>
                </a:spcBef>
                <a:spcAft>
                  <a:spcPct val="35000"/>
                </a:spcAft>
                <a:buNone/>
              </a:pPr>
              <a:r>
                <a:rPr lang="nb-NO" sz="2100" b="0" i="0" kern="1200" dirty="0"/>
                <a:t>Fornybar energi fra organisk </a:t>
              </a:r>
              <a:r>
                <a:rPr lang="nb-NO" sz="2100" b="0" i="0" kern="1200" dirty="0">
                  <a:solidFill>
                    <a:prstClr val="white"/>
                  </a:solidFill>
                  <a:ea typeface="+mn-ea"/>
                  <a:cs typeface="+mn-cs"/>
                </a:rPr>
                <a:t>materiale</a:t>
              </a:r>
              <a:r>
                <a:rPr lang="nb-NO" sz="2100" b="0" i="0" kern="1200" dirty="0"/>
                <a:t> som </a:t>
              </a:r>
              <a:r>
                <a:rPr lang="nb-NO" sz="2100" b="0" i="0" kern="1200" dirty="0">
                  <a:solidFill>
                    <a:prstClr val="white"/>
                  </a:solidFill>
                  <a:ea typeface="+mn-ea"/>
                  <a:cs typeface="+mn-cs"/>
                </a:rPr>
                <a:t>matavfall</a:t>
              </a:r>
              <a:r>
                <a:rPr lang="nb-NO" sz="2100" b="0" i="0" kern="1200" dirty="0"/>
                <a:t> og husdyrmøkk</a:t>
              </a:r>
              <a:endParaRPr lang="nb-NO" sz="2100" kern="1200" dirty="0"/>
            </a:p>
          </p:txBody>
        </p:sp>
      </p:grpSp>
      <p:cxnSp>
        <p:nvCxnSpPr>
          <p:cNvPr id="16" name="Rett linje 15">
            <a:extLst>
              <a:ext uri="{FF2B5EF4-FFF2-40B4-BE49-F238E27FC236}">
                <a16:creationId xmlns:a16="http://schemas.microsoft.com/office/drawing/2014/main" id="{35301526-6ED4-3C22-2BD4-58EEFBDA40D0}"/>
              </a:ext>
            </a:extLst>
          </p:cNvPr>
          <p:cNvCxnSpPr>
            <a:cxnSpLocks/>
          </p:cNvCxnSpPr>
          <p:nvPr/>
        </p:nvCxnSpPr>
        <p:spPr>
          <a:xfrm>
            <a:off x="5809523" y="1683284"/>
            <a:ext cx="62766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pe 18">
            <a:extLst>
              <a:ext uri="{FF2B5EF4-FFF2-40B4-BE49-F238E27FC236}">
                <a16:creationId xmlns:a16="http://schemas.microsoft.com/office/drawing/2014/main" id="{FA754BAC-4C9B-49FC-20A7-513379E68100}"/>
              </a:ext>
            </a:extLst>
          </p:cNvPr>
          <p:cNvGrpSpPr/>
          <p:nvPr/>
        </p:nvGrpSpPr>
        <p:grpSpPr>
          <a:xfrm>
            <a:off x="6176621" y="2053950"/>
            <a:ext cx="6137362" cy="3095444"/>
            <a:chOff x="2449546" y="1125137"/>
            <a:chExt cx="3329411" cy="3095444"/>
          </a:xfrm>
        </p:grpSpPr>
        <p:sp>
          <p:nvSpPr>
            <p:cNvPr id="20" name="Avrundet rektangel 19">
              <a:extLst>
                <a:ext uri="{FF2B5EF4-FFF2-40B4-BE49-F238E27FC236}">
                  <a16:creationId xmlns:a16="http://schemas.microsoft.com/office/drawing/2014/main" id="{854B95ED-75A3-3900-8760-6399EC3ED2EF}"/>
                </a:ext>
              </a:extLst>
            </p:cNvPr>
            <p:cNvSpPr/>
            <p:nvPr/>
          </p:nvSpPr>
          <p:spPr>
            <a:xfrm>
              <a:off x="3147743" y="1628801"/>
              <a:ext cx="2631214" cy="2591780"/>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21" name="Avrundet rektangel 4">
              <a:extLst>
                <a:ext uri="{FF2B5EF4-FFF2-40B4-BE49-F238E27FC236}">
                  <a16:creationId xmlns:a16="http://schemas.microsoft.com/office/drawing/2014/main" id="{73516AE4-FA80-6E1E-D97B-AD9FCFC40102}"/>
                </a:ext>
              </a:extLst>
            </p:cNvPr>
            <p:cNvSpPr txBox="1"/>
            <p:nvPr/>
          </p:nvSpPr>
          <p:spPr>
            <a:xfrm>
              <a:off x="2449546" y="1125137"/>
              <a:ext cx="2180643" cy="2439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lnSpc>
                  <a:spcPct val="150000"/>
                </a:lnSpc>
                <a:spcBef>
                  <a:spcPct val="0"/>
                </a:spcBef>
                <a:spcAft>
                  <a:spcPct val="35000"/>
                </a:spcAft>
                <a:buNone/>
              </a:pPr>
              <a:r>
                <a:rPr lang="nb-NO" sz="2100" b="0" i="0" kern="1200" dirty="0">
                  <a:solidFill>
                    <a:prstClr val="white"/>
                  </a:solidFill>
                  <a:ea typeface="+mn-ea"/>
                  <a:cs typeface="+mn-cs"/>
                </a:rPr>
                <a:t>Anaerob nedbrytning i lukkede beholdere med mikroorganismer</a:t>
              </a:r>
            </a:p>
          </p:txBody>
        </p:sp>
      </p:grpSp>
      <p:pic>
        <p:nvPicPr>
          <p:cNvPr id="22" name="Bilde 21" descr="Et bilde som inneholder sirkel, Barnekunst, Grafikk, clip art&#10;&#10;Automatisk generert beskrivelse">
            <a:extLst>
              <a:ext uri="{FF2B5EF4-FFF2-40B4-BE49-F238E27FC236}">
                <a16:creationId xmlns:a16="http://schemas.microsoft.com/office/drawing/2014/main" id="{DCF60979-7F29-4F7F-5DDA-66E649F8A2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85679" y="1875634"/>
            <a:ext cx="1372432" cy="1363960"/>
          </a:xfrm>
          <a:prstGeom prst="rect">
            <a:avLst/>
          </a:prstGeom>
        </p:spPr>
      </p:pic>
      <p:pic>
        <p:nvPicPr>
          <p:cNvPr id="23" name="Bilde 22" descr="Et bilde som inneholder tegnefilm, illustrasjon, design&#10;&#10;Automatisk generert beskrivelse med middels konfidens">
            <a:extLst>
              <a:ext uri="{FF2B5EF4-FFF2-40B4-BE49-F238E27FC236}">
                <a16:creationId xmlns:a16="http://schemas.microsoft.com/office/drawing/2014/main" id="{F28C1C31-34E7-C5C6-B3F9-A1CEF5617B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44138" y="229613"/>
            <a:ext cx="1613772" cy="1189434"/>
          </a:xfrm>
          <a:prstGeom prst="rect">
            <a:avLst/>
          </a:prstGeom>
        </p:spPr>
      </p:pic>
      <p:cxnSp>
        <p:nvCxnSpPr>
          <p:cNvPr id="25" name="Rett linje 24">
            <a:extLst>
              <a:ext uri="{FF2B5EF4-FFF2-40B4-BE49-F238E27FC236}">
                <a16:creationId xmlns:a16="http://schemas.microsoft.com/office/drawing/2014/main" id="{B6A92A3F-B49E-3BB4-A24F-374E6BB6953C}"/>
              </a:ext>
            </a:extLst>
          </p:cNvPr>
          <p:cNvCxnSpPr>
            <a:cxnSpLocks/>
            <a:stCxn id="42" idx="3"/>
          </p:cNvCxnSpPr>
          <p:nvPr/>
        </p:nvCxnSpPr>
        <p:spPr>
          <a:xfrm>
            <a:off x="5809523" y="3452909"/>
            <a:ext cx="6382477" cy="310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1C0EC7B4-E166-04F9-2CF6-52D86B899764}"/>
              </a:ext>
            </a:extLst>
          </p:cNvPr>
          <p:cNvCxnSpPr>
            <a:cxnSpLocks/>
          </p:cNvCxnSpPr>
          <p:nvPr/>
        </p:nvCxnSpPr>
        <p:spPr>
          <a:xfrm>
            <a:off x="5809523" y="5054542"/>
            <a:ext cx="63824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uppe 29">
            <a:extLst>
              <a:ext uri="{FF2B5EF4-FFF2-40B4-BE49-F238E27FC236}">
                <a16:creationId xmlns:a16="http://schemas.microsoft.com/office/drawing/2014/main" id="{36DE39F3-57F9-9F94-CB24-AEC914EDE5C6}"/>
              </a:ext>
            </a:extLst>
          </p:cNvPr>
          <p:cNvGrpSpPr/>
          <p:nvPr/>
        </p:nvGrpSpPr>
        <p:grpSpPr>
          <a:xfrm>
            <a:off x="6234173" y="3633331"/>
            <a:ext cx="5344520" cy="1572268"/>
            <a:chOff x="5422932" y="1681205"/>
            <a:chExt cx="2465455" cy="3152478"/>
          </a:xfrm>
        </p:grpSpPr>
        <p:sp>
          <p:nvSpPr>
            <p:cNvPr id="31" name="Avrundet rektangel 30">
              <a:extLst>
                <a:ext uri="{FF2B5EF4-FFF2-40B4-BE49-F238E27FC236}">
                  <a16:creationId xmlns:a16="http://schemas.microsoft.com/office/drawing/2014/main" id="{C2B97934-7E28-BDF4-511B-BB29397F2BE8}"/>
                </a:ext>
              </a:extLst>
            </p:cNvPr>
            <p:cNvSpPr/>
            <p:nvPr/>
          </p:nvSpPr>
          <p:spPr>
            <a:xfrm>
              <a:off x="5946189" y="1681205"/>
              <a:ext cx="1942198" cy="2796237"/>
            </a:xfrm>
            <a:prstGeom prst="roundRect">
              <a:avLst>
                <a:gd name="adj" fmla="val 10000"/>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nb-NO"/>
            </a:p>
          </p:txBody>
        </p:sp>
        <p:sp>
          <p:nvSpPr>
            <p:cNvPr id="32" name="Avrundet rektangel 4">
              <a:extLst>
                <a:ext uri="{FF2B5EF4-FFF2-40B4-BE49-F238E27FC236}">
                  <a16:creationId xmlns:a16="http://schemas.microsoft.com/office/drawing/2014/main" id="{CDF52559-B3F0-986E-2515-C2126BEA0936}"/>
                </a:ext>
              </a:extLst>
            </p:cNvPr>
            <p:cNvSpPr txBox="1"/>
            <p:nvPr/>
          </p:nvSpPr>
          <p:spPr>
            <a:xfrm>
              <a:off x="5422932" y="2151217"/>
              <a:ext cx="1828428" cy="2682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spcBef>
                  <a:spcPct val="0"/>
                </a:spcBef>
                <a:spcAft>
                  <a:spcPct val="35000"/>
                </a:spcAft>
                <a:buNone/>
              </a:pPr>
              <a:r>
                <a:rPr lang="nb-NO" sz="2100" b="0" i="0" kern="1200" dirty="0">
                  <a:solidFill>
                    <a:prstClr val="white"/>
                  </a:solidFill>
                  <a:ea typeface="+mn-ea"/>
                  <a:cs typeface="+mn-cs"/>
                </a:rPr>
                <a:t>Bruksområder: </a:t>
              </a:r>
              <a:r>
                <a:rPr lang="nb-NO" sz="2100" dirty="0">
                  <a:solidFill>
                    <a:prstClr val="white"/>
                  </a:solidFill>
                </a:rPr>
                <a:t>Termisk </a:t>
              </a:r>
              <a:r>
                <a:rPr lang="nb-NO" sz="2100" b="0" i="0" kern="1200" dirty="0">
                  <a:solidFill>
                    <a:prstClr val="white"/>
                  </a:solidFill>
                  <a:ea typeface="+mn-ea"/>
                  <a:cs typeface="+mn-cs"/>
                </a:rPr>
                <a:t>energi (varme), drivstoff, elektrisitet</a:t>
              </a:r>
            </a:p>
          </p:txBody>
        </p:sp>
      </p:grpSp>
      <p:pic>
        <p:nvPicPr>
          <p:cNvPr id="34" name="Bilde 33" descr="Et bilde som inneholder Grafikk, skjermbilde, grafisk design, design&#10;&#10;Automatisk generert beskrivelse">
            <a:extLst>
              <a:ext uri="{FF2B5EF4-FFF2-40B4-BE49-F238E27FC236}">
                <a16:creationId xmlns:a16="http://schemas.microsoft.com/office/drawing/2014/main" id="{68E0830B-9A3F-8DC2-CE03-6F70416663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65979" y="3731190"/>
            <a:ext cx="1089465" cy="1160720"/>
          </a:xfrm>
          <a:prstGeom prst="rect">
            <a:avLst/>
          </a:prstGeom>
        </p:spPr>
      </p:pic>
      <p:grpSp>
        <p:nvGrpSpPr>
          <p:cNvPr id="35" name="Gruppe 34">
            <a:extLst>
              <a:ext uri="{FF2B5EF4-FFF2-40B4-BE49-F238E27FC236}">
                <a16:creationId xmlns:a16="http://schemas.microsoft.com/office/drawing/2014/main" id="{D432C579-04B3-1A21-190A-C466BB70F80D}"/>
              </a:ext>
            </a:extLst>
          </p:cNvPr>
          <p:cNvGrpSpPr/>
          <p:nvPr/>
        </p:nvGrpSpPr>
        <p:grpSpPr>
          <a:xfrm>
            <a:off x="6234173" y="2810519"/>
            <a:ext cx="7665364" cy="4364726"/>
            <a:chOff x="5155957" y="1656105"/>
            <a:chExt cx="5235693" cy="6116724"/>
          </a:xfrm>
        </p:grpSpPr>
        <p:sp>
          <p:nvSpPr>
            <p:cNvPr id="36" name="Avrundet rektangel 35">
              <a:extLst>
                <a:ext uri="{FF2B5EF4-FFF2-40B4-BE49-F238E27FC236}">
                  <a16:creationId xmlns:a16="http://schemas.microsoft.com/office/drawing/2014/main" id="{3A40A34C-CF40-587C-E173-8BCC587587F2}"/>
                </a:ext>
              </a:extLst>
            </p:cNvPr>
            <p:cNvSpPr/>
            <p:nvPr/>
          </p:nvSpPr>
          <p:spPr>
            <a:xfrm>
              <a:off x="8302767" y="1656105"/>
              <a:ext cx="2088883" cy="2455099"/>
            </a:xfrm>
            <a:prstGeom prst="roundRect">
              <a:avLst>
                <a:gd name="adj" fmla="val 10000"/>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nb-NO"/>
            </a:p>
          </p:txBody>
        </p:sp>
        <p:sp>
          <p:nvSpPr>
            <p:cNvPr id="37" name="Avrundet rektangel 4">
              <a:extLst>
                <a:ext uri="{FF2B5EF4-FFF2-40B4-BE49-F238E27FC236}">
                  <a16:creationId xmlns:a16="http://schemas.microsoft.com/office/drawing/2014/main" id="{FE15C0C2-EFFB-70B9-5885-498E5F0CC98D}"/>
                </a:ext>
              </a:extLst>
            </p:cNvPr>
            <p:cNvSpPr txBox="1"/>
            <p:nvPr/>
          </p:nvSpPr>
          <p:spPr>
            <a:xfrm>
              <a:off x="5155957" y="5440092"/>
              <a:ext cx="2582331" cy="2332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t" anchorCtr="0">
              <a:noAutofit/>
            </a:bodyPr>
            <a:lstStyle/>
            <a:p>
              <a:pPr marL="0" lvl="0" indent="0" defTabSz="533400">
                <a:spcBef>
                  <a:spcPct val="0"/>
                </a:spcBef>
                <a:spcAft>
                  <a:spcPct val="35000"/>
                </a:spcAft>
                <a:buNone/>
              </a:pPr>
              <a:r>
                <a:rPr lang="nb-NO" sz="2100" b="0" i="0" kern="1200" dirty="0">
                  <a:solidFill>
                    <a:prstClr val="white"/>
                  </a:solidFill>
                  <a:latin typeface="Myriad Pro" panose="020B0503030403020204" pitchFamily="34" charset="0"/>
                  <a:ea typeface="+mn-ea"/>
                  <a:cs typeface="+mn-cs"/>
                </a:rPr>
                <a:t>Eksempel: </a:t>
              </a:r>
              <a:endParaRPr lang="nb-NO" sz="2100" dirty="0">
                <a:solidFill>
                  <a:prstClr val="white"/>
                </a:solidFill>
                <a:latin typeface="Myriad Pro" panose="020B0503030403020204" pitchFamily="34" charset="0"/>
              </a:endParaRPr>
            </a:p>
            <a:p>
              <a:pPr marL="0" lvl="0" indent="0" defTabSz="533400">
                <a:spcBef>
                  <a:spcPct val="0"/>
                </a:spcBef>
                <a:spcAft>
                  <a:spcPct val="35000"/>
                </a:spcAft>
                <a:buNone/>
              </a:pPr>
              <a:r>
                <a:rPr lang="nb-NO" sz="2100" b="0" i="0" kern="1200" dirty="0">
                  <a:solidFill>
                    <a:prstClr val="white"/>
                  </a:solidFill>
                  <a:latin typeface="Myriad Pro" panose="020B0503030403020204" pitchFamily="34" charset="0"/>
                  <a:ea typeface="+mn-ea"/>
                  <a:cs typeface="+mn-cs"/>
                </a:rPr>
                <a:t>Renovasjonsbiler som går på biogass</a:t>
              </a:r>
            </a:p>
          </p:txBody>
        </p:sp>
      </p:grpSp>
      <p:pic>
        <p:nvPicPr>
          <p:cNvPr id="47" name="Bilde 46" descr="Et bilde som inneholder kjøretøy, Landkjøretøy&#10;&#10;Automatisk generert beskrivelse">
            <a:extLst>
              <a:ext uri="{FF2B5EF4-FFF2-40B4-BE49-F238E27FC236}">
                <a16:creationId xmlns:a16="http://schemas.microsoft.com/office/drawing/2014/main" id="{D15D18D0-2F4D-6BA5-EC40-400B9E9485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6369" y="5520059"/>
            <a:ext cx="1722668" cy="957038"/>
          </a:xfrm>
          <a:prstGeom prst="rect">
            <a:avLst/>
          </a:prstGeom>
        </p:spPr>
      </p:pic>
    </p:spTree>
    <p:extLst>
      <p:ext uri="{BB962C8B-B14F-4D97-AF65-F5344CB8AC3E}">
        <p14:creationId xmlns:p14="http://schemas.microsoft.com/office/powerpoint/2010/main" val="264994250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grpSp>
        <p:nvGrpSpPr>
          <p:cNvPr id="50" name="Gruppe 49">
            <a:extLst>
              <a:ext uri="{FF2B5EF4-FFF2-40B4-BE49-F238E27FC236}">
                <a16:creationId xmlns:a16="http://schemas.microsoft.com/office/drawing/2014/main" id="{8AFD9761-F7C2-06B7-5F24-8FA9C7855A52}"/>
              </a:ext>
            </a:extLst>
          </p:cNvPr>
          <p:cNvGrpSpPr/>
          <p:nvPr/>
        </p:nvGrpSpPr>
        <p:grpSpPr>
          <a:xfrm>
            <a:off x="0" y="-176630"/>
            <a:ext cx="11882709" cy="5036871"/>
            <a:chOff x="0" y="-232505"/>
            <a:chExt cx="11882709" cy="5036871"/>
          </a:xfrm>
        </p:grpSpPr>
        <p:grpSp>
          <p:nvGrpSpPr>
            <p:cNvPr id="43" name="Gruppe 42">
              <a:extLst>
                <a:ext uri="{FF2B5EF4-FFF2-40B4-BE49-F238E27FC236}">
                  <a16:creationId xmlns:a16="http://schemas.microsoft.com/office/drawing/2014/main" id="{266799B1-7E6B-3796-4C61-277E4FC949DC}"/>
                </a:ext>
              </a:extLst>
            </p:cNvPr>
            <p:cNvGrpSpPr/>
            <p:nvPr/>
          </p:nvGrpSpPr>
          <p:grpSpPr>
            <a:xfrm>
              <a:off x="0" y="-232505"/>
              <a:ext cx="11882709" cy="5036871"/>
              <a:chOff x="0" y="-232505"/>
              <a:chExt cx="11882709" cy="5036871"/>
            </a:xfrm>
          </p:grpSpPr>
          <p:sp>
            <p:nvSpPr>
              <p:cNvPr id="44" name="Rektangel 43">
                <a:extLst>
                  <a:ext uri="{FF2B5EF4-FFF2-40B4-BE49-F238E27FC236}">
                    <a16:creationId xmlns:a16="http://schemas.microsoft.com/office/drawing/2014/main" id="{21C2C424-1440-5AB6-94D2-F5AB22316BE0}"/>
                  </a:ext>
                </a:extLst>
              </p:cNvPr>
              <p:cNvSpPr/>
              <p:nvPr/>
            </p:nvSpPr>
            <p:spPr>
              <a:xfrm>
                <a:off x="0" y="-232505"/>
                <a:ext cx="11855669" cy="5036871"/>
              </a:xfrm>
              <a:prstGeom prst="rect">
                <a:avLst/>
              </a:prstGeom>
              <a:noFill/>
            </p:spPr>
            <p:txBody>
              <a:bodyPr/>
              <a:lstStyle/>
              <a:p>
                <a:endParaRPr lang="nb-NO"/>
              </a:p>
            </p:txBody>
          </p:sp>
          <p:sp>
            <p:nvSpPr>
              <p:cNvPr id="45" name="Friform 44">
                <a:extLst>
                  <a:ext uri="{FF2B5EF4-FFF2-40B4-BE49-F238E27FC236}">
                    <a16:creationId xmlns:a16="http://schemas.microsoft.com/office/drawing/2014/main" id="{19E4F22A-F9EF-99CB-27CC-238BF1240E99}"/>
                  </a:ext>
                </a:extLst>
              </p:cNvPr>
              <p:cNvSpPr/>
              <p:nvPr/>
            </p:nvSpPr>
            <p:spPr>
              <a:xfrm>
                <a:off x="49828" y="1812360"/>
                <a:ext cx="2088823" cy="987007"/>
              </a:xfrm>
              <a:custGeom>
                <a:avLst/>
                <a:gdLst>
                  <a:gd name="connsiteX0" fmla="*/ 0 w 2088823"/>
                  <a:gd name="connsiteY0" fmla="*/ 98701 h 987007"/>
                  <a:gd name="connsiteX1" fmla="*/ 98701 w 2088823"/>
                  <a:gd name="connsiteY1" fmla="*/ 0 h 987007"/>
                  <a:gd name="connsiteX2" fmla="*/ 1990122 w 2088823"/>
                  <a:gd name="connsiteY2" fmla="*/ 0 h 987007"/>
                  <a:gd name="connsiteX3" fmla="*/ 2088823 w 2088823"/>
                  <a:gd name="connsiteY3" fmla="*/ 98701 h 987007"/>
                  <a:gd name="connsiteX4" fmla="*/ 2088823 w 2088823"/>
                  <a:gd name="connsiteY4" fmla="*/ 888306 h 987007"/>
                  <a:gd name="connsiteX5" fmla="*/ 1990122 w 2088823"/>
                  <a:gd name="connsiteY5" fmla="*/ 987007 h 987007"/>
                  <a:gd name="connsiteX6" fmla="*/ 98701 w 2088823"/>
                  <a:gd name="connsiteY6" fmla="*/ 987007 h 987007"/>
                  <a:gd name="connsiteX7" fmla="*/ 0 w 2088823"/>
                  <a:gd name="connsiteY7" fmla="*/ 888306 h 987007"/>
                  <a:gd name="connsiteX8" fmla="*/ 0 w 2088823"/>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823" h="987007">
                    <a:moveTo>
                      <a:pt x="0" y="98701"/>
                    </a:moveTo>
                    <a:cubicBezTo>
                      <a:pt x="0" y="44190"/>
                      <a:pt x="44190" y="0"/>
                      <a:pt x="98701" y="0"/>
                    </a:cubicBezTo>
                    <a:lnTo>
                      <a:pt x="1990122" y="0"/>
                    </a:lnTo>
                    <a:cubicBezTo>
                      <a:pt x="2044633" y="0"/>
                      <a:pt x="2088823" y="44190"/>
                      <a:pt x="2088823" y="98701"/>
                    </a:cubicBezTo>
                    <a:lnTo>
                      <a:pt x="2088823" y="888306"/>
                    </a:lnTo>
                    <a:cubicBezTo>
                      <a:pt x="2088823" y="942817"/>
                      <a:pt x="2044633" y="987007"/>
                      <a:pt x="1990122"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913" tIns="55578" rIns="68913" bIns="55578" numCol="1" spcCol="1270" anchor="t" anchorCtr="0">
                <a:noAutofit/>
              </a:bodyPr>
              <a:lstStyle/>
              <a:p>
                <a:pPr marL="0" lvl="0" indent="0" algn="ctr" defTabSz="933450">
                  <a:lnSpc>
                    <a:spcPct val="150000"/>
                  </a:lnSpc>
                  <a:spcBef>
                    <a:spcPct val="0"/>
                  </a:spcBef>
                  <a:spcAft>
                    <a:spcPct val="35000"/>
                  </a:spcAft>
                  <a:buNone/>
                </a:pPr>
                <a:r>
                  <a:rPr lang="nb-NO" sz="2100" kern="1200" dirty="0">
                    <a:solidFill>
                      <a:schemeClr val="bg1"/>
                    </a:solidFill>
                    <a:effectLst/>
                    <a:latin typeface="Myriad Pro" panose="020B0503030403020204" pitchFamily="34" charset="0"/>
                  </a:rPr>
                  <a:t>Næringsrik gjødsel med viktige næringsstoffer</a:t>
                </a:r>
                <a:endParaRPr lang="nb-NO" sz="2100" kern="1200" dirty="0">
                  <a:solidFill>
                    <a:schemeClr val="bg1"/>
                  </a:solidFill>
                  <a:latin typeface="Myriad Pro" panose="020B0503030403020204" pitchFamily="34" charset="0"/>
                </a:endParaRPr>
              </a:p>
            </p:txBody>
          </p:sp>
          <p:sp>
            <p:nvSpPr>
              <p:cNvPr id="46" name="Friform 45">
                <a:extLst>
                  <a:ext uri="{FF2B5EF4-FFF2-40B4-BE49-F238E27FC236}">
                    <a16:creationId xmlns:a16="http://schemas.microsoft.com/office/drawing/2014/main" id="{4BD23F3F-6037-58DD-B49B-24E5C19C12AF}"/>
                  </a:ext>
                </a:extLst>
              </p:cNvPr>
              <p:cNvSpPr/>
              <p:nvPr/>
            </p:nvSpPr>
            <p:spPr>
              <a:xfrm>
                <a:off x="2513104" y="1844530"/>
                <a:ext cx="1838578" cy="987007"/>
              </a:xfrm>
              <a:custGeom>
                <a:avLst/>
                <a:gdLst>
                  <a:gd name="connsiteX0" fmla="*/ 0 w 1838578"/>
                  <a:gd name="connsiteY0" fmla="*/ 98701 h 987007"/>
                  <a:gd name="connsiteX1" fmla="*/ 98701 w 1838578"/>
                  <a:gd name="connsiteY1" fmla="*/ 0 h 987007"/>
                  <a:gd name="connsiteX2" fmla="*/ 1739877 w 1838578"/>
                  <a:gd name="connsiteY2" fmla="*/ 0 h 987007"/>
                  <a:gd name="connsiteX3" fmla="*/ 1838578 w 1838578"/>
                  <a:gd name="connsiteY3" fmla="*/ 98701 h 987007"/>
                  <a:gd name="connsiteX4" fmla="*/ 1838578 w 1838578"/>
                  <a:gd name="connsiteY4" fmla="*/ 888306 h 987007"/>
                  <a:gd name="connsiteX5" fmla="*/ 1739877 w 1838578"/>
                  <a:gd name="connsiteY5" fmla="*/ 987007 h 987007"/>
                  <a:gd name="connsiteX6" fmla="*/ 98701 w 1838578"/>
                  <a:gd name="connsiteY6" fmla="*/ 987007 h 987007"/>
                  <a:gd name="connsiteX7" fmla="*/ 0 w 1838578"/>
                  <a:gd name="connsiteY7" fmla="*/ 888306 h 987007"/>
                  <a:gd name="connsiteX8" fmla="*/ 0 w 1838578"/>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578" h="987007">
                    <a:moveTo>
                      <a:pt x="0" y="98701"/>
                    </a:moveTo>
                    <a:cubicBezTo>
                      <a:pt x="0" y="44190"/>
                      <a:pt x="44190" y="0"/>
                      <a:pt x="98701" y="0"/>
                    </a:cubicBezTo>
                    <a:lnTo>
                      <a:pt x="1739877" y="0"/>
                    </a:lnTo>
                    <a:cubicBezTo>
                      <a:pt x="1794388" y="0"/>
                      <a:pt x="1838578" y="44190"/>
                      <a:pt x="1838578" y="98701"/>
                    </a:cubicBezTo>
                    <a:lnTo>
                      <a:pt x="1838578" y="888306"/>
                    </a:lnTo>
                    <a:cubicBezTo>
                      <a:pt x="1838578" y="942817"/>
                      <a:pt x="1794388" y="987007"/>
                      <a:pt x="1739877"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nb-NO" sz="2100" kern="1200" dirty="0">
                    <a:solidFill>
                      <a:schemeClr val="bg1"/>
                    </a:solidFill>
                    <a:effectLst/>
                    <a:latin typeface="Myriad Pro" panose="020B0503030403020204" pitchFamily="34" charset="0"/>
                  </a:rPr>
                  <a:t>Forbedrer jordstrukturen og øker karbonlagrene</a:t>
                </a:r>
                <a:endParaRPr lang="nb-NO" sz="2100" kern="1200" dirty="0">
                  <a:solidFill>
                    <a:schemeClr val="bg1"/>
                  </a:solidFill>
                  <a:latin typeface="Myriad Pro" panose="020B0503030403020204" pitchFamily="34" charset="0"/>
                  <a:ea typeface="+mn-ea"/>
                  <a:cs typeface="+mn-cs"/>
                </a:endParaRPr>
              </a:p>
            </p:txBody>
          </p:sp>
          <p:sp>
            <p:nvSpPr>
              <p:cNvPr id="47" name="Friform 46">
                <a:extLst>
                  <a:ext uri="{FF2B5EF4-FFF2-40B4-BE49-F238E27FC236}">
                    <a16:creationId xmlns:a16="http://schemas.microsoft.com/office/drawing/2014/main" id="{279F7611-C1E4-FC5B-1959-B435EFA56D1B}"/>
                  </a:ext>
                </a:extLst>
              </p:cNvPr>
              <p:cNvSpPr/>
              <p:nvPr/>
            </p:nvSpPr>
            <p:spPr>
              <a:xfrm>
                <a:off x="4897052" y="1899117"/>
                <a:ext cx="2212670" cy="987007"/>
              </a:xfrm>
              <a:custGeom>
                <a:avLst/>
                <a:gdLst>
                  <a:gd name="connsiteX0" fmla="*/ 0 w 1996578"/>
                  <a:gd name="connsiteY0" fmla="*/ 98701 h 987007"/>
                  <a:gd name="connsiteX1" fmla="*/ 98701 w 1996578"/>
                  <a:gd name="connsiteY1" fmla="*/ 0 h 987007"/>
                  <a:gd name="connsiteX2" fmla="*/ 1897877 w 1996578"/>
                  <a:gd name="connsiteY2" fmla="*/ 0 h 987007"/>
                  <a:gd name="connsiteX3" fmla="*/ 1996578 w 1996578"/>
                  <a:gd name="connsiteY3" fmla="*/ 98701 h 987007"/>
                  <a:gd name="connsiteX4" fmla="*/ 1996578 w 1996578"/>
                  <a:gd name="connsiteY4" fmla="*/ 888306 h 987007"/>
                  <a:gd name="connsiteX5" fmla="*/ 1897877 w 1996578"/>
                  <a:gd name="connsiteY5" fmla="*/ 987007 h 987007"/>
                  <a:gd name="connsiteX6" fmla="*/ 98701 w 1996578"/>
                  <a:gd name="connsiteY6" fmla="*/ 987007 h 987007"/>
                  <a:gd name="connsiteX7" fmla="*/ 0 w 1996578"/>
                  <a:gd name="connsiteY7" fmla="*/ 888306 h 987007"/>
                  <a:gd name="connsiteX8" fmla="*/ 0 w 1996578"/>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6578" h="987007">
                    <a:moveTo>
                      <a:pt x="0" y="98701"/>
                    </a:moveTo>
                    <a:cubicBezTo>
                      <a:pt x="0" y="44190"/>
                      <a:pt x="44190" y="0"/>
                      <a:pt x="98701" y="0"/>
                    </a:cubicBezTo>
                    <a:lnTo>
                      <a:pt x="1897877" y="0"/>
                    </a:lnTo>
                    <a:cubicBezTo>
                      <a:pt x="1952388" y="0"/>
                      <a:pt x="1996578" y="44190"/>
                      <a:pt x="1996578" y="98701"/>
                    </a:cubicBezTo>
                    <a:lnTo>
                      <a:pt x="1996578" y="888306"/>
                    </a:lnTo>
                    <a:cubicBezTo>
                      <a:pt x="1996578" y="942817"/>
                      <a:pt x="1952388" y="987007"/>
                      <a:pt x="1897877" y="987007"/>
                    </a:cubicBezTo>
                    <a:lnTo>
                      <a:pt x="98701" y="987007"/>
                    </a:lnTo>
                    <a:cubicBezTo>
                      <a:pt x="44190" y="987007"/>
                      <a:pt x="0" y="942817"/>
                      <a:pt x="0" y="888306"/>
                    </a:cubicBezTo>
                    <a:lnTo>
                      <a:pt x="0" y="98701"/>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nb-NO" sz="2100" kern="1200" dirty="0">
                    <a:solidFill>
                      <a:schemeClr val="bg1"/>
                    </a:solidFill>
                    <a:effectLst/>
                    <a:latin typeface="Myriad Pro" panose="020B0503030403020204" pitchFamily="34" charset="0"/>
                  </a:rPr>
                  <a:t>Næringskilde for mikroorganismer og opprettholder jordhelse</a:t>
                </a:r>
                <a:endParaRPr lang="nb-NO" sz="2100" kern="1200" dirty="0">
                  <a:solidFill>
                    <a:schemeClr val="bg1"/>
                  </a:solidFill>
                  <a:latin typeface="Myriad Pro" panose="020B0503030403020204" pitchFamily="34" charset="0"/>
                  <a:ea typeface="+mn-ea"/>
                  <a:cs typeface="+mn-cs"/>
                </a:endParaRPr>
              </a:p>
            </p:txBody>
          </p:sp>
          <p:sp>
            <p:nvSpPr>
              <p:cNvPr id="48" name="Friform 47">
                <a:extLst>
                  <a:ext uri="{FF2B5EF4-FFF2-40B4-BE49-F238E27FC236}">
                    <a16:creationId xmlns:a16="http://schemas.microsoft.com/office/drawing/2014/main" id="{D6961535-D676-B61C-E659-09A2FD16B425}"/>
                  </a:ext>
                </a:extLst>
              </p:cNvPr>
              <p:cNvSpPr/>
              <p:nvPr/>
            </p:nvSpPr>
            <p:spPr>
              <a:xfrm>
                <a:off x="7626603" y="1812361"/>
                <a:ext cx="1974015" cy="987007"/>
              </a:xfrm>
              <a:custGeom>
                <a:avLst/>
                <a:gdLst>
                  <a:gd name="connsiteX0" fmla="*/ 0 w 1974015"/>
                  <a:gd name="connsiteY0" fmla="*/ 98701 h 987007"/>
                  <a:gd name="connsiteX1" fmla="*/ 98701 w 1974015"/>
                  <a:gd name="connsiteY1" fmla="*/ 0 h 987007"/>
                  <a:gd name="connsiteX2" fmla="*/ 1875314 w 1974015"/>
                  <a:gd name="connsiteY2" fmla="*/ 0 h 987007"/>
                  <a:gd name="connsiteX3" fmla="*/ 1974015 w 1974015"/>
                  <a:gd name="connsiteY3" fmla="*/ 98701 h 987007"/>
                  <a:gd name="connsiteX4" fmla="*/ 1974015 w 1974015"/>
                  <a:gd name="connsiteY4" fmla="*/ 888306 h 987007"/>
                  <a:gd name="connsiteX5" fmla="*/ 1875314 w 1974015"/>
                  <a:gd name="connsiteY5" fmla="*/ 987007 h 987007"/>
                  <a:gd name="connsiteX6" fmla="*/ 98701 w 1974015"/>
                  <a:gd name="connsiteY6" fmla="*/ 987007 h 987007"/>
                  <a:gd name="connsiteX7" fmla="*/ 0 w 1974015"/>
                  <a:gd name="connsiteY7" fmla="*/ 888306 h 987007"/>
                  <a:gd name="connsiteX8" fmla="*/ 0 w 1974015"/>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015" h="987007">
                    <a:moveTo>
                      <a:pt x="0" y="98701"/>
                    </a:moveTo>
                    <a:cubicBezTo>
                      <a:pt x="0" y="44190"/>
                      <a:pt x="44190" y="0"/>
                      <a:pt x="98701" y="0"/>
                    </a:cubicBezTo>
                    <a:lnTo>
                      <a:pt x="1875314" y="0"/>
                    </a:lnTo>
                    <a:cubicBezTo>
                      <a:pt x="1929825" y="0"/>
                      <a:pt x="1974015" y="44190"/>
                      <a:pt x="1974015" y="98701"/>
                    </a:cubicBezTo>
                    <a:lnTo>
                      <a:pt x="1974015" y="888306"/>
                    </a:lnTo>
                    <a:cubicBezTo>
                      <a:pt x="1974015" y="942817"/>
                      <a:pt x="1929825" y="987007"/>
                      <a:pt x="1875314" y="987007"/>
                    </a:cubicBezTo>
                    <a:lnTo>
                      <a:pt x="98701" y="987007"/>
                    </a:lnTo>
                    <a:cubicBezTo>
                      <a:pt x="44190" y="987007"/>
                      <a:pt x="0" y="942817"/>
                      <a:pt x="0" y="888306"/>
                    </a:cubicBezTo>
                    <a:lnTo>
                      <a:pt x="0" y="98701"/>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1768" tIns="44148" rIns="51768" bIns="44148" numCol="1" spcCol="1270" anchor="t" anchorCtr="0">
                <a:noAutofit/>
              </a:bodyPr>
              <a:lstStyle/>
              <a:p>
                <a:pPr marL="0" lvl="0" indent="0" algn="ctr" defTabSz="533400">
                  <a:lnSpc>
                    <a:spcPct val="150000"/>
                  </a:lnSpc>
                  <a:spcBef>
                    <a:spcPct val="0"/>
                  </a:spcBef>
                  <a:spcAft>
                    <a:spcPct val="35000"/>
                  </a:spcAft>
                  <a:buNone/>
                </a:pPr>
                <a:r>
                  <a:rPr lang="nb-NO" sz="2100" kern="1200" dirty="0">
                    <a:solidFill>
                      <a:schemeClr val="bg1"/>
                    </a:solidFill>
                    <a:effectLst/>
                    <a:latin typeface="Myriad Pro" panose="020B0503030403020204" pitchFamily="34" charset="0"/>
                  </a:rPr>
                  <a:t>Mindre lukt sammenlignet med vanlig husdyrgjødsel</a:t>
                </a:r>
                <a:endParaRPr lang="nb-NO" sz="2100" kern="1200" dirty="0">
                  <a:solidFill>
                    <a:schemeClr val="bg1"/>
                  </a:solidFill>
                  <a:latin typeface="Myriad Pro" panose="020B0503030403020204" pitchFamily="34" charset="0"/>
                  <a:ea typeface="+mn-ea"/>
                  <a:cs typeface="+mn-cs"/>
                </a:endParaRPr>
              </a:p>
            </p:txBody>
          </p:sp>
          <p:sp>
            <p:nvSpPr>
              <p:cNvPr id="49" name="Friform 48">
                <a:extLst>
                  <a:ext uri="{FF2B5EF4-FFF2-40B4-BE49-F238E27FC236}">
                    <a16:creationId xmlns:a16="http://schemas.microsoft.com/office/drawing/2014/main" id="{D0F5EBEE-063C-22CE-08D1-78BE9AE550BF}"/>
                  </a:ext>
                </a:extLst>
              </p:cNvPr>
              <p:cNvSpPr/>
              <p:nvPr/>
            </p:nvSpPr>
            <p:spPr>
              <a:xfrm>
                <a:off x="9908694" y="1792426"/>
                <a:ext cx="1974015" cy="987007"/>
              </a:xfrm>
              <a:custGeom>
                <a:avLst/>
                <a:gdLst>
                  <a:gd name="connsiteX0" fmla="*/ 0 w 1974015"/>
                  <a:gd name="connsiteY0" fmla="*/ 98701 h 987007"/>
                  <a:gd name="connsiteX1" fmla="*/ 98701 w 1974015"/>
                  <a:gd name="connsiteY1" fmla="*/ 0 h 987007"/>
                  <a:gd name="connsiteX2" fmla="*/ 1875314 w 1974015"/>
                  <a:gd name="connsiteY2" fmla="*/ 0 h 987007"/>
                  <a:gd name="connsiteX3" fmla="*/ 1974015 w 1974015"/>
                  <a:gd name="connsiteY3" fmla="*/ 98701 h 987007"/>
                  <a:gd name="connsiteX4" fmla="*/ 1974015 w 1974015"/>
                  <a:gd name="connsiteY4" fmla="*/ 888306 h 987007"/>
                  <a:gd name="connsiteX5" fmla="*/ 1875314 w 1974015"/>
                  <a:gd name="connsiteY5" fmla="*/ 987007 h 987007"/>
                  <a:gd name="connsiteX6" fmla="*/ 98701 w 1974015"/>
                  <a:gd name="connsiteY6" fmla="*/ 987007 h 987007"/>
                  <a:gd name="connsiteX7" fmla="*/ 0 w 1974015"/>
                  <a:gd name="connsiteY7" fmla="*/ 888306 h 987007"/>
                  <a:gd name="connsiteX8" fmla="*/ 0 w 1974015"/>
                  <a:gd name="connsiteY8" fmla="*/ 98701 h 98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015" h="987007">
                    <a:moveTo>
                      <a:pt x="0" y="98701"/>
                    </a:moveTo>
                    <a:cubicBezTo>
                      <a:pt x="0" y="44190"/>
                      <a:pt x="44190" y="0"/>
                      <a:pt x="98701" y="0"/>
                    </a:cubicBezTo>
                    <a:lnTo>
                      <a:pt x="1875314" y="0"/>
                    </a:lnTo>
                    <a:cubicBezTo>
                      <a:pt x="1929825" y="0"/>
                      <a:pt x="1974015" y="44190"/>
                      <a:pt x="1974015" y="98701"/>
                    </a:cubicBezTo>
                    <a:lnTo>
                      <a:pt x="1974015" y="888306"/>
                    </a:lnTo>
                    <a:cubicBezTo>
                      <a:pt x="1974015" y="942817"/>
                      <a:pt x="1929825" y="987007"/>
                      <a:pt x="1875314" y="987007"/>
                    </a:cubicBezTo>
                    <a:lnTo>
                      <a:pt x="98701" y="987007"/>
                    </a:lnTo>
                    <a:cubicBezTo>
                      <a:pt x="44190" y="987007"/>
                      <a:pt x="0" y="942817"/>
                      <a:pt x="0" y="888306"/>
                    </a:cubicBezTo>
                    <a:lnTo>
                      <a:pt x="0" y="98701"/>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913" tIns="55578" rIns="68913" bIns="55578" numCol="1" spcCol="1270" anchor="t" anchorCtr="0">
                <a:noAutofit/>
              </a:bodyPr>
              <a:lstStyle/>
              <a:p>
                <a:pPr marL="0" lvl="0" indent="0" algn="ctr" defTabSz="933450">
                  <a:lnSpc>
                    <a:spcPct val="150000"/>
                  </a:lnSpc>
                  <a:spcBef>
                    <a:spcPct val="0"/>
                  </a:spcBef>
                  <a:spcAft>
                    <a:spcPct val="35000"/>
                  </a:spcAft>
                  <a:buFont typeface="Arial" panose="020B0604020202020204" pitchFamily="34" charset="0"/>
                  <a:buNone/>
                </a:pPr>
                <a:r>
                  <a:rPr lang="nb-NO" sz="2100" kern="1200" dirty="0">
                    <a:solidFill>
                      <a:schemeClr val="bg1"/>
                    </a:solidFill>
                    <a:effectLst/>
                    <a:latin typeface="Myriad Pro" panose="020B0503030403020204" pitchFamily="34" charset="0"/>
                  </a:rPr>
                  <a:t>Flytende konsistens, enkel spredning uten omstilling</a:t>
                </a:r>
                <a:endParaRPr lang="nb-NO" sz="2100" kern="1200" dirty="0">
                  <a:solidFill>
                    <a:schemeClr val="bg1"/>
                  </a:solidFill>
                  <a:latin typeface="Myriad Pro" panose="020B0503030403020204" pitchFamily="34" charset="0"/>
                </a:endParaRPr>
              </a:p>
            </p:txBody>
          </p:sp>
        </p:grpSp>
        <p:cxnSp>
          <p:nvCxnSpPr>
            <p:cNvPr id="32" name="Rett linje 31">
              <a:extLst>
                <a:ext uri="{FF2B5EF4-FFF2-40B4-BE49-F238E27FC236}">
                  <a16:creationId xmlns:a16="http://schemas.microsoft.com/office/drawing/2014/main" id="{0A80D6D4-ADC3-B97E-8D7B-EDF102F0A2C6}"/>
                </a:ext>
              </a:extLst>
            </p:cNvPr>
            <p:cNvCxnSpPr>
              <a:cxnSpLocks/>
            </p:cNvCxnSpPr>
            <p:nvPr/>
          </p:nvCxnSpPr>
          <p:spPr>
            <a:xfrm>
              <a:off x="2324709"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3893BB0B-2824-2365-D20A-A8845ADE72A9}"/>
                </a:ext>
              </a:extLst>
            </p:cNvPr>
            <p:cNvCxnSpPr>
              <a:cxnSpLocks/>
            </p:cNvCxnSpPr>
            <p:nvPr/>
          </p:nvCxnSpPr>
          <p:spPr>
            <a:xfrm>
              <a:off x="4656168"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60599214-3BBA-EAC6-43A9-87E17E7F2960}"/>
                </a:ext>
              </a:extLst>
            </p:cNvPr>
            <p:cNvCxnSpPr>
              <a:cxnSpLocks/>
            </p:cNvCxnSpPr>
            <p:nvPr/>
          </p:nvCxnSpPr>
          <p:spPr>
            <a:xfrm>
              <a:off x="7414565"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tt linje 39">
              <a:extLst>
                <a:ext uri="{FF2B5EF4-FFF2-40B4-BE49-F238E27FC236}">
                  <a16:creationId xmlns:a16="http://schemas.microsoft.com/office/drawing/2014/main" id="{7F671191-27D1-0B15-DBA7-78BA6E822A20}"/>
                </a:ext>
              </a:extLst>
            </p:cNvPr>
            <p:cNvCxnSpPr>
              <a:cxnSpLocks/>
            </p:cNvCxnSpPr>
            <p:nvPr/>
          </p:nvCxnSpPr>
          <p:spPr>
            <a:xfrm>
              <a:off x="9812656" y="1626124"/>
              <a:ext cx="0" cy="25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TextBox 9">
            <a:extLst>
              <a:ext uri="{FF2B5EF4-FFF2-40B4-BE49-F238E27FC236}">
                <a16:creationId xmlns:a16="http://schemas.microsoft.com/office/drawing/2014/main" id="{C70DB3AF-D96B-BF64-B567-D692D17D042F}"/>
              </a:ext>
            </a:extLst>
          </p:cNvPr>
          <p:cNvSpPr txBox="1"/>
          <p:nvPr/>
        </p:nvSpPr>
        <p:spPr>
          <a:xfrm>
            <a:off x="2977191" y="339502"/>
            <a:ext cx="5901285" cy="111808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dirty="0" err="1">
                <a:solidFill>
                  <a:schemeClr val="bg1"/>
                </a:solidFill>
                <a:latin typeface="Myriad Pro" panose="020B0503030403020204" pitchFamily="34" charset="0"/>
                <a:ea typeface="+mj-ea"/>
                <a:cs typeface="+mj-cs"/>
              </a:rPr>
              <a:t>Biogjødsel</a:t>
            </a:r>
            <a:endParaRPr lang="en-US" sz="6000" kern="1200" dirty="0">
              <a:solidFill>
                <a:schemeClr val="bg1"/>
              </a:solidFill>
              <a:latin typeface="Myriad Pro" panose="020B0503030403020204" pitchFamily="34" charset="0"/>
              <a:ea typeface="+mj-ea"/>
              <a:cs typeface="+mj-cs"/>
            </a:endParaRPr>
          </a:p>
        </p:txBody>
      </p:sp>
      <p:sp>
        <p:nvSpPr>
          <p:cNvPr id="6" name="TekstSylinder 5">
            <a:extLst>
              <a:ext uri="{FF2B5EF4-FFF2-40B4-BE49-F238E27FC236}">
                <a16:creationId xmlns:a16="http://schemas.microsoft.com/office/drawing/2014/main" id="{2F15327C-3E45-B39C-896B-1472FF959FE0}"/>
              </a:ext>
            </a:extLst>
          </p:cNvPr>
          <p:cNvSpPr txBox="1"/>
          <p:nvPr/>
        </p:nvSpPr>
        <p:spPr>
          <a:xfrm>
            <a:off x="2772001" y="3134886"/>
            <a:ext cx="6116320" cy="276999"/>
          </a:xfrm>
          <a:prstGeom prst="rect">
            <a:avLst/>
          </a:prstGeom>
          <a:noFill/>
        </p:spPr>
        <p:txBody>
          <a:bodyPr wrap="square">
            <a:spAutoFit/>
          </a:bodyPr>
          <a:lstStyle/>
          <a:p>
            <a:endParaRPr lang="nb-NO" sz="1200" dirty="0">
              <a:latin typeface="Myriad Pro" panose="020B0503030403020204" pitchFamily="34" charset="0"/>
            </a:endParaRPr>
          </a:p>
        </p:txBody>
      </p:sp>
      <p:grpSp>
        <p:nvGrpSpPr>
          <p:cNvPr id="23" name="Gruppe 22">
            <a:extLst>
              <a:ext uri="{FF2B5EF4-FFF2-40B4-BE49-F238E27FC236}">
                <a16:creationId xmlns:a16="http://schemas.microsoft.com/office/drawing/2014/main" id="{07413EC6-5B45-45E5-F5DC-BC6A01366813}"/>
              </a:ext>
            </a:extLst>
          </p:cNvPr>
          <p:cNvGrpSpPr/>
          <p:nvPr/>
        </p:nvGrpSpPr>
        <p:grpSpPr>
          <a:xfrm>
            <a:off x="826244" y="4228507"/>
            <a:ext cx="10539510" cy="2354602"/>
            <a:chOff x="467591" y="4240799"/>
            <a:chExt cx="11271581" cy="2516877"/>
          </a:xfrm>
        </p:grpSpPr>
        <p:pic>
          <p:nvPicPr>
            <p:cNvPr id="9" name="Bilde 8" descr="Et bilde som inneholder tegning, illustrasjon, design&#10;&#10;Automatisk generert beskrivelse">
              <a:extLst>
                <a:ext uri="{FF2B5EF4-FFF2-40B4-BE49-F238E27FC236}">
                  <a16:creationId xmlns:a16="http://schemas.microsoft.com/office/drawing/2014/main" id="{E321C63B-F2B6-95C2-6A1A-4CCAF65C6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776" y="4778436"/>
              <a:ext cx="1700399" cy="1928130"/>
            </a:xfrm>
            <a:prstGeom prst="rect">
              <a:avLst/>
            </a:prstGeom>
          </p:spPr>
        </p:pic>
        <p:grpSp>
          <p:nvGrpSpPr>
            <p:cNvPr id="15" name="Gruppe 14">
              <a:extLst>
                <a:ext uri="{FF2B5EF4-FFF2-40B4-BE49-F238E27FC236}">
                  <a16:creationId xmlns:a16="http://schemas.microsoft.com/office/drawing/2014/main" id="{E2CC8408-C609-838D-1138-B46B563B2D63}"/>
                </a:ext>
              </a:extLst>
            </p:cNvPr>
            <p:cNvGrpSpPr/>
            <p:nvPr/>
          </p:nvGrpSpPr>
          <p:grpSpPr>
            <a:xfrm>
              <a:off x="467591" y="4240799"/>
              <a:ext cx="3463826" cy="2425300"/>
              <a:chOff x="586842" y="4240799"/>
              <a:chExt cx="3463826" cy="2425300"/>
            </a:xfrm>
          </p:grpSpPr>
          <p:pic>
            <p:nvPicPr>
              <p:cNvPr id="13" name="Bilde 12" descr="Et bilde som inneholder design, illustrasjon&#10;&#10;Automatisk generert beskrivelse med middels konfidens">
                <a:extLst>
                  <a:ext uri="{FF2B5EF4-FFF2-40B4-BE49-F238E27FC236}">
                    <a16:creationId xmlns:a16="http://schemas.microsoft.com/office/drawing/2014/main" id="{F0AE40D0-D89C-71EB-B104-1EFCEFEE0F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842" y="4240799"/>
                <a:ext cx="3137315" cy="2425300"/>
              </a:xfrm>
              <a:prstGeom prst="rect">
                <a:avLst/>
              </a:prstGeom>
            </p:spPr>
          </p:pic>
          <p:sp>
            <p:nvSpPr>
              <p:cNvPr id="14" name="TekstSylinder 13">
                <a:extLst>
                  <a:ext uri="{FF2B5EF4-FFF2-40B4-BE49-F238E27FC236}">
                    <a16:creationId xmlns:a16="http://schemas.microsoft.com/office/drawing/2014/main" id="{319C5D41-BAA4-63C2-2CF9-89B4F667E626}"/>
                  </a:ext>
                </a:extLst>
              </p:cNvPr>
              <p:cNvSpPr txBox="1"/>
              <p:nvPr/>
            </p:nvSpPr>
            <p:spPr>
              <a:xfrm>
                <a:off x="2717975" y="6098101"/>
                <a:ext cx="1332693" cy="296089"/>
              </a:xfrm>
              <a:prstGeom prst="rect">
                <a:avLst/>
              </a:prstGeom>
              <a:solidFill>
                <a:srgbClr val="EAEAEA"/>
              </a:solidFill>
            </p:spPr>
            <p:txBody>
              <a:bodyPr wrap="square" rtlCol="0">
                <a:spAutoFit/>
              </a:bodyPr>
              <a:lstStyle/>
              <a:p>
                <a:pPr algn="ctr"/>
                <a:r>
                  <a:rPr lang="nb-NO" sz="1200" dirty="0">
                    <a:solidFill>
                      <a:srgbClr val="92D050"/>
                    </a:solidFill>
                    <a:latin typeface="Myriad Pro" panose="020B0503030403020204" pitchFamily="34" charset="0"/>
                  </a:rPr>
                  <a:t>Biogass</a:t>
                </a:r>
              </a:p>
            </p:txBody>
          </p:sp>
        </p:grpSp>
        <p:pic>
          <p:nvPicPr>
            <p:cNvPr id="17" name="Bilde 16" descr="Et bilde som inneholder tegning, clip art, klær, tegnefilm&#10;&#10;Automatisk generert beskrivelse">
              <a:extLst>
                <a:ext uri="{FF2B5EF4-FFF2-40B4-BE49-F238E27FC236}">
                  <a16:creationId xmlns:a16="http://schemas.microsoft.com/office/drawing/2014/main" id="{B57269DE-78BC-8D47-3B54-90A4F56745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27230" y="4242550"/>
              <a:ext cx="2811942" cy="2515126"/>
            </a:xfrm>
            <a:prstGeom prst="rect">
              <a:avLst/>
            </a:prstGeom>
          </p:spPr>
        </p:pic>
        <p:sp>
          <p:nvSpPr>
            <p:cNvPr id="20" name="Pil høyre 19">
              <a:extLst>
                <a:ext uri="{FF2B5EF4-FFF2-40B4-BE49-F238E27FC236}">
                  <a16:creationId xmlns:a16="http://schemas.microsoft.com/office/drawing/2014/main" id="{0252652D-EEE4-1DBE-7B18-A31BA2B0D778}"/>
                </a:ext>
              </a:extLst>
            </p:cNvPr>
            <p:cNvSpPr/>
            <p:nvPr/>
          </p:nvSpPr>
          <p:spPr>
            <a:xfrm>
              <a:off x="4313818" y="5742501"/>
              <a:ext cx="741680" cy="355600"/>
            </a:xfrm>
            <a:prstGeom prst="rightArrow">
              <a:avLst>
                <a:gd name="adj1" fmla="val 3163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latin typeface="Myriad Pro" panose="020B0503030403020204" pitchFamily="34" charset="0"/>
              </a:endParaRPr>
            </a:p>
          </p:txBody>
        </p:sp>
        <p:sp>
          <p:nvSpPr>
            <p:cNvPr id="22" name="Pil høyre 21">
              <a:extLst>
                <a:ext uri="{FF2B5EF4-FFF2-40B4-BE49-F238E27FC236}">
                  <a16:creationId xmlns:a16="http://schemas.microsoft.com/office/drawing/2014/main" id="{C6BF6F82-A535-23C8-A979-6D11A764C307}"/>
                </a:ext>
              </a:extLst>
            </p:cNvPr>
            <p:cNvSpPr/>
            <p:nvPr/>
          </p:nvSpPr>
          <p:spPr>
            <a:xfrm>
              <a:off x="7553687" y="5798870"/>
              <a:ext cx="741680" cy="355600"/>
            </a:xfrm>
            <a:prstGeom prst="rightArrow">
              <a:avLst>
                <a:gd name="adj1" fmla="val 3163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grpSp>
    </p:spTree>
    <p:extLst>
      <p:ext uri="{BB962C8B-B14F-4D97-AF65-F5344CB8AC3E}">
        <p14:creationId xmlns:p14="http://schemas.microsoft.com/office/powerpoint/2010/main" val="189308615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3" name="AutoShape 3"/>
          <p:cNvSpPr/>
          <p:nvPr/>
        </p:nvSpPr>
        <p:spPr>
          <a:xfrm>
            <a:off x="22407" y="130399"/>
            <a:ext cx="12192000" cy="0"/>
          </a:xfrm>
          <a:prstGeom prst="line">
            <a:avLst/>
          </a:prstGeom>
          <a:ln w="85725" cap="flat">
            <a:solidFill>
              <a:srgbClr val="007074"/>
            </a:solidFill>
            <a:prstDash val="solid"/>
            <a:headEnd type="none" w="sm" len="sm"/>
            <a:tailEnd type="none" w="sm" len="sm"/>
          </a:ln>
        </p:spPr>
        <p:txBody>
          <a:bodyPr/>
          <a:lstStyle/>
          <a:p>
            <a:endParaRPr lang="nb-NO" dirty="0">
              <a:latin typeface="Myriad Pro" panose="020B0503030403020204" pitchFamily="34" charset="0"/>
            </a:endParaRPr>
          </a:p>
        </p:txBody>
      </p:sp>
      <p:sp>
        <p:nvSpPr>
          <p:cNvPr id="5" name="Avrundet rektangel 4">
            <a:extLst>
              <a:ext uri="{FF2B5EF4-FFF2-40B4-BE49-F238E27FC236}">
                <a16:creationId xmlns:a16="http://schemas.microsoft.com/office/drawing/2014/main" id="{4A0A6A3F-4A2F-A078-AEEB-A9DD478E5D56}"/>
              </a:ext>
            </a:extLst>
          </p:cNvPr>
          <p:cNvSpPr/>
          <p:nvPr/>
        </p:nvSpPr>
        <p:spPr>
          <a:xfrm>
            <a:off x="6636326" y="378050"/>
            <a:ext cx="4512283" cy="4201229"/>
          </a:xfrm>
          <a:prstGeom prst="roundRect">
            <a:avLst/>
          </a:prstGeom>
          <a:solidFill>
            <a:srgbClr val="08878B"/>
          </a:solidFill>
          <a:ln>
            <a:noFill/>
          </a:ln>
        </p:spPr>
        <p:txBody>
          <a:bodyPr rtlCol="0" anchor="ctr"/>
          <a:lstStyle/>
          <a:p>
            <a:endParaRPr lang="nb-NO" sz="2133"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Avhengighet av tilstrekkelig tilgang på råvarer</a:t>
            </a: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Potensielle luktproblemer</a:t>
            </a: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Klimatiske forhold </a:t>
            </a:r>
          </a:p>
          <a:p>
            <a:pPr marL="304815"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Høye investeringskostnader i infrastruktur</a:t>
            </a: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088202" y="378050"/>
            <a:ext cx="4512284" cy="4201229"/>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466113" lvl="1" indent="-228611">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466113" lvl="1" indent="-228611">
                <a:lnSpc>
                  <a:spcPct val="150000"/>
                </a:lnSpc>
                <a:buFont typeface="Arial" panose="020B0604020202020204" pitchFamily="34" charset="0"/>
                <a:buChar char="•"/>
              </a:pPr>
              <a:r>
                <a:rPr lang="nb-NO" sz="1933" dirty="0">
                  <a:solidFill>
                    <a:srgbClr val="4A7C28"/>
                  </a:solidFill>
                  <a:latin typeface="Myriad Pro" panose="020B0503030403020204" pitchFamily="34" charset="0"/>
                </a:rPr>
                <a:t>Effektiv håndtering av organisk avfall</a:t>
              </a:r>
            </a:p>
            <a:p>
              <a:pPr marL="542317" lvl="1" indent="-304815">
                <a:lnSpc>
                  <a:spcPct val="150000"/>
                </a:lnSpc>
                <a:buFont typeface="Arial" panose="020B0604020202020204" pitchFamily="34" charset="0"/>
                <a:buChar char="•"/>
              </a:pPr>
              <a:r>
                <a:rPr lang="nb-NO" sz="1933" dirty="0">
                  <a:solidFill>
                    <a:srgbClr val="4A7C28"/>
                  </a:solidFill>
                  <a:latin typeface="Myriad Pro" panose="020B0503030403020204" pitchFamily="34" charset="0"/>
                </a:rPr>
                <a:t>Skaper nye jobber og verdiskapning</a:t>
              </a:r>
            </a:p>
            <a:p>
              <a:pPr marL="542317" lvl="1" indent="-304815">
                <a:lnSpc>
                  <a:spcPct val="150000"/>
                </a:lnSpc>
                <a:buFont typeface="Arial" panose="020B0604020202020204" pitchFamily="34" charset="0"/>
                <a:buChar char="•"/>
              </a:pPr>
              <a:r>
                <a:rPr lang="nb-NO" sz="1933" dirty="0">
                  <a:solidFill>
                    <a:srgbClr val="4A7C28"/>
                  </a:solidFill>
                  <a:latin typeface="Myriad Pro" panose="020B0503030403020204" pitchFamily="34" charset="0"/>
                </a:rPr>
                <a:t>Fornybar ressurs som reduserer avhengigheten av ikke-bærekraftige alternativer</a:t>
              </a: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2088965" y="1556846"/>
              <a:ext cx="5216711" cy="1178207"/>
            </a:xfrm>
            <a:prstGeom prst="rect">
              <a:avLst/>
            </a:prstGeom>
          </p:spPr>
          <p:txBody>
            <a:bodyPr wrap="square" lIns="0" tIns="0" rIns="0" bIns="0" rtlCol="0" anchor="t">
              <a:spAutoFit/>
            </a:bodyPr>
            <a:lstStyle/>
            <a:p>
              <a:pPr lvl="2">
                <a:lnSpc>
                  <a:spcPts val="6250"/>
                </a:lnSpc>
              </a:pPr>
              <a:r>
                <a:rPr lang="nb-NO" sz="4667" dirty="0">
                  <a:solidFill>
                    <a:srgbClr val="497C28"/>
                  </a:solidFill>
                  <a:latin typeface="Myriad Pro" panose="020B0503030403020204" pitchFamily="34" charset="0"/>
                </a:rPr>
                <a:t>Fordeler</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7706364" y="589738"/>
            <a:ext cx="3070586" cy="785471"/>
          </a:xfrm>
          <a:prstGeom prst="rect">
            <a:avLst/>
          </a:prstGeom>
        </p:spPr>
        <p:txBody>
          <a:bodyPr wrap="square" lIns="0" tIns="0" rIns="0" bIns="0" rtlCol="0" anchor="t">
            <a:spAutoFit/>
          </a:bodyPr>
          <a:lstStyle/>
          <a:p>
            <a:pPr>
              <a:lnSpc>
                <a:spcPts val="6250"/>
              </a:lnSpc>
            </a:pPr>
            <a:r>
              <a:rPr lang="nb-NO" sz="4667" dirty="0">
                <a:solidFill>
                  <a:srgbClr val="009498"/>
                </a:solidFill>
                <a:latin typeface="Myriad Pro" panose="020B0503030403020204" pitchFamily="34" charset="0"/>
              </a:rPr>
              <a:t>Ulemper</a:t>
            </a:r>
          </a:p>
        </p:txBody>
      </p:sp>
      <p:sp>
        <p:nvSpPr>
          <p:cNvPr id="15" name="Avrundet rektangel 14">
            <a:extLst>
              <a:ext uri="{FF2B5EF4-FFF2-40B4-BE49-F238E27FC236}">
                <a16:creationId xmlns:a16="http://schemas.microsoft.com/office/drawing/2014/main" id="{04925B64-07C9-80C9-0264-9FCE614B8AE2}"/>
              </a:ext>
            </a:extLst>
          </p:cNvPr>
          <p:cNvSpPr/>
          <p:nvPr/>
        </p:nvSpPr>
        <p:spPr>
          <a:xfrm>
            <a:off x="1260080" y="5798770"/>
            <a:ext cx="9671841"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2717800" y="5798770"/>
            <a:ext cx="711200" cy="736599"/>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11148609" y="1714500"/>
            <a:ext cx="858131" cy="2057400"/>
          </a:xfrm>
          <a:prstGeom prst="rect">
            <a:avLst/>
          </a:prstGeom>
          <a:solidFill>
            <a:srgbClr val="007075"/>
          </a:solid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6645" y="1714500"/>
            <a:ext cx="841557" cy="2057400"/>
          </a:xfrm>
          <a:prstGeom prst="rect">
            <a:avLst/>
          </a:prstGeom>
        </p:spPr>
      </p:pic>
      <p:pic>
        <p:nvPicPr>
          <p:cNvPr id="17" name="Bilde 16" descr="Et bilde som inneholder Grafikk, kreativitet&#10;&#10;Automatisk generert beskrivelse">
            <a:extLst>
              <a:ext uri="{FF2B5EF4-FFF2-40B4-BE49-F238E27FC236}">
                <a16:creationId xmlns:a16="http://schemas.microsoft.com/office/drawing/2014/main" id="{B1E21A86-C348-7A17-C306-AE257B3433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2857" y="3322270"/>
            <a:ext cx="2451100" cy="2476500"/>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3" name="AutoShape 3"/>
          <p:cNvSpPr/>
          <p:nvPr/>
        </p:nvSpPr>
        <p:spPr>
          <a:xfrm>
            <a:off x="22407" y="130399"/>
            <a:ext cx="12192000" cy="0"/>
          </a:xfrm>
          <a:prstGeom prst="line">
            <a:avLst/>
          </a:prstGeom>
          <a:ln w="85725" cap="flat">
            <a:solidFill>
              <a:srgbClr val="007074"/>
            </a:solidFill>
            <a:prstDash val="solid"/>
            <a:headEnd type="none" w="sm" len="sm"/>
            <a:tailEnd type="none" w="sm" len="sm"/>
          </a:ln>
        </p:spPr>
        <p:txBody>
          <a:bodyPr/>
          <a:lstStyle/>
          <a:p>
            <a:endParaRPr lang="nb-NO" dirty="0">
              <a:latin typeface="Myriad Pro" panose="020B0503030403020204" pitchFamily="34" charset="0"/>
            </a:endParaRPr>
          </a:p>
        </p:txBody>
      </p:sp>
      <p:sp>
        <p:nvSpPr>
          <p:cNvPr id="5" name="Avrundet rektangel 4">
            <a:extLst>
              <a:ext uri="{FF2B5EF4-FFF2-40B4-BE49-F238E27FC236}">
                <a16:creationId xmlns:a16="http://schemas.microsoft.com/office/drawing/2014/main" id="{4A0A6A3F-4A2F-A078-AEEB-A9DD478E5D56}"/>
              </a:ext>
            </a:extLst>
          </p:cNvPr>
          <p:cNvSpPr/>
          <p:nvPr/>
        </p:nvSpPr>
        <p:spPr>
          <a:xfrm>
            <a:off x="6636326" y="378050"/>
            <a:ext cx="4512283" cy="4201229"/>
          </a:xfrm>
          <a:prstGeom prst="roundRect">
            <a:avLst/>
          </a:prstGeom>
          <a:solidFill>
            <a:srgbClr val="EE6F7C"/>
          </a:solidFill>
          <a:ln>
            <a:noFill/>
          </a:ln>
        </p:spPr>
        <p:txBody>
          <a:bodyPr rtlCol="0" anchor="ctr"/>
          <a:lstStyle/>
          <a:p>
            <a:endParaRPr lang="nb-NO" sz="2133"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nb-NO" sz="1933" dirty="0">
                <a:solidFill>
                  <a:srgbClr val="A53F3F"/>
                </a:solidFill>
                <a:latin typeface="Myriad Pro" panose="020B0503030403020204" pitchFamily="34" charset="0"/>
              </a:rPr>
              <a:t>Avhengighet av tilstrekkelig tilgang på råvarer</a:t>
            </a:r>
          </a:p>
          <a:p>
            <a:pPr marL="304815" indent="-304815">
              <a:lnSpc>
                <a:spcPct val="150000"/>
              </a:lnSpc>
              <a:buFont typeface="Arial" panose="020B0604020202020204" pitchFamily="34" charset="0"/>
              <a:buChar char="•"/>
            </a:pPr>
            <a:r>
              <a:rPr lang="nb-NO" sz="1933" dirty="0">
                <a:solidFill>
                  <a:srgbClr val="A53F3F"/>
                </a:solidFill>
                <a:latin typeface="Myriad Pro" panose="020B0503030403020204" pitchFamily="34" charset="0"/>
              </a:rPr>
              <a:t>Potensielle luktproblemer</a:t>
            </a:r>
          </a:p>
          <a:p>
            <a:pPr marL="304815" indent="-304815">
              <a:lnSpc>
                <a:spcPct val="150000"/>
              </a:lnSpc>
              <a:buFont typeface="Arial" panose="020B0604020202020204" pitchFamily="34" charset="0"/>
              <a:buChar char="•"/>
            </a:pPr>
            <a:r>
              <a:rPr lang="nb-NO" sz="1933" dirty="0">
                <a:solidFill>
                  <a:srgbClr val="A53F3F"/>
                </a:solidFill>
                <a:latin typeface="Myriad Pro" panose="020B0503030403020204" pitchFamily="34" charset="0"/>
              </a:rPr>
              <a:t>Klimatiske forhold </a:t>
            </a:r>
          </a:p>
          <a:p>
            <a:pPr marL="304815" indent="-304815">
              <a:lnSpc>
                <a:spcPct val="150000"/>
              </a:lnSpc>
              <a:buFont typeface="Arial" panose="020B0604020202020204" pitchFamily="34" charset="0"/>
              <a:buChar char="•"/>
            </a:pPr>
            <a:r>
              <a:rPr lang="nb-NO" sz="1933" dirty="0">
                <a:solidFill>
                  <a:srgbClr val="A53F3F"/>
                </a:solidFill>
                <a:latin typeface="Myriad Pro" panose="020B0503030403020204" pitchFamily="34" charset="0"/>
              </a:rPr>
              <a:t>Høye investeringskostnader i infrastruktur</a:t>
            </a: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088202" y="378050"/>
            <a:ext cx="4512284" cy="4201229"/>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08878B"/>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466113" lvl="1" indent="-228611">
                <a:lnSpc>
                  <a:spcPct val="150000"/>
                </a:lnSpc>
                <a:buFont typeface="Arial" panose="020B0604020202020204" pitchFamily="34" charset="0"/>
                <a:buChar char="•"/>
              </a:pPr>
              <a:endParaRPr lang="nb-NO" sz="1867" dirty="0">
                <a:solidFill>
                  <a:srgbClr val="009499"/>
                </a:solidFill>
                <a:latin typeface="Myriad Pro" panose="020B0503030403020204" pitchFamily="34" charset="0"/>
              </a:endParaRPr>
            </a:p>
            <a:p>
              <a:pPr marL="466113" lvl="1" indent="-228611">
                <a:lnSpc>
                  <a:spcPct val="150000"/>
                </a:lnSpc>
                <a:buFont typeface="Arial" panose="020B0604020202020204" pitchFamily="34" charset="0"/>
                <a:buChar char="•"/>
              </a:pPr>
              <a:r>
                <a:rPr lang="nb-NO" sz="1933" dirty="0">
                  <a:solidFill>
                    <a:srgbClr val="009499"/>
                  </a:solidFill>
                  <a:latin typeface="Myriad Pro" panose="020B0503030403020204" pitchFamily="34" charset="0"/>
                </a:rPr>
                <a:t>Effektiv håndtering av organisk avfall</a:t>
              </a:r>
            </a:p>
            <a:p>
              <a:pPr marL="542317" lvl="1"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Skaper nye jobber og verdiskapning</a:t>
              </a:r>
            </a:p>
            <a:p>
              <a:pPr marL="542317" lvl="1" indent="-304815">
                <a:lnSpc>
                  <a:spcPct val="150000"/>
                </a:lnSpc>
                <a:buFont typeface="Arial" panose="020B0604020202020204" pitchFamily="34" charset="0"/>
                <a:buChar char="•"/>
              </a:pPr>
              <a:r>
                <a:rPr lang="nb-NO" sz="1933" dirty="0">
                  <a:solidFill>
                    <a:srgbClr val="009499"/>
                  </a:solidFill>
                  <a:latin typeface="Myriad Pro" panose="020B0503030403020204" pitchFamily="34" charset="0"/>
                </a:rPr>
                <a:t>Fornybar ressurs som reduserer avhengigheten av ikke-bærekraftige alternativer</a:t>
              </a: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2088965" y="1556846"/>
              <a:ext cx="5878425" cy="1178207"/>
            </a:xfrm>
            <a:prstGeom prst="rect">
              <a:avLst/>
            </a:prstGeom>
          </p:spPr>
          <p:txBody>
            <a:bodyPr wrap="square" lIns="0" tIns="0" rIns="0" bIns="0" rtlCol="0" anchor="t">
              <a:spAutoFit/>
            </a:bodyPr>
            <a:lstStyle/>
            <a:p>
              <a:pPr lvl="2">
                <a:lnSpc>
                  <a:spcPts val="6250"/>
                </a:lnSpc>
              </a:pPr>
              <a:r>
                <a:rPr lang="nb-NO" sz="4667" dirty="0">
                  <a:solidFill>
                    <a:srgbClr val="009499"/>
                  </a:solidFill>
                  <a:latin typeface="Myriad Pro" panose="020B0503030403020204" pitchFamily="34" charset="0"/>
                </a:rPr>
                <a:t>Fordeler</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7706364" y="589738"/>
            <a:ext cx="2758436" cy="785471"/>
          </a:xfrm>
          <a:prstGeom prst="rect">
            <a:avLst/>
          </a:prstGeom>
        </p:spPr>
        <p:txBody>
          <a:bodyPr wrap="square" lIns="0" tIns="0" rIns="0" bIns="0" rtlCol="0" anchor="t">
            <a:spAutoFit/>
          </a:bodyPr>
          <a:lstStyle/>
          <a:p>
            <a:pPr>
              <a:lnSpc>
                <a:spcPts val="6250"/>
              </a:lnSpc>
            </a:pPr>
            <a:r>
              <a:rPr lang="nb-NO" sz="4667" dirty="0">
                <a:solidFill>
                  <a:srgbClr val="A53F3F"/>
                </a:solidFill>
                <a:latin typeface="Myriad Pro" panose="020B0503030403020204" pitchFamily="34" charset="0"/>
              </a:rPr>
              <a:t>Ulemper</a:t>
            </a:r>
          </a:p>
        </p:txBody>
      </p:sp>
      <p:sp>
        <p:nvSpPr>
          <p:cNvPr id="15" name="Avrundet rektangel 14">
            <a:extLst>
              <a:ext uri="{FF2B5EF4-FFF2-40B4-BE49-F238E27FC236}">
                <a16:creationId xmlns:a16="http://schemas.microsoft.com/office/drawing/2014/main" id="{04925B64-07C9-80C9-0264-9FCE614B8AE2}"/>
              </a:ext>
            </a:extLst>
          </p:cNvPr>
          <p:cNvSpPr/>
          <p:nvPr/>
        </p:nvSpPr>
        <p:spPr>
          <a:xfrm>
            <a:off x="1260080" y="5798770"/>
            <a:ext cx="9671841"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8907782" y="5798769"/>
            <a:ext cx="711200" cy="736599"/>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48609" y="1696212"/>
            <a:ext cx="858131" cy="2057400"/>
          </a:xfrm>
          <a:prstGeom prst="rect">
            <a:avLst/>
          </a:prstGeom>
          <a:solidFill>
            <a:srgbClr val="007075"/>
          </a:solidFill>
        </p:spPr>
      </p:pic>
      <p:pic>
        <p:nvPicPr>
          <p:cNvPr id="2" name="Bilde 1" descr="Et bilde som inneholder symbol, Grafikk, design, kreativitet&#10;&#10;Automatisk generert beskrivelse">
            <a:extLst>
              <a:ext uri="{FF2B5EF4-FFF2-40B4-BE49-F238E27FC236}">
                <a16:creationId xmlns:a16="http://schemas.microsoft.com/office/drawing/2014/main" id="{E31A6421-F004-6597-D32B-F26BD8EEAE84}"/>
              </a:ext>
            </a:extLst>
          </p:cNvPr>
          <p:cNvPicPr>
            <a:picLocks noChangeAspect="1"/>
          </p:cNvPicPr>
          <p:nvPr/>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246645" y="1714500"/>
            <a:ext cx="841557" cy="2057400"/>
          </a:xfrm>
          <a:prstGeom prst="rect">
            <a:avLst/>
          </a:prstGeom>
        </p:spPr>
      </p:pic>
      <p:pic>
        <p:nvPicPr>
          <p:cNvPr id="7" name="Bilde 6" descr="Et bilde som inneholder Grafikk, kreativitet&#10;&#10;Automatisk generert beskrivelse">
            <a:extLst>
              <a:ext uri="{FF2B5EF4-FFF2-40B4-BE49-F238E27FC236}">
                <a16:creationId xmlns:a16="http://schemas.microsoft.com/office/drawing/2014/main" id="{61C14808-25EA-BD4D-F644-EEC3E33BCD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2857" y="3322269"/>
            <a:ext cx="2451100" cy="2476500"/>
          </a:xfrm>
          <a:prstGeom prst="rect">
            <a:avLst/>
          </a:prstGeom>
        </p:spPr>
      </p:pic>
    </p:spTree>
    <p:extLst>
      <p:ext uri="{BB962C8B-B14F-4D97-AF65-F5344CB8AC3E}">
        <p14:creationId xmlns:p14="http://schemas.microsoft.com/office/powerpoint/2010/main" val="1091577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landskap, tre, himmel, maling&#10;&#10;Automatisk generert beskrivelse">
            <a:extLst>
              <a:ext uri="{FF2B5EF4-FFF2-40B4-BE49-F238E27FC236}">
                <a16:creationId xmlns:a16="http://schemas.microsoft.com/office/drawing/2014/main" id="{6C3E4137-B779-D369-4C07-E1DF7E3A7F29}"/>
              </a:ext>
            </a:extLst>
          </p:cNvPr>
          <p:cNvPicPr>
            <a:picLocks noChangeAspect="1"/>
          </p:cNvPicPr>
          <p:nvPr/>
        </p:nvPicPr>
        <p:blipFill rotWithShape="1">
          <a:blip r:embed="rId2" cstate="screen">
            <a:alphaModFix amt="43000"/>
            <a:extLst>
              <a:ext uri="{28A0092B-C50C-407E-A947-70E740481C1C}">
                <a14:useLocalDpi xmlns:a14="http://schemas.microsoft.com/office/drawing/2010/main"/>
              </a:ext>
            </a:extLst>
          </a:blip>
          <a:srcRect/>
          <a:stretch/>
        </p:blipFill>
        <p:spPr>
          <a:xfrm>
            <a:off x="-14015" y="1"/>
            <a:ext cx="12206015" cy="6858000"/>
          </a:xfrm>
          <a:prstGeom prst="rect">
            <a:avLst/>
          </a:prstGeom>
        </p:spPr>
      </p:pic>
      <p:sp>
        <p:nvSpPr>
          <p:cNvPr id="6" name="Avrundet rektangel 5">
            <a:extLst>
              <a:ext uri="{FF2B5EF4-FFF2-40B4-BE49-F238E27FC236}">
                <a16:creationId xmlns:a16="http://schemas.microsoft.com/office/drawing/2014/main" id="{6CEF5450-6D09-2D52-D773-10706C375076}"/>
              </a:ext>
            </a:extLst>
          </p:cNvPr>
          <p:cNvSpPr/>
          <p:nvPr/>
        </p:nvSpPr>
        <p:spPr>
          <a:xfrm>
            <a:off x="1366612" y="595697"/>
            <a:ext cx="9458776" cy="5666606"/>
          </a:xfrm>
          <a:prstGeom prst="roundRect">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 name="Group 7"/>
          <p:cNvGrpSpPr/>
          <p:nvPr/>
        </p:nvGrpSpPr>
        <p:grpSpPr>
          <a:xfrm>
            <a:off x="717550" y="1100305"/>
            <a:ext cx="11683993" cy="1274635"/>
            <a:chOff x="63500" y="637473"/>
            <a:chExt cx="23367986" cy="2549269"/>
          </a:xfrm>
        </p:grpSpPr>
        <p:sp>
          <p:nvSpPr>
            <p:cNvPr id="8" name="TextBox 8"/>
            <p:cNvSpPr txBox="1"/>
            <p:nvPr/>
          </p:nvSpPr>
          <p:spPr>
            <a:xfrm>
              <a:off x="63500" y="2344204"/>
              <a:ext cx="16169516"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7198470" y="637473"/>
              <a:ext cx="16233016" cy="1665455"/>
            </a:xfrm>
            <a:prstGeom prst="rect">
              <a:avLst/>
            </a:prstGeom>
          </p:spPr>
          <p:txBody>
            <a:bodyPr wrap="square" lIns="0" tIns="0" rIns="0" bIns="0" rtlCol="0" anchor="t">
              <a:spAutoFit/>
            </a:bodyPr>
            <a:lstStyle/>
            <a:p>
              <a:pPr>
                <a:lnSpc>
                  <a:spcPts val="6250"/>
                </a:lnSpc>
              </a:pPr>
              <a:r>
                <a:rPr lang="en-US" sz="5896" dirty="0" err="1">
                  <a:solidFill>
                    <a:srgbClr val="F4FBFB"/>
                  </a:solidFill>
                  <a:latin typeface="Myriad Pro" panose="020B0503030403020204" pitchFamily="34" charset="0"/>
                </a:rPr>
                <a:t>Klimanytte</a:t>
              </a:r>
              <a:endParaRPr lang="en-US" sz="5896" dirty="0">
                <a:solidFill>
                  <a:srgbClr val="F4FBFB"/>
                </a:solidFill>
                <a:latin typeface="Myriad Pro" panose="020B0503030403020204" pitchFamily="34" charset="0"/>
              </a:endParaRPr>
            </a:p>
          </p:txBody>
        </p:sp>
      </p:grpSp>
      <p:graphicFrame>
        <p:nvGraphicFramePr>
          <p:cNvPr id="11" name="Diagram 10">
            <a:extLst>
              <a:ext uri="{FF2B5EF4-FFF2-40B4-BE49-F238E27FC236}">
                <a16:creationId xmlns:a16="http://schemas.microsoft.com/office/drawing/2014/main" id="{40291935-D182-DD84-5E49-B68E1BD82848}"/>
              </a:ext>
            </a:extLst>
          </p:cNvPr>
          <p:cNvGraphicFramePr/>
          <p:nvPr>
            <p:extLst>
              <p:ext uri="{D42A27DB-BD31-4B8C-83A1-F6EECF244321}">
                <p14:modId xmlns:p14="http://schemas.microsoft.com/office/powerpoint/2010/main" val="1623581038"/>
              </p:ext>
            </p:extLst>
          </p:nvPr>
        </p:nvGraphicFramePr>
        <p:xfrm>
          <a:off x="2046613" y="2112367"/>
          <a:ext cx="8084758"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9988FD3-3B9B-E61A-0E20-5723430FBA15}"/>
              </a:ext>
            </a:extLst>
          </p:cNvPr>
          <p:cNvSpPr/>
          <p:nvPr/>
        </p:nvSpPr>
        <p:spPr>
          <a:xfrm>
            <a:off x="329784" y="239844"/>
            <a:ext cx="11572406" cy="6385808"/>
          </a:xfrm>
          <a:prstGeom prst="rect">
            <a:avLst/>
          </a:prstGeom>
          <a:solidFill>
            <a:srgbClr val="DDF9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Et bilde som inneholder tekst, skjermbilde, display, programvare&#10;&#10;Automatisk generert beskrivelse">
            <a:extLst>
              <a:ext uri="{FF2B5EF4-FFF2-40B4-BE49-F238E27FC236}">
                <a16:creationId xmlns:a16="http://schemas.microsoft.com/office/drawing/2014/main" id="{AE7002A1-05E9-9839-1934-897530BD3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6472" y="1242841"/>
            <a:ext cx="6814801" cy="5149255"/>
          </a:xfrm>
          <a:prstGeom prst="rect">
            <a:avLst/>
          </a:prstGeom>
        </p:spPr>
      </p:pic>
      <p:sp>
        <p:nvSpPr>
          <p:cNvPr id="3" name="TekstSylinder 2">
            <a:extLst>
              <a:ext uri="{FF2B5EF4-FFF2-40B4-BE49-F238E27FC236}">
                <a16:creationId xmlns:a16="http://schemas.microsoft.com/office/drawing/2014/main" id="{FD2113B2-15EB-EC00-9B53-D7E2F8F5F319}"/>
              </a:ext>
            </a:extLst>
          </p:cNvPr>
          <p:cNvSpPr txBox="1"/>
          <p:nvPr/>
        </p:nvSpPr>
        <p:spPr>
          <a:xfrm>
            <a:off x="2796320" y="395714"/>
            <a:ext cx="6814801" cy="769441"/>
          </a:xfrm>
          <a:prstGeom prst="rect">
            <a:avLst/>
          </a:prstGeom>
          <a:noFill/>
        </p:spPr>
        <p:txBody>
          <a:bodyPr wrap="square" rtlCol="0">
            <a:spAutoFit/>
          </a:bodyPr>
          <a:lstStyle/>
          <a:p>
            <a:r>
              <a:rPr lang="nb-NO" sz="4400" dirty="0">
                <a:solidFill>
                  <a:srgbClr val="007075"/>
                </a:solidFill>
                <a:latin typeface="Myriad Pro" panose="020B0503030403020204" pitchFamily="34" charset="0"/>
              </a:rPr>
              <a:t>Klimanytten til biogass</a:t>
            </a:r>
          </a:p>
        </p:txBody>
      </p:sp>
      <p:graphicFrame>
        <p:nvGraphicFramePr>
          <p:cNvPr id="5" name="Diagram 4">
            <a:extLst>
              <a:ext uri="{FF2B5EF4-FFF2-40B4-BE49-F238E27FC236}">
                <a16:creationId xmlns:a16="http://schemas.microsoft.com/office/drawing/2014/main" id="{DD34F324-21A1-E4CB-4CC9-DF9834D987FB}"/>
              </a:ext>
            </a:extLst>
          </p:cNvPr>
          <p:cNvGraphicFramePr/>
          <p:nvPr>
            <p:extLst>
              <p:ext uri="{D42A27DB-BD31-4B8C-83A1-F6EECF244321}">
                <p14:modId xmlns:p14="http://schemas.microsoft.com/office/powerpoint/2010/main" val="2778941818"/>
              </p:ext>
            </p:extLst>
          </p:nvPr>
        </p:nvGraphicFramePr>
        <p:xfrm>
          <a:off x="643759" y="1009285"/>
          <a:ext cx="3860358" cy="5538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569547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extLst>
              <p:ext uri="{D42A27DB-BD31-4B8C-83A1-F6EECF244321}">
                <p14:modId xmlns:p14="http://schemas.microsoft.com/office/powerpoint/2010/main" val="1479318863"/>
              </p:ext>
            </p:extLst>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5018049" y="-1"/>
            <a:ext cx="7657611" cy="6879587"/>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Pyrolyse</a:t>
            </a:r>
            <a:endParaRPr lang="en-US" sz="5896" dirty="0">
              <a:solidFill>
                <a:srgbClr val="196873"/>
              </a:solidFill>
              <a:latin typeface="Myriad Pro" panose="020B0503030403020204" pitchFamily="34" charset="0"/>
            </a:endParaRPr>
          </a:p>
        </p:txBody>
      </p:sp>
      <p:grpSp>
        <p:nvGrpSpPr>
          <p:cNvPr id="5" name="Gruppe 4">
            <a:extLst>
              <a:ext uri="{FF2B5EF4-FFF2-40B4-BE49-F238E27FC236}">
                <a16:creationId xmlns:a16="http://schemas.microsoft.com/office/drawing/2014/main" id="{5FCE953D-A455-F9DF-4997-F60FAD67B092}"/>
              </a:ext>
            </a:extLst>
          </p:cNvPr>
          <p:cNvGrpSpPr/>
          <p:nvPr/>
        </p:nvGrpSpPr>
        <p:grpSpPr>
          <a:xfrm>
            <a:off x="-5600827" y="-1"/>
            <a:ext cx="7520048" cy="6894950"/>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15362"/>
            <a:ext cx="6813858" cy="6894950"/>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spTree>
    <p:extLst>
      <p:ext uri="{BB962C8B-B14F-4D97-AF65-F5344CB8AC3E}">
        <p14:creationId xmlns:p14="http://schemas.microsoft.com/office/powerpoint/2010/main" val="165327025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Pyrolyse</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Biokull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Jordforbedring</a:t>
              </a:r>
            </a:p>
            <a:p>
              <a:pPr algn="ctr">
                <a:lnSpc>
                  <a:spcPct val="150000"/>
                </a:lnSpc>
              </a:pPr>
              <a:r>
                <a:rPr lang="nb-NO" sz="2000" dirty="0">
                  <a:solidFill>
                    <a:srgbClr val="196873"/>
                  </a:solidFill>
                  <a:latin typeface="Myriad Pro" panose="020B0503030403020204" pitchFamily="34" charset="0"/>
                </a:rPr>
                <a:t>Karbonbinding</a:t>
              </a:r>
            </a:p>
            <a:p>
              <a:pPr algn="ctr">
                <a:lnSpc>
                  <a:spcPct val="150000"/>
                </a:lnSpc>
              </a:pPr>
              <a:r>
                <a:rPr lang="nb-NO" sz="2000" dirty="0">
                  <a:solidFill>
                    <a:srgbClr val="196873"/>
                  </a:solidFill>
                  <a:latin typeface="Myriad Pro" panose="020B0503030403020204" pitchFamily="34" charset="0"/>
                </a:rPr>
                <a:t>Energiproduksjon</a:t>
              </a: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nb-NO" dirty="0">
                  <a:solidFill>
                    <a:srgbClr val="196873"/>
                  </a:solidFill>
                  <a:latin typeface="Myriad Pro" panose="020B0503030403020204" pitchFamily="34" charset="0"/>
                </a:rPr>
                <a:t>Porøst, karbonrikt og stabilt materiale</a:t>
              </a: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5600827" y="0"/>
            <a:ext cx="7520048" cy="6894949"/>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15362"/>
            <a:ext cx="6813858" cy="6910311"/>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spTree>
    <p:extLst>
      <p:ext uri="{BB962C8B-B14F-4D97-AF65-F5344CB8AC3E}">
        <p14:creationId xmlns:p14="http://schemas.microsoft.com/office/powerpoint/2010/main" val="3770695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Pyrolyse</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Biokull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Jordforbedring</a:t>
              </a:r>
            </a:p>
            <a:p>
              <a:pPr algn="ctr">
                <a:lnSpc>
                  <a:spcPct val="150000"/>
                </a:lnSpc>
              </a:pPr>
              <a:r>
                <a:rPr lang="nb-NO" sz="2000" dirty="0">
                  <a:solidFill>
                    <a:srgbClr val="196873"/>
                  </a:solidFill>
                  <a:latin typeface="Myriad Pro" panose="020B0503030403020204" pitchFamily="34" charset="0"/>
                </a:rPr>
                <a:t>Karbonbinding</a:t>
              </a:r>
            </a:p>
            <a:p>
              <a:pPr algn="ctr">
                <a:lnSpc>
                  <a:spcPct val="150000"/>
                </a:lnSpc>
              </a:pPr>
              <a:r>
                <a:rPr lang="nb-NO" sz="2000" dirty="0">
                  <a:solidFill>
                    <a:srgbClr val="196873"/>
                  </a:solidFill>
                  <a:latin typeface="Myriad Pro" panose="020B0503030403020204" pitchFamily="34" charset="0"/>
                </a:rPr>
                <a:t>Energiproduksjon</a:t>
              </a: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nb-NO" dirty="0">
                  <a:solidFill>
                    <a:srgbClr val="196873"/>
                  </a:solidFill>
                  <a:latin typeface="Myriad Pro" panose="020B0503030403020204" pitchFamily="34" charset="0"/>
                </a:rPr>
                <a:t>Porøst, karbonrikt og stabilt materiale</a:t>
              </a: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81909" y="0"/>
            <a:ext cx="7520048" cy="6884301"/>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19" name="Gruppe 18">
            <a:extLst>
              <a:ext uri="{FF2B5EF4-FFF2-40B4-BE49-F238E27FC236}">
                <a16:creationId xmlns:a16="http://schemas.microsoft.com/office/drawing/2014/main" id="{FB1F6801-6905-63E9-7019-51F5C5FCF251}"/>
              </a:ext>
            </a:extLst>
          </p:cNvPr>
          <p:cNvGrpSpPr/>
          <p:nvPr/>
        </p:nvGrpSpPr>
        <p:grpSpPr>
          <a:xfrm>
            <a:off x="1485554" y="475227"/>
            <a:ext cx="4868892" cy="5997774"/>
            <a:chOff x="1113755" y="210734"/>
            <a:chExt cx="5340310" cy="6578495"/>
          </a:xfrm>
        </p:grpSpPr>
        <p:sp>
          <p:nvSpPr>
            <p:cNvPr id="31" name="TextBox 9">
              <a:extLst>
                <a:ext uri="{FF2B5EF4-FFF2-40B4-BE49-F238E27FC236}">
                  <a16:creationId xmlns:a16="http://schemas.microsoft.com/office/drawing/2014/main" id="{E4CEC4ED-6669-A7F9-D782-1770C3F108BF}"/>
                </a:ext>
              </a:extLst>
            </p:cNvPr>
            <p:cNvSpPr txBox="1"/>
            <p:nvPr/>
          </p:nvSpPr>
          <p:spPr>
            <a:xfrm>
              <a:off x="2509947" y="210734"/>
              <a:ext cx="3775573" cy="906112"/>
            </a:xfrm>
            <a:prstGeom prst="rect">
              <a:avLst/>
            </a:prstGeom>
          </p:spPr>
          <p:txBody>
            <a:bodyPr wrap="square" lIns="0" tIns="0" rIns="0" bIns="0" rtlCol="0" anchor="t">
              <a:spAutoFit/>
            </a:bodyPr>
            <a:lstStyle/>
            <a:p>
              <a:pPr>
                <a:lnSpc>
                  <a:spcPts val="6250"/>
                </a:lnSpc>
              </a:pPr>
              <a:r>
                <a:rPr lang="en-US" sz="5896" dirty="0">
                  <a:solidFill>
                    <a:srgbClr val="007075"/>
                  </a:solidFill>
                  <a:latin typeface="Myriad Pro" panose="020B0503030403020204" pitchFamily="34" charset="0"/>
                </a:rPr>
                <a:t>Bio-</a:t>
              </a:r>
              <a:r>
                <a:rPr lang="en-US" sz="5896" dirty="0" err="1">
                  <a:solidFill>
                    <a:srgbClr val="007075"/>
                  </a:solidFill>
                  <a:latin typeface="Myriad Pro" panose="020B0503030403020204" pitchFamily="34" charset="0"/>
                </a:rPr>
                <a:t>olje</a:t>
              </a:r>
              <a:endParaRPr lang="en-US" sz="5896" dirty="0">
                <a:solidFill>
                  <a:srgbClr val="007075"/>
                </a:solidFill>
                <a:latin typeface="Myriad Pro" panose="020B0503030403020204" pitchFamily="34" charset="0"/>
              </a:endParaRPr>
            </a:p>
          </p:txBody>
        </p:sp>
        <p:sp>
          <p:nvSpPr>
            <p:cNvPr id="32" name="Avrundet rektangel 31">
              <a:extLst>
                <a:ext uri="{FF2B5EF4-FFF2-40B4-BE49-F238E27FC236}">
                  <a16:creationId xmlns:a16="http://schemas.microsoft.com/office/drawing/2014/main" id="{D23A8C9F-A506-A85F-9C57-2C624BB459CA}"/>
                </a:ext>
              </a:extLst>
            </p:cNvPr>
            <p:cNvSpPr/>
            <p:nvPr/>
          </p:nvSpPr>
          <p:spPr>
            <a:xfrm>
              <a:off x="1287567" y="1332990"/>
              <a:ext cx="4997953" cy="609489"/>
            </a:xfrm>
            <a:prstGeom prst="roundRect">
              <a:avLst/>
            </a:prstGeom>
            <a:solidFill>
              <a:srgbClr val="F4FBFB"/>
            </a:solidFill>
            <a:ln w="22225">
              <a:noFill/>
            </a:ln>
          </p:spPr>
          <p:txBody>
            <a:bodyPr rtlCol="0" anchor="ctr"/>
            <a:lstStyle/>
            <a:p>
              <a:pPr algn="ctr">
                <a:lnSpc>
                  <a:spcPct val="150000"/>
                </a:lnSpc>
              </a:pPr>
              <a:r>
                <a:rPr lang="nb-NO" dirty="0">
                  <a:solidFill>
                    <a:srgbClr val="196873"/>
                  </a:solidFill>
                  <a:latin typeface="Myriad Pro" panose="020B0503030403020204" pitchFamily="34" charset="0"/>
                </a:rPr>
                <a:t>Inneholder tjære, hydrokarboner og vann</a:t>
              </a:r>
            </a:p>
          </p:txBody>
        </p:sp>
        <p:grpSp>
          <p:nvGrpSpPr>
            <p:cNvPr id="37" name="Gruppe 36">
              <a:extLst>
                <a:ext uri="{FF2B5EF4-FFF2-40B4-BE49-F238E27FC236}">
                  <a16:creationId xmlns:a16="http://schemas.microsoft.com/office/drawing/2014/main" id="{0ECD5764-97FF-276F-BB56-4EEE71F0D02F}"/>
                </a:ext>
              </a:extLst>
            </p:cNvPr>
            <p:cNvGrpSpPr/>
            <p:nvPr/>
          </p:nvGrpSpPr>
          <p:grpSpPr>
            <a:xfrm>
              <a:off x="1113755" y="2095668"/>
              <a:ext cx="5340310" cy="4693561"/>
              <a:chOff x="1070106" y="2226267"/>
              <a:chExt cx="5340308" cy="4693561"/>
            </a:xfrm>
          </p:grpSpPr>
          <p:sp>
            <p:nvSpPr>
              <p:cNvPr id="38" name="Avrundet rektangel 37">
                <a:extLst>
                  <a:ext uri="{FF2B5EF4-FFF2-40B4-BE49-F238E27FC236}">
                    <a16:creationId xmlns:a16="http://schemas.microsoft.com/office/drawing/2014/main" id="{CA40E319-FE38-CE0F-FBCC-A03267AB8E3C}"/>
                  </a:ext>
                </a:extLst>
              </p:cNvPr>
              <p:cNvSpPr/>
              <p:nvPr/>
            </p:nvSpPr>
            <p:spPr>
              <a:xfrm>
                <a:off x="4005615" y="4237956"/>
                <a:ext cx="2404799" cy="2681872"/>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Fordeler </a:t>
                </a:r>
              </a:p>
              <a:p>
                <a:pPr algn="ctr">
                  <a:lnSpc>
                    <a:spcPct val="150000"/>
                  </a:lnSpc>
                </a:pPr>
                <a:r>
                  <a:rPr lang="nb-NO" dirty="0">
                    <a:solidFill>
                      <a:srgbClr val="196873"/>
                    </a:solidFill>
                    <a:latin typeface="Myriad Pro" panose="020B0503030403020204" pitchFamily="34" charset="0"/>
                  </a:rPr>
                  <a:t>Fleksibilitet, energieffektiv og enkel å integrere</a:t>
                </a:r>
              </a:p>
            </p:txBody>
          </p:sp>
          <p:sp>
            <p:nvSpPr>
              <p:cNvPr id="39" name="Avrundet rektangel 38">
                <a:extLst>
                  <a:ext uri="{FF2B5EF4-FFF2-40B4-BE49-F238E27FC236}">
                    <a16:creationId xmlns:a16="http://schemas.microsoft.com/office/drawing/2014/main" id="{46BE36AC-21CC-8761-1E92-CCA05DB9180F}"/>
                  </a:ext>
                </a:extLst>
              </p:cNvPr>
              <p:cNvSpPr/>
              <p:nvPr/>
            </p:nvSpPr>
            <p:spPr>
              <a:xfrm>
                <a:off x="1070106" y="4218832"/>
                <a:ext cx="2404799" cy="2700996"/>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Bruksområder</a:t>
                </a:r>
                <a:r>
                  <a:rPr lang="nb-NO" dirty="0">
                    <a:solidFill>
                      <a:srgbClr val="196873"/>
                    </a:solidFill>
                    <a:latin typeface="Myriad Pro" panose="020B0503030403020204" pitchFamily="34" charset="0"/>
                  </a:rPr>
                  <a:t> </a:t>
                </a:r>
              </a:p>
              <a:p>
                <a:pPr algn="ctr">
                  <a:lnSpc>
                    <a:spcPct val="150000"/>
                  </a:lnSpc>
                </a:pPr>
                <a:r>
                  <a:rPr lang="nb-NO" dirty="0">
                    <a:solidFill>
                      <a:srgbClr val="196873"/>
                    </a:solidFill>
                    <a:latin typeface="Myriad Pro" panose="020B0503030403020204" pitchFamily="34" charset="0"/>
                  </a:rPr>
                  <a:t>Oppvarming, kraftproduksjon, drivstoff, matlaging</a:t>
                </a:r>
              </a:p>
            </p:txBody>
          </p:sp>
          <p:pic>
            <p:nvPicPr>
              <p:cNvPr id="40" name="Bilde 39" descr="Et bilde som inneholder tegnefilm, flaske&#10;&#10;Automatisk generert beskrivelse">
                <a:extLst>
                  <a:ext uri="{FF2B5EF4-FFF2-40B4-BE49-F238E27FC236}">
                    <a16:creationId xmlns:a16="http://schemas.microsoft.com/office/drawing/2014/main" id="{B1A0E81A-E3AB-2107-5A39-85D520ADB41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12219" y="2226267"/>
                <a:ext cx="1451406" cy="2501363"/>
              </a:xfrm>
              <a:prstGeom prst="rect">
                <a:avLst/>
              </a:prstGeom>
            </p:spPr>
          </p:pic>
        </p:grpSp>
      </p:grpSp>
      <p:grpSp>
        <p:nvGrpSpPr>
          <p:cNvPr id="6" name="Gruppe 5">
            <a:extLst>
              <a:ext uri="{FF2B5EF4-FFF2-40B4-BE49-F238E27FC236}">
                <a16:creationId xmlns:a16="http://schemas.microsoft.com/office/drawing/2014/main" id="{1C5B1F04-3670-3074-4B9B-B1C241EB261E}"/>
              </a:ext>
            </a:extLst>
          </p:cNvPr>
          <p:cNvGrpSpPr/>
          <p:nvPr/>
        </p:nvGrpSpPr>
        <p:grpSpPr>
          <a:xfrm>
            <a:off x="-5607437" y="-4712"/>
            <a:ext cx="6813858" cy="6879585"/>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spTree>
    <p:extLst>
      <p:ext uri="{BB962C8B-B14F-4D97-AF65-F5344CB8AC3E}">
        <p14:creationId xmlns:p14="http://schemas.microsoft.com/office/powerpoint/2010/main" val="190571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1C302AEB-2480-4917-2F65-B67EB07A1B41}"/>
              </a:ext>
            </a:extLst>
          </p:cNvPr>
          <p:cNvSpPr/>
          <p:nvPr/>
        </p:nvSpPr>
        <p:spPr>
          <a:xfrm>
            <a:off x="156400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Hva biogass og biorest er </a:t>
            </a:r>
            <a:endParaRPr lang="sv-SE" dirty="0"/>
          </a:p>
        </p:txBody>
      </p:sp>
      <p:sp>
        <p:nvSpPr>
          <p:cNvPr id="21" name="Rektangel 20">
            <a:extLst>
              <a:ext uri="{FF2B5EF4-FFF2-40B4-BE49-F238E27FC236}">
                <a16:creationId xmlns:a16="http://schemas.microsoft.com/office/drawing/2014/main" id="{C91C8301-0E30-4E70-07E0-CB9673800D0C}"/>
              </a:ext>
            </a:extLst>
          </p:cNvPr>
          <p:cNvSpPr/>
          <p:nvPr/>
        </p:nvSpPr>
        <p:spPr>
          <a:xfrm>
            <a:off x="513016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Hvordan</a:t>
            </a:r>
            <a:r>
              <a:rPr lang="sv-SE" dirty="0"/>
              <a:t> </a:t>
            </a:r>
            <a:r>
              <a:rPr lang="sv-SE" dirty="0" err="1"/>
              <a:t>biomasse</a:t>
            </a:r>
            <a:r>
              <a:rPr lang="sv-SE" dirty="0"/>
              <a:t> kan </a:t>
            </a:r>
            <a:r>
              <a:rPr lang="sv-SE" dirty="0" err="1"/>
              <a:t>omdannes</a:t>
            </a:r>
            <a:r>
              <a:rPr lang="sv-SE" dirty="0"/>
              <a:t> </a:t>
            </a:r>
            <a:r>
              <a:rPr lang="sv-SE" dirty="0" err="1"/>
              <a:t>til</a:t>
            </a:r>
            <a:r>
              <a:rPr lang="sv-SE" dirty="0"/>
              <a:t> energi </a:t>
            </a:r>
          </a:p>
        </p:txBody>
      </p:sp>
      <p:sp>
        <p:nvSpPr>
          <p:cNvPr id="22" name="Rektangel 21">
            <a:extLst>
              <a:ext uri="{FF2B5EF4-FFF2-40B4-BE49-F238E27FC236}">
                <a16:creationId xmlns:a16="http://schemas.microsoft.com/office/drawing/2014/main" id="{B93B0453-C60B-D3C9-C8C5-2BA011274772}"/>
              </a:ext>
            </a:extLst>
          </p:cNvPr>
          <p:cNvSpPr/>
          <p:nvPr/>
        </p:nvSpPr>
        <p:spPr>
          <a:xfrm>
            <a:off x="8696325" y="257175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Forskjellen</a:t>
            </a:r>
            <a:r>
              <a:rPr lang="sv-SE" dirty="0"/>
              <a:t> </a:t>
            </a:r>
            <a:r>
              <a:rPr lang="sv-SE" dirty="0" err="1"/>
              <a:t>mellom</a:t>
            </a:r>
            <a:r>
              <a:rPr lang="sv-SE" dirty="0"/>
              <a:t> </a:t>
            </a:r>
            <a:r>
              <a:rPr lang="sv-SE" dirty="0" err="1"/>
              <a:t>lineær</a:t>
            </a:r>
            <a:r>
              <a:rPr lang="sv-SE" dirty="0"/>
              <a:t> </a:t>
            </a:r>
            <a:r>
              <a:rPr lang="sv-SE" dirty="0" err="1"/>
              <a:t>og</a:t>
            </a:r>
            <a:r>
              <a:rPr lang="sv-SE" dirty="0"/>
              <a:t> </a:t>
            </a:r>
            <a:r>
              <a:rPr lang="sv-SE" dirty="0" err="1"/>
              <a:t>sirkulær</a:t>
            </a:r>
            <a:r>
              <a:rPr lang="sv-SE" dirty="0"/>
              <a:t> </a:t>
            </a:r>
            <a:r>
              <a:rPr lang="sv-SE" dirty="0" err="1"/>
              <a:t>bioøkonomi</a:t>
            </a:r>
            <a:r>
              <a:rPr lang="sv-SE" dirty="0"/>
              <a:t> </a:t>
            </a:r>
          </a:p>
        </p:txBody>
      </p:sp>
      <p:sp>
        <p:nvSpPr>
          <p:cNvPr id="23" name="Rektangel 22">
            <a:extLst>
              <a:ext uri="{FF2B5EF4-FFF2-40B4-BE49-F238E27FC236}">
                <a16:creationId xmlns:a16="http://schemas.microsoft.com/office/drawing/2014/main" id="{BE35EE11-7DCF-9EDD-F692-9DA52A652DBB}"/>
              </a:ext>
            </a:extLst>
          </p:cNvPr>
          <p:cNvSpPr/>
          <p:nvPr/>
        </p:nvSpPr>
        <p:spPr>
          <a:xfrm>
            <a:off x="3326130" y="472440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Bruksområder</a:t>
            </a:r>
            <a:r>
              <a:rPr lang="sv-SE" dirty="0"/>
              <a:t> for </a:t>
            </a:r>
            <a:r>
              <a:rPr lang="sv-SE" dirty="0" err="1"/>
              <a:t>biogass</a:t>
            </a:r>
            <a:r>
              <a:rPr lang="sv-SE" dirty="0"/>
              <a:t> </a:t>
            </a:r>
            <a:r>
              <a:rPr lang="sv-SE" dirty="0" err="1"/>
              <a:t>og</a:t>
            </a:r>
            <a:r>
              <a:rPr lang="sv-SE" dirty="0"/>
              <a:t> biorest </a:t>
            </a:r>
          </a:p>
        </p:txBody>
      </p:sp>
      <p:sp>
        <p:nvSpPr>
          <p:cNvPr id="24" name="Rektangel 23">
            <a:extLst>
              <a:ext uri="{FF2B5EF4-FFF2-40B4-BE49-F238E27FC236}">
                <a16:creationId xmlns:a16="http://schemas.microsoft.com/office/drawing/2014/main" id="{18ED5C15-822E-A9CE-EFD5-2BDE2569336F}"/>
              </a:ext>
            </a:extLst>
          </p:cNvPr>
          <p:cNvSpPr/>
          <p:nvPr/>
        </p:nvSpPr>
        <p:spPr>
          <a:xfrm>
            <a:off x="7185660" y="4724400"/>
            <a:ext cx="1931670" cy="1623433"/>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Hvordan</a:t>
            </a:r>
            <a:r>
              <a:rPr lang="sv-SE" dirty="0"/>
              <a:t> </a:t>
            </a:r>
            <a:r>
              <a:rPr lang="sv-SE" dirty="0" err="1"/>
              <a:t>næringsstoffer</a:t>
            </a:r>
            <a:r>
              <a:rPr lang="sv-SE" dirty="0"/>
              <a:t> kan </a:t>
            </a:r>
            <a:r>
              <a:rPr lang="sv-SE" dirty="0" err="1"/>
              <a:t>resirkuleres</a:t>
            </a:r>
            <a:r>
              <a:rPr lang="sv-SE" dirty="0"/>
              <a:t> </a:t>
            </a:r>
          </a:p>
        </p:txBody>
      </p:sp>
      <p:sp>
        <p:nvSpPr>
          <p:cNvPr id="25" name="textruta 24">
            <a:extLst>
              <a:ext uri="{FF2B5EF4-FFF2-40B4-BE49-F238E27FC236}">
                <a16:creationId xmlns:a16="http://schemas.microsoft.com/office/drawing/2014/main" id="{C5B75B3B-8035-990E-9B48-FF96ED3F54F0}"/>
              </a:ext>
            </a:extLst>
          </p:cNvPr>
          <p:cNvSpPr txBox="1"/>
          <p:nvPr/>
        </p:nvSpPr>
        <p:spPr>
          <a:xfrm>
            <a:off x="4432936" y="653501"/>
            <a:ext cx="4791074" cy="769441"/>
          </a:xfrm>
          <a:prstGeom prst="rect">
            <a:avLst/>
          </a:prstGeom>
          <a:noFill/>
        </p:spPr>
        <p:txBody>
          <a:bodyPr wrap="square" rtlCol="0">
            <a:spAutoFit/>
          </a:bodyPr>
          <a:lstStyle/>
          <a:p>
            <a:r>
              <a:rPr lang="sv-SE" sz="4400" dirty="0" err="1">
                <a:solidFill>
                  <a:srgbClr val="B1E2D6"/>
                </a:solidFill>
              </a:rPr>
              <a:t>Læringsmål</a:t>
            </a:r>
            <a:r>
              <a:rPr lang="sv-SE" sz="4400" dirty="0">
                <a:solidFill>
                  <a:srgbClr val="B1E2D6"/>
                </a:solidFill>
              </a:rPr>
              <a:t> </a:t>
            </a:r>
          </a:p>
        </p:txBody>
      </p:sp>
    </p:spTree>
    <p:extLst>
      <p:ext uri="{BB962C8B-B14F-4D97-AF65-F5344CB8AC3E}">
        <p14:creationId xmlns:p14="http://schemas.microsoft.com/office/powerpoint/2010/main" val="172222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FFA"/>
        </a:solidFill>
        <a:effectLst/>
      </p:bgPr>
    </p:bg>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FD8B3F17-E310-C209-1429-3093B594FF7A}"/>
              </a:ext>
            </a:extLst>
          </p:cNvPr>
          <p:cNvGraphicFramePr/>
          <p:nvPr/>
        </p:nvGraphicFramePr>
        <p:xfrm>
          <a:off x="3924235" y="1258465"/>
          <a:ext cx="3801134" cy="51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e 3">
            <a:extLst>
              <a:ext uri="{FF2B5EF4-FFF2-40B4-BE49-F238E27FC236}">
                <a16:creationId xmlns:a16="http://schemas.microsoft.com/office/drawing/2014/main" id="{1690417A-F53D-47AF-5C45-39C74918A5B5}"/>
              </a:ext>
            </a:extLst>
          </p:cNvPr>
          <p:cNvGrpSpPr/>
          <p:nvPr/>
        </p:nvGrpSpPr>
        <p:grpSpPr>
          <a:xfrm>
            <a:off x="682851" y="0"/>
            <a:ext cx="7657611" cy="6879586"/>
            <a:chOff x="-610145" y="32765"/>
            <a:chExt cx="4976602" cy="6858000"/>
          </a:xfrm>
        </p:grpSpPr>
        <p:sp>
          <p:nvSpPr>
            <p:cNvPr id="10" name="Rektangel 9">
              <a:extLst>
                <a:ext uri="{FF2B5EF4-FFF2-40B4-BE49-F238E27FC236}">
                  <a16:creationId xmlns:a16="http://schemas.microsoft.com/office/drawing/2014/main" id="{5FAFCB8E-B5FB-7521-04C8-8CB0F66C37B6}"/>
                </a:ext>
              </a:extLst>
            </p:cNvPr>
            <p:cNvSpPr/>
            <p:nvPr/>
          </p:nvSpPr>
          <p:spPr>
            <a:xfrm>
              <a:off x="-610145" y="32765"/>
              <a:ext cx="4568400" cy="6858000"/>
            </a:xfrm>
            <a:prstGeom prst="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2" name="Gruppe 1">
              <a:extLst>
                <a:ext uri="{FF2B5EF4-FFF2-40B4-BE49-F238E27FC236}">
                  <a16:creationId xmlns:a16="http://schemas.microsoft.com/office/drawing/2014/main" id="{B9AEB9EF-3485-DC54-341F-4C2AA398D3F2}"/>
                </a:ext>
              </a:extLst>
            </p:cNvPr>
            <p:cNvGrpSpPr>
              <a:grpSpLocks noChangeAspect="1"/>
            </p:cNvGrpSpPr>
            <p:nvPr/>
          </p:nvGrpSpPr>
          <p:grpSpPr>
            <a:xfrm>
              <a:off x="3835665" y="5021615"/>
              <a:ext cx="530792" cy="873936"/>
              <a:chOff x="3835665" y="5021615"/>
              <a:chExt cx="530792" cy="873936"/>
            </a:xfrm>
          </p:grpSpPr>
          <p:sp>
            <p:nvSpPr>
              <p:cNvPr id="18" name="Avrundet rektangel 17">
                <a:extLst>
                  <a:ext uri="{FF2B5EF4-FFF2-40B4-BE49-F238E27FC236}">
                    <a16:creationId xmlns:a16="http://schemas.microsoft.com/office/drawing/2014/main" id="{013E68AC-2B65-9B04-FCAB-F38113332AF7}"/>
                  </a:ext>
                </a:extLst>
              </p:cNvPr>
              <p:cNvSpPr>
                <a:spLocks/>
              </p:cNvSpPr>
              <p:nvPr/>
            </p:nvSpPr>
            <p:spPr>
              <a:xfrm>
                <a:off x="3835665" y="5128751"/>
                <a:ext cx="463241" cy="766800"/>
              </a:xfrm>
              <a:prstGeom prst="roundRect">
                <a:avLst/>
              </a:prstGeom>
              <a:solidFill>
                <a:srgbClr val="248587"/>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55" name="TekstSylinder 54">
                <a:extLst>
                  <a:ext uri="{FF2B5EF4-FFF2-40B4-BE49-F238E27FC236}">
                    <a16:creationId xmlns:a16="http://schemas.microsoft.com/office/drawing/2014/main" id="{239F2A28-A056-1500-454D-8F53FCFFCE5B}"/>
                  </a:ext>
                </a:extLst>
              </p:cNvPr>
              <p:cNvSpPr txBox="1"/>
              <p:nvPr/>
            </p:nvSpPr>
            <p:spPr>
              <a:xfrm>
                <a:off x="4015305" y="5021615"/>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1</a:t>
                </a:r>
                <a:endParaRPr lang="en-US" sz="1200" dirty="0">
                  <a:solidFill>
                    <a:srgbClr val="FFFDF8"/>
                  </a:solidFill>
                  <a:latin typeface="Myriad Pro" panose="020B0503030403020204" pitchFamily="34" charset="0"/>
                </a:endParaRPr>
              </a:p>
            </p:txBody>
          </p:sp>
        </p:grpSp>
      </p:grpSp>
      <p:sp>
        <p:nvSpPr>
          <p:cNvPr id="28" name="TextBox 10">
            <a:extLst>
              <a:ext uri="{FF2B5EF4-FFF2-40B4-BE49-F238E27FC236}">
                <a16:creationId xmlns:a16="http://schemas.microsoft.com/office/drawing/2014/main" id="{330EEA4D-9505-6746-57FD-29D4B71E38AB}"/>
              </a:ext>
            </a:extLst>
          </p:cNvPr>
          <p:cNvSpPr txBox="1"/>
          <p:nvPr/>
        </p:nvSpPr>
        <p:spPr>
          <a:xfrm>
            <a:off x="8538803" y="171679"/>
            <a:ext cx="3436471" cy="826124"/>
          </a:xfrm>
          <a:prstGeom prst="rect">
            <a:avLst/>
          </a:prstGeom>
        </p:spPr>
        <p:txBody>
          <a:bodyPr wrap="square" lIns="0" tIns="0" rIns="0" bIns="0" rtlCol="0" anchor="t">
            <a:spAutoFit/>
          </a:bodyPr>
          <a:lstStyle/>
          <a:p>
            <a:pPr>
              <a:lnSpc>
                <a:spcPts val="6250"/>
              </a:lnSpc>
            </a:pPr>
            <a:r>
              <a:rPr lang="en-US" sz="5896" dirty="0" err="1">
                <a:solidFill>
                  <a:srgbClr val="196873"/>
                </a:solidFill>
                <a:latin typeface="Myriad Pro" panose="020B0503030403020204" pitchFamily="34" charset="0"/>
              </a:rPr>
              <a:t>Pyrolyse</a:t>
            </a:r>
            <a:endParaRPr lang="en-US" sz="5896" dirty="0">
              <a:solidFill>
                <a:srgbClr val="196873"/>
              </a:solidFill>
              <a:latin typeface="Myriad Pro" panose="020B0503030403020204" pitchFamily="34" charset="0"/>
            </a:endParaRPr>
          </a:p>
        </p:txBody>
      </p:sp>
      <p:grpSp>
        <p:nvGrpSpPr>
          <p:cNvPr id="35" name="Gruppe 34">
            <a:extLst>
              <a:ext uri="{FF2B5EF4-FFF2-40B4-BE49-F238E27FC236}">
                <a16:creationId xmlns:a16="http://schemas.microsoft.com/office/drawing/2014/main" id="{42918646-F754-0A7D-E32B-7B481C5D42F2}"/>
              </a:ext>
            </a:extLst>
          </p:cNvPr>
          <p:cNvGrpSpPr/>
          <p:nvPr/>
        </p:nvGrpSpPr>
        <p:grpSpPr>
          <a:xfrm>
            <a:off x="8817095" y="1149265"/>
            <a:ext cx="2188511" cy="5499043"/>
            <a:chOff x="9458895" y="903159"/>
            <a:chExt cx="2318244" cy="5825021"/>
          </a:xfrm>
        </p:grpSpPr>
        <p:sp>
          <p:nvSpPr>
            <p:cNvPr id="22" name="TekstSylinder 21">
              <a:extLst>
                <a:ext uri="{FF2B5EF4-FFF2-40B4-BE49-F238E27FC236}">
                  <a16:creationId xmlns:a16="http://schemas.microsoft.com/office/drawing/2014/main" id="{8359708F-C0B5-0E08-CDE5-7A97952162CE}"/>
                </a:ext>
              </a:extLst>
            </p:cNvPr>
            <p:cNvSpPr txBox="1"/>
            <p:nvPr/>
          </p:nvSpPr>
          <p:spPr>
            <a:xfrm>
              <a:off x="11547566" y="203780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grpSp>
          <p:nvGrpSpPr>
            <p:cNvPr id="30" name="Gruppe 29">
              <a:extLst>
                <a:ext uri="{FF2B5EF4-FFF2-40B4-BE49-F238E27FC236}">
                  <a16:creationId xmlns:a16="http://schemas.microsoft.com/office/drawing/2014/main" id="{64A49382-13A1-8B7F-5B86-70C49E8360E8}"/>
                </a:ext>
              </a:extLst>
            </p:cNvPr>
            <p:cNvGrpSpPr/>
            <p:nvPr/>
          </p:nvGrpSpPr>
          <p:grpSpPr>
            <a:xfrm>
              <a:off x="9518338" y="4596893"/>
              <a:ext cx="2131287" cy="2131287"/>
              <a:chOff x="8579852" y="3936044"/>
              <a:chExt cx="3258912" cy="3258912"/>
            </a:xfrm>
          </p:grpSpPr>
          <p:sp>
            <p:nvSpPr>
              <p:cNvPr id="29" name="Ellipse 28">
                <a:extLst>
                  <a:ext uri="{FF2B5EF4-FFF2-40B4-BE49-F238E27FC236}">
                    <a16:creationId xmlns:a16="http://schemas.microsoft.com/office/drawing/2014/main" id="{E19740CF-35AF-36A3-4EC1-BC9A8B0296F8}"/>
                  </a:ext>
                </a:extLst>
              </p:cNvPr>
              <p:cNvSpPr/>
              <p:nvPr/>
            </p:nvSpPr>
            <p:spPr>
              <a:xfrm>
                <a:off x="8579852" y="3936044"/>
                <a:ext cx="3258912" cy="3258912"/>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8" name="Bilde 7" descr="Et bilde som inneholder kunst, design&#10;&#10;Automatisk generert beskrivelse">
                <a:extLst>
                  <a:ext uri="{FF2B5EF4-FFF2-40B4-BE49-F238E27FC236}">
                    <a16:creationId xmlns:a16="http://schemas.microsoft.com/office/drawing/2014/main" id="{6E98461B-2F3B-8110-B6A3-A8E406D113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39190" y="4294218"/>
                <a:ext cx="1140237" cy="890657"/>
              </a:xfrm>
              <a:prstGeom prst="rect">
                <a:avLst/>
              </a:prstGeom>
            </p:spPr>
          </p:pic>
          <p:pic>
            <p:nvPicPr>
              <p:cNvPr id="11" name="Bilde 10" descr="Et bilde som inneholder Grafikk, skjermbilde, grønn, grafisk design&#10;&#10;Automatisk generert beskrivelse">
                <a:extLst>
                  <a:ext uri="{FF2B5EF4-FFF2-40B4-BE49-F238E27FC236}">
                    <a16:creationId xmlns:a16="http://schemas.microsoft.com/office/drawing/2014/main" id="{E4A309F4-53CE-E253-2B56-BEA9578035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91767" y="5238406"/>
                <a:ext cx="1308814" cy="1328204"/>
              </a:xfrm>
              <a:prstGeom prst="rect">
                <a:avLst/>
              </a:prstGeom>
            </p:spPr>
          </p:pic>
          <p:pic>
            <p:nvPicPr>
              <p:cNvPr id="14" name="Bilde 13" descr="Et bilde som inneholder tegnefilm, flaske&#10;&#10;Automatisk generert beskrivelse">
                <a:extLst>
                  <a:ext uri="{FF2B5EF4-FFF2-40B4-BE49-F238E27FC236}">
                    <a16:creationId xmlns:a16="http://schemas.microsoft.com/office/drawing/2014/main" id="{6D4F6F34-2B19-BDB1-FE38-36A06A75454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98793" y="5184875"/>
                <a:ext cx="850659" cy="1466030"/>
              </a:xfrm>
              <a:prstGeom prst="rect">
                <a:avLst/>
              </a:prstGeom>
            </p:spPr>
          </p:pic>
        </p:grpSp>
        <p:pic>
          <p:nvPicPr>
            <p:cNvPr id="17" name="Bilde 16" descr="Et bilde som inneholder clip art, Grafikk, kreativitet, design&#10;&#10;Automatisk generert beskrivelse">
              <a:extLst>
                <a:ext uri="{FF2B5EF4-FFF2-40B4-BE49-F238E27FC236}">
                  <a16:creationId xmlns:a16="http://schemas.microsoft.com/office/drawing/2014/main" id="{FF845DE0-96BD-7C61-C2FE-3DC99312B5F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27664" y="3425666"/>
              <a:ext cx="525658" cy="614406"/>
            </a:xfrm>
            <a:prstGeom prst="rect">
              <a:avLst/>
            </a:prstGeom>
          </p:spPr>
        </p:pic>
        <p:grpSp>
          <p:nvGrpSpPr>
            <p:cNvPr id="34" name="Gruppe 33">
              <a:extLst>
                <a:ext uri="{FF2B5EF4-FFF2-40B4-BE49-F238E27FC236}">
                  <a16:creationId xmlns:a16="http://schemas.microsoft.com/office/drawing/2014/main" id="{FD1B2119-13C5-E7D3-1D53-EFE0B8835B72}"/>
                </a:ext>
              </a:extLst>
            </p:cNvPr>
            <p:cNvGrpSpPr/>
            <p:nvPr/>
          </p:nvGrpSpPr>
          <p:grpSpPr>
            <a:xfrm>
              <a:off x="9458895" y="903159"/>
              <a:ext cx="2131287" cy="2131287"/>
              <a:chOff x="8867504" y="424095"/>
              <a:chExt cx="2495236" cy="2495236"/>
            </a:xfrm>
          </p:grpSpPr>
          <p:sp>
            <p:nvSpPr>
              <p:cNvPr id="33" name="Ellipse 32">
                <a:extLst>
                  <a:ext uri="{FF2B5EF4-FFF2-40B4-BE49-F238E27FC236}">
                    <a16:creationId xmlns:a16="http://schemas.microsoft.com/office/drawing/2014/main" id="{9AC53F65-F71D-8071-A255-640A8CC3C340}"/>
                  </a:ext>
                </a:extLst>
              </p:cNvPr>
              <p:cNvSpPr/>
              <p:nvPr/>
            </p:nvSpPr>
            <p:spPr>
              <a:xfrm>
                <a:off x="8867504" y="424095"/>
                <a:ext cx="2495236" cy="2495236"/>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5" name="Bilde 24" descr="Et bilde som inneholder design, kunst&#10;&#10;Automatisk generert beskrivelse">
                <a:extLst>
                  <a:ext uri="{FF2B5EF4-FFF2-40B4-BE49-F238E27FC236}">
                    <a16:creationId xmlns:a16="http://schemas.microsoft.com/office/drawing/2014/main" id="{A7C6875A-C19E-E17E-DC87-0F6DBA15751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306121" y="1052885"/>
                <a:ext cx="1618001" cy="1075704"/>
              </a:xfrm>
              <a:prstGeom prst="rect">
                <a:avLst/>
              </a:prstGeom>
            </p:spPr>
          </p:pic>
        </p:grpSp>
        <p:sp>
          <p:nvSpPr>
            <p:cNvPr id="26" name="Pil høyre 25">
              <a:extLst>
                <a:ext uri="{FF2B5EF4-FFF2-40B4-BE49-F238E27FC236}">
                  <a16:creationId xmlns:a16="http://schemas.microsoft.com/office/drawing/2014/main" id="{93640EE7-BF7B-F44B-2C79-4E03F158F707}"/>
                </a:ext>
              </a:extLst>
            </p:cNvPr>
            <p:cNvSpPr/>
            <p:nvPr/>
          </p:nvSpPr>
          <p:spPr>
            <a:xfrm rot="5400000">
              <a:off x="9958200" y="3619754"/>
              <a:ext cx="1132678"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7" name="TekstSylinder 26">
              <a:extLst>
                <a:ext uri="{FF2B5EF4-FFF2-40B4-BE49-F238E27FC236}">
                  <a16:creationId xmlns:a16="http://schemas.microsoft.com/office/drawing/2014/main" id="{1AEFDF02-68D4-30D9-600D-2F49916D13B4}"/>
                </a:ext>
              </a:extLst>
            </p:cNvPr>
            <p:cNvSpPr txBox="1"/>
            <p:nvPr/>
          </p:nvSpPr>
          <p:spPr>
            <a:xfrm rot="16200000">
              <a:off x="10225744" y="3485641"/>
              <a:ext cx="1307060" cy="358623"/>
            </a:xfrm>
            <a:prstGeom prst="rect">
              <a:avLst/>
            </a:prstGeom>
            <a:noFill/>
          </p:spPr>
          <p:txBody>
            <a:bodyPr wrap="square" rtlCol="0">
              <a:spAutoFit/>
            </a:bodyPr>
            <a:lstStyle/>
            <a:p>
              <a:r>
                <a:rPr lang="nb-NO" sz="1600" b="1" dirty="0">
                  <a:solidFill>
                    <a:srgbClr val="007075"/>
                  </a:solidFill>
                  <a:latin typeface="Myriad Pro" panose="020B0503030403020204" pitchFamily="34" charset="0"/>
                  <a:cs typeface="Calibri" panose="020F0502020204030204" pitchFamily="34" charset="0"/>
                </a:rPr>
                <a:t>500-600</a:t>
              </a:r>
              <a:r>
                <a:rPr lang="nb-NO" sz="1600" b="1" dirty="0">
                  <a:solidFill>
                    <a:srgbClr val="007075"/>
                  </a:solidFill>
                  <a:effectLst/>
                  <a:latin typeface="Myriad Pro" panose="020B0503030403020204" pitchFamily="34" charset="0"/>
                  <a:cs typeface="Calibri" panose="020F0502020204030204" pitchFamily="34" charset="0"/>
                </a:rPr>
                <a:t>°</a:t>
              </a:r>
              <a:r>
                <a:rPr lang="nb-NO" sz="1600" b="1" dirty="0">
                  <a:solidFill>
                    <a:srgbClr val="007075"/>
                  </a:solidFill>
                  <a:latin typeface="Myriad Pro" panose="020B0503030403020204" pitchFamily="34" charset="0"/>
                  <a:cs typeface="Calibri" panose="020F0502020204030204" pitchFamily="34" charset="0"/>
                </a:rPr>
                <a:t>C</a:t>
              </a:r>
            </a:p>
          </p:txBody>
        </p:sp>
      </p:grpSp>
      <p:grpSp>
        <p:nvGrpSpPr>
          <p:cNvPr id="3" name="Gruppe 2">
            <a:extLst>
              <a:ext uri="{FF2B5EF4-FFF2-40B4-BE49-F238E27FC236}">
                <a16:creationId xmlns:a16="http://schemas.microsoft.com/office/drawing/2014/main" id="{7EE2220E-885B-31C8-1EAA-B1DE68389A8D}"/>
              </a:ext>
            </a:extLst>
          </p:cNvPr>
          <p:cNvGrpSpPr/>
          <p:nvPr/>
        </p:nvGrpSpPr>
        <p:grpSpPr>
          <a:xfrm>
            <a:off x="2832509" y="347282"/>
            <a:ext cx="4314880" cy="6206608"/>
            <a:chOff x="2931627" y="320394"/>
            <a:chExt cx="4314880" cy="6206608"/>
          </a:xfrm>
        </p:grpSpPr>
        <p:sp>
          <p:nvSpPr>
            <p:cNvPr id="7" name="TextBox 9">
              <a:extLst>
                <a:ext uri="{FF2B5EF4-FFF2-40B4-BE49-F238E27FC236}">
                  <a16:creationId xmlns:a16="http://schemas.microsoft.com/office/drawing/2014/main" id="{211B6A55-358D-DF4E-7DC5-75306D1C6461}"/>
                </a:ext>
              </a:extLst>
            </p:cNvPr>
            <p:cNvSpPr txBox="1"/>
            <p:nvPr/>
          </p:nvSpPr>
          <p:spPr>
            <a:xfrm>
              <a:off x="3710245" y="320394"/>
              <a:ext cx="3536262" cy="826124"/>
            </a:xfrm>
            <a:prstGeom prst="rect">
              <a:avLst/>
            </a:prstGeom>
          </p:spPr>
          <p:txBody>
            <a:bodyPr wrap="square" lIns="0" tIns="0" rIns="0" bIns="0" rtlCol="0" anchor="t">
              <a:spAutoFit/>
            </a:bodyPr>
            <a:lstStyle/>
            <a:p>
              <a:pPr>
                <a:lnSpc>
                  <a:spcPts val="6250"/>
                </a:lnSpc>
              </a:pPr>
              <a:r>
                <a:rPr lang="en-US" sz="5896" dirty="0" err="1">
                  <a:solidFill>
                    <a:schemeClr val="bg1"/>
                  </a:solidFill>
                  <a:latin typeface="Myriad Pro" panose="020B0503030403020204" pitchFamily="34" charset="0"/>
                </a:rPr>
                <a:t>Biokull</a:t>
              </a:r>
              <a:endParaRPr lang="en-US" sz="5896" dirty="0">
                <a:solidFill>
                  <a:schemeClr val="bg1"/>
                </a:solidFill>
                <a:latin typeface="Myriad Pro" panose="020B0503030403020204" pitchFamily="34" charset="0"/>
              </a:endParaRPr>
            </a:p>
          </p:txBody>
        </p:sp>
        <p:pic>
          <p:nvPicPr>
            <p:cNvPr id="9" name="Bilde 8" descr="Et bilde som inneholder kunst, design&#10;&#10;Automatisk generert beskrivelse">
              <a:extLst>
                <a:ext uri="{FF2B5EF4-FFF2-40B4-BE49-F238E27FC236}">
                  <a16:creationId xmlns:a16="http://schemas.microsoft.com/office/drawing/2014/main" id="{DFD46AD7-D2E3-FD31-4677-DC400D937BC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664837" y="2080793"/>
              <a:ext cx="2067835" cy="1615218"/>
            </a:xfrm>
            <a:prstGeom prst="rect">
              <a:avLst/>
            </a:prstGeom>
          </p:spPr>
        </p:pic>
        <p:sp>
          <p:nvSpPr>
            <p:cNvPr id="12" name="Avrundet rektangel 11">
              <a:extLst>
                <a:ext uri="{FF2B5EF4-FFF2-40B4-BE49-F238E27FC236}">
                  <a16:creationId xmlns:a16="http://schemas.microsoft.com/office/drawing/2014/main" id="{A3D94CDE-BA39-803B-D1E1-0639AE73A4AE}"/>
                </a:ext>
              </a:extLst>
            </p:cNvPr>
            <p:cNvSpPr/>
            <p:nvPr/>
          </p:nvSpPr>
          <p:spPr>
            <a:xfrm>
              <a:off x="3139783" y="4074291"/>
              <a:ext cx="3403600" cy="2452711"/>
            </a:xfrm>
            <a:prstGeom prst="roundRect">
              <a:avLst/>
            </a:prstGeom>
            <a:solidFill>
              <a:srgbClr val="F4FBFB"/>
            </a:solidFill>
            <a:ln w="22225">
              <a:noFill/>
            </a:ln>
          </p:spPr>
          <p:txBody>
            <a:bodyPr rtlCol="0" anchor="ctr"/>
            <a:lstStyle/>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Jordforbedring</a:t>
              </a:r>
            </a:p>
            <a:p>
              <a:pPr algn="ctr">
                <a:lnSpc>
                  <a:spcPct val="150000"/>
                </a:lnSpc>
              </a:pPr>
              <a:r>
                <a:rPr lang="nb-NO" sz="2000" dirty="0">
                  <a:solidFill>
                    <a:srgbClr val="196873"/>
                  </a:solidFill>
                  <a:latin typeface="Myriad Pro" panose="020B0503030403020204" pitchFamily="34" charset="0"/>
                </a:rPr>
                <a:t>Karbonbinding</a:t>
              </a:r>
            </a:p>
            <a:p>
              <a:pPr algn="ctr">
                <a:lnSpc>
                  <a:spcPct val="150000"/>
                </a:lnSpc>
              </a:pPr>
              <a:r>
                <a:rPr lang="nb-NO" sz="2000" dirty="0">
                  <a:solidFill>
                    <a:srgbClr val="196873"/>
                  </a:solidFill>
                  <a:latin typeface="Myriad Pro" panose="020B0503030403020204" pitchFamily="34" charset="0"/>
                </a:rPr>
                <a:t>Energiproduksjon</a:t>
              </a:r>
            </a:p>
          </p:txBody>
        </p:sp>
        <p:sp>
          <p:nvSpPr>
            <p:cNvPr id="15" name="Avrundet rektangel 14">
              <a:extLst>
                <a:ext uri="{FF2B5EF4-FFF2-40B4-BE49-F238E27FC236}">
                  <a16:creationId xmlns:a16="http://schemas.microsoft.com/office/drawing/2014/main" id="{F1B53A43-43F5-9554-5D8F-332C625C5DB9}"/>
                </a:ext>
              </a:extLst>
            </p:cNvPr>
            <p:cNvSpPr/>
            <p:nvPr/>
          </p:nvSpPr>
          <p:spPr>
            <a:xfrm>
              <a:off x="2931627" y="1213263"/>
              <a:ext cx="4007386" cy="623069"/>
            </a:xfrm>
            <a:prstGeom prst="roundRect">
              <a:avLst/>
            </a:prstGeom>
            <a:solidFill>
              <a:srgbClr val="F4FBFB"/>
            </a:solidFill>
            <a:ln w="22225">
              <a:noFill/>
            </a:ln>
          </p:spPr>
          <p:txBody>
            <a:bodyPr rtlCol="0" anchor="ctr"/>
            <a:lstStyle/>
            <a:p>
              <a:pPr algn="ctr"/>
              <a:r>
                <a:rPr lang="nb-NO" dirty="0">
                  <a:solidFill>
                    <a:srgbClr val="196873"/>
                  </a:solidFill>
                  <a:latin typeface="Myriad Pro" panose="020B0503030403020204" pitchFamily="34" charset="0"/>
                </a:rPr>
                <a:t>Porøst, karbonrikt og stabilt materiale</a:t>
              </a:r>
            </a:p>
          </p:txBody>
        </p:sp>
      </p:grpSp>
      <p:grpSp>
        <p:nvGrpSpPr>
          <p:cNvPr id="5" name="Gruppe 4">
            <a:extLst>
              <a:ext uri="{FF2B5EF4-FFF2-40B4-BE49-F238E27FC236}">
                <a16:creationId xmlns:a16="http://schemas.microsoft.com/office/drawing/2014/main" id="{5FCE953D-A455-F9DF-4997-F60FAD67B092}"/>
              </a:ext>
            </a:extLst>
          </p:cNvPr>
          <p:cNvGrpSpPr/>
          <p:nvPr/>
        </p:nvGrpSpPr>
        <p:grpSpPr>
          <a:xfrm>
            <a:off x="81909" y="0"/>
            <a:ext cx="7520048" cy="6884301"/>
            <a:chOff x="-5214938" y="12241"/>
            <a:chExt cx="7520048" cy="6857998"/>
          </a:xfrm>
        </p:grpSpPr>
        <p:grpSp>
          <p:nvGrpSpPr>
            <p:cNvPr id="24" name="Gruppe 23">
              <a:extLst>
                <a:ext uri="{FF2B5EF4-FFF2-40B4-BE49-F238E27FC236}">
                  <a16:creationId xmlns:a16="http://schemas.microsoft.com/office/drawing/2014/main" id="{401D5918-8FEF-D3F2-F72B-AB9758045D8E}"/>
                </a:ext>
              </a:extLst>
            </p:cNvPr>
            <p:cNvGrpSpPr/>
            <p:nvPr/>
          </p:nvGrpSpPr>
          <p:grpSpPr>
            <a:xfrm>
              <a:off x="-5214938" y="12241"/>
              <a:ext cx="7520048" cy="6857998"/>
              <a:chOff x="0" y="-1"/>
              <a:chExt cx="13331386" cy="10286997"/>
            </a:xfrm>
          </p:grpSpPr>
          <p:sp>
            <p:nvSpPr>
              <p:cNvPr id="13" name="Rektangel 12">
                <a:extLst>
                  <a:ext uri="{FF2B5EF4-FFF2-40B4-BE49-F238E27FC236}">
                    <a16:creationId xmlns:a16="http://schemas.microsoft.com/office/drawing/2014/main" id="{869338DD-5CF5-B333-D90F-B30E2D69EE46}"/>
                  </a:ext>
                </a:extLst>
              </p:cNvPr>
              <p:cNvSpPr/>
              <p:nvPr/>
            </p:nvSpPr>
            <p:spPr>
              <a:xfrm>
                <a:off x="0" y="-1"/>
                <a:ext cx="12266580" cy="10286997"/>
              </a:xfrm>
              <a:prstGeom prst="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0" name="Avrundet rektangel 19">
                <a:extLst>
                  <a:ext uri="{FF2B5EF4-FFF2-40B4-BE49-F238E27FC236}">
                    <a16:creationId xmlns:a16="http://schemas.microsoft.com/office/drawing/2014/main" id="{EAA90958-5F06-4F25-A4C6-30303A19C965}"/>
                  </a:ext>
                </a:extLst>
              </p:cNvPr>
              <p:cNvSpPr/>
              <p:nvPr/>
            </p:nvSpPr>
            <p:spPr>
              <a:xfrm>
                <a:off x="12067749" y="5892191"/>
                <a:ext cx="1263637" cy="1151444"/>
              </a:xfrm>
              <a:prstGeom prst="roundRect">
                <a:avLst/>
              </a:prstGeom>
              <a:solidFill>
                <a:srgbClr val="55B0A0"/>
              </a:solid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6" name="TekstSylinder 55">
              <a:extLst>
                <a:ext uri="{FF2B5EF4-FFF2-40B4-BE49-F238E27FC236}">
                  <a16:creationId xmlns:a16="http://schemas.microsoft.com/office/drawing/2014/main" id="{ED4227C1-22C8-494D-F899-F2F5D8AEE63B}"/>
                </a:ext>
              </a:extLst>
            </p:cNvPr>
            <p:cNvSpPr txBox="1"/>
            <p:nvPr/>
          </p:nvSpPr>
          <p:spPr>
            <a:xfrm>
              <a:off x="1793080" y="3874308"/>
              <a:ext cx="351152" cy="847668"/>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2</a:t>
              </a:r>
              <a:endParaRPr lang="en-US" sz="1200" dirty="0">
                <a:solidFill>
                  <a:srgbClr val="FFFDF8"/>
                </a:solidFill>
                <a:latin typeface="Myriad Pro" panose="020B0503030403020204" pitchFamily="34" charset="0"/>
              </a:endParaRPr>
            </a:p>
          </p:txBody>
        </p:sp>
      </p:grpSp>
      <p:grpSp>
        <p:nvGrpSpPr>
          <p:cNvPr id="19" name="Gruppe 18">
            <a:extLst>
              <a:ext uri="{FF2B5EF4-FFF2-40B4-BE49-F238E27FC236}">
                <a16:creationId xmlns:a16="http://schemas.microsoft.com/office/drawing/2014/main" id="{FB1F6801-6905-63E9-7019-51F5C5FCF251}"/>
              </a:ext>
            </a:extLst>
          </p:cNvPr>
          <p:cNvGrpSpPr/>
          <p:nvPr/>
        </p:nvGrpSpPr>
        <p:grpSpPr>
          <a:xfrm>
            <a:off x="1485554" y="475227"/>
            <a:ext cx="4868892" cy="5997774"/>
            <a:chOff x="1113755" y="210734"/>
            <a:chExt cx="5340310" cy="6578495"/>
          </a:xfrm>
        </p:grpSpPr>
        <p:sp>
          <p:nvSpPr>
            <p:cNvPr id="31" name="TextBox 9">
              <a:extLst>
                <a:ext uri="{FF2B5EF4-FFF2-40B4-BE49-F238E27FC236}">
                  <a16:creationId xmlns:a16="http://schemas.microsoft.com/office/drawing/2014/main" id="{E4CEC4ED-6669-A7F9-D782-1770C3F108BF}"/>
                </a:ext>
              </a:extLst>
            </p:cNvPr>
            <p:cNvSpPr txBox="1"/>
            <p:nvPr/>
          </p:nvSpPr>
          <p:spPr>
            <a:xfrm>
              <a:off x="2509947" y="210734"/>
              <a:ext cx="3775573" cy="906112"/>
            </a:xfrm>
            <a:prstGeom prst="rect">
              <a:avLst/>
            </a:prstGeom>
          </p:spPr>
          <p:txBody>
            <a:bodyPr wrap="square" lIns="0" tIns="0" rIns="0" bIns="0" rtlCol="0" anchor="t">
              <a:spAutoFit/>
            </a:bodyPr>
            <a:lstStyle/>
            <a:p>
              <a:pPr>
                <a:lnSpc>
                  <a:spcPts val="6250"/>
                </a:lnSpc>
              </a:pPr>
              <a:r>
                <a:rPr lang="en-US" sz="5896" dirty="0">
                  <a:solidFill>
                    <a:srgbClr val="007075"/>
                  </a:solidFill>
                  <a:latin typeface="Myriad Pro" panose="020B0503030403020204" pitchFamily="34" charset="0"/>
                </a:rPr>
                <a:t>Bio-</a:t>
              </a:r>
              <a:r>
                <a:rPr lang="en-US" sz="5896" dirty="0" err="1">
                  <a:solidFill>
                    <a:srgbClr val="007075"/>
                  </a:solidFill>
                  <a:latin typeface="Myriad Pro" panose="020B0503030403020204" pitchFamily="34" charset="0"/>
                </a:rPr>
                <a:t>olje</a:t>
              </a:r>
              <a:endParaRPr lang="en-US" sz="5896" dirty="0">
                <a:solidFill>
                  <a:srgbClr val="007075"/>
                </a:solidFill>
                <a:latin typeface="Myriad Pro" panose="020B0503030403020204" pitchFamily="34" charset="0"/>
              </a:endParaRPr>
            </a:p>
          </p:txBody>
        </p:sp>
        <p:sp>
          <p:nvSpPr>
            <p:cNvPr id="32" name="Avrundet rektangel 31">
              <a:extLst>
                <a:ext uri="{FF2B5EF4-FFF2-40B4-BE49-F238E27FC236}">
                  <a16:creationId xmlns:a16="http://schemas.microsoft.com/office/drawing/2014/main" id="{D23A8C9F-A506-A85F-9C57-2C624BB459CA}"/>
                </a:ext>
              </a:extLst>
            </p:cNvPr>
            <p:cNvSpPr/>
            <p:nvPr/>
          </p:nvSpPr>
          <p:spPr>
            <a:xfrm>
              <a:off x="1287567" y="1332990"/>
              <a:ext cx="4997953" cy="609489"/>
            </a:xfrm>
            <a:prstGeom prst="roundRect">
              <a:avLst/>
            </a:prstGeom>
            <a:solidFill>
              <a:srgbClr val="F4FBFB"/>
            </a:solidFill>
            <a:ln w="22225">
              <a:noFill/>
            </a:ln>
          </p:spPr>
          <p:txBody>
            <a:bodyPr rtlCol="0" anchor="ctr"/>
            <a:lstStyle/>
            <a:p>
              <a:pPr algn="ctr">
                <a:lnSpc>
                  <a:spcPct val="150000"/>
                </a:lnSpc>
              </a:pPr>
              <a:r>
                <a:rPr lang="nb-NO" dirty="0">
                  <a:solidFill>
                    <a:srgbClr val="196873"/>
                  </a:solidFill>
                  <a:latin typeface="Myriad Pro" panose="020B0503030403020204" pitchFamily="34" charset="0"/>
                </a:rPr>
                <a:t>Inneholder tjære, hydrokarboner og vann</a:t>
              </a:r>
            </a:p>
          </p:txBody>
        </p:sp>
        <p:grpSp>
          <p:nvGrpSpPr>
            <p:cNvPr id="37" name="Gruppe 36">
              <a:extLst>
                <a:ext uri="{FF2B5EF4-FFF2-40B4-BE49-F238E27FC236}">
                  <a16:creationId xmlns:a16="http://schemas.microsoft.com/office/drawing/2014/main" id="{0ECD5764-97FF-276F-BB56-4EEE71F0D02F}"/>
                </a:ext>
              </a:extLst>
            </p:cNvPr>
            <p:cNvGrpSpPr/>
            <p:nvPr/>
          </p:nvGrpSpPr>
          <p:grpSpPr>
            <a:xfrm>
              <a:off x="1113755" y="2095668"/>
              <a:ext cx="5340310" cy="4693561"/>
              <a:chOff x="1070106" y="2226267"/>
              <a:chExt cx="5340308" cy="4693561"/>
            </a:xfrm>
          </p:grpSpPr>
          <p:sp>
            <p:nvSpPr>
              <p:cNvPr id="38" name="Avrundet rektangel 37">
                <a:extLst>
                  <a:ext uri="{FF2B5EF4-FFF2-40B4-BE49-F238E27FC236}">
                    <a16:creationId xmlns:a16="http://schemas.microsoft.com/office/drawing/2014/main" id="{CA40E319-FE38-CE0F-FBCC-A03267AB8E3C}"/>
                  </a:ext>
                </a:extLst>
              </p:cNvPr>
              <p:cNvSpPr/>
              <p:nvPr/>
            </p:nvSpPr>
            <p:spPr>
              <a:xfrm>
                <a:off x="4005615" y="4237956"/>
                <a:ext cx="2404799" cy="2681872"/>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Fordeler </a:t>
                </a:r>
              </a:p>
              <a:p>
                <a:pPr algn="ctr">
                  <a:lnSpc>
                    <a:spcPct val="150000"/>
                  </a:lnSpc>
                </a:pPr>
                <a:r>
                  <a:rPr lang="nb-NO" dirty="0">
                    <a:solidFill>
                      <a:srgbClr val="196873"/>
                    </a:solidFill>
                    <a:latin typeface="Myriad Pro" panose="020B0503030403020204" pitchFamily="34" charset="0"/>
                  </a:rPr>
                  <a:t>Fleksibilitet, energieffektiv og enkel å integrere</a:t>
                </a:r>
              </a:p>
            </p:txBody>
          </p:sp>
          <p:sp>
            <p:nvSpPr>
              <p:cNvPr id="39" name="Avrundet rektangel 38">
                <a:extLst>
                  <a:ext uri="{FF2B5EF4-FFF2-40B4-BE49-F238E27FC236}">
                    <a16:creationId xmlns:a16="http://schemas.microsoft.com/office/drawing/2014/main" id="{46BE36AC-21CC-8761-1E92-CCA05DB9180F}"/>
                  </a:ext>
                </a:extLst>
              </p:cNvPr>
              <p:cNvSpPr/>
              <p:nvPr/>
            </p:nvSpPr>
            <p:spPr>
              <a:xfrm>
                <a:off x="1070106" y="4218832"/>
                <a:ext cx="2404799" cy="2700996"/>
              </a:xfrm>
              <a:prstGeom prst="roundRect">
                <a:avLst/>
              </a:prstGeom>
              <a:solidFill>
                <a:srgbClr val="F4FBFB"/>
              </a:solidFill>
              <a:ln w="22225">
                <a:noFill/>
              </a:ln>
            </p:spPr>
            <p:txBody>
              <a:bodyPr rtlCol="0" anchor="t"/>
              <a:lstStyle/>
              <a:p>
                <a:pPr algn="ctr">
                  <a:lnSpc>
                    <a:spcPct val="150000"/>
                  </a:lnSpc>
                </a:pPr>
                <a:r>
                  <a:rPr lang="nb-NO" u="sng" dirty="0">
                    <a:solidFill>
                      <a:srgbClr val="196873"/>
                    </a:solidFill>
                    <a:latin typeface="Myriad Pro" panose="020B0503030403020204" pitchFamily="34" charset="0"/>
                  </a:rPr>
                  <a:t>Bruksområder</a:t>
                </a:r>
                <a:r>
                  <a:rPr lang="nb-NO" dirty="0">
                    <a:solidFill>
                      <a:srgbClr val="196873"/>
                    </a:solidFill>
                    <a:latin typeface="Myriad Pro" panose="020B0503030403020204" pitchFamily="34" charset="0"/>
                  </a:rPr>
                  <a:t> </a:t>
                </a:r>
              </a:p>
              <a:p>
                <a:pPr algn="ctr">
                  <a:lnSpc>
                    <a:spcPct val="150000"/>
                  </a:lnSpc>
                </a:pPr>
                <a:r>
                  <a:rPr lang="nb-NO" dirty="0">
                    <a:solidFill>
                      <a:srgbClr val="196873"/>
                    </a:solidFill>
                    <a:latin typeface="Myriad Pro" panose="020B0503030403020204" pitchFamily="34" charset="0"/>
                  </a:rPr>
                  <a:t>Oppvarming, kraftproduksjon, drivstoff, matlaging</a:t>
                </a:r>
              </a:p>
            </p:txBody>
          </p:sp>
          <p:pic>
            <p:nvPicPr>
              <p:cNvPr id="40" name="Bilde 39" descr="Et bilde som inneholder tegnefilm, flaske&#10;&#10;Automatisk generert beskrivelse">
                <a:extLst>
                  <a:ext uri="{FF2B5EF4-FFF2-40B4-BE49-F238E27FC236}">
                    <a16:creationId xmlns:a16="http://schemas.microsoft.com/office/drawing/2014/main" id="{B1A0E81A-E3AB-2107-5A39-85D520ADB41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012219" y="2226267"/>
                <a:ext cx="1451406" cy="2501363"/>
              </a:xfrm>
              <a:prstGeom prst="rect">
                <a:avLst/>
              </a:prstGeom>
            </p:spPr>
          </p:pic>
        </p:grpSp>
      </p:grpSp>
      <p:grpSp>
        <p:nvGrpSpPr>
          <p:cNvPr id="6" name="Gruppe 5">
            <a:extLst>
              <a:ext uri="{FF2B5EF4-FFF2-40B4-BE49-F238E27FC236}">
                <a16:creationId xmlns:a16="http://schemas.microsoft.com/office/drawing/2014/main" id="{1C5B1F04-3670-3074-4B9B-B1C241EB261E}"/>
              </a:ext>
            </a:extLst>
          </p:cNvPr>
          <p:cNvGrpSpPr/>
          <p:nvPr/>
        </p:nvGrpSpPr>
        <p:grpSpPr>
          <a:xfrm>
            <a:off x="0" y="1"/>
            <a:ext cx="6813858" cy="6889018"/>
            <a:chOff x="-5244919" y="-7808"/>
            <a:chExt cx="6813858" cy="6858001"/>
          </a:xfrm>
          <a:solidFill>
            <a:srgbClr val="B1E2D6"/>
          </a:solidFill>
        </p:grpSpPr>
        <p:grpSp>
          <p:nvGrpSpPr>
            <p:cNvPr id="23" name="Gruppe 22">
              <a:extLst>
                <a:ext uri="{FF2B5EF4-FFF2-40B4-BE49-F238E27FC236}">
                  <a16:creationId xmlns:a16="http://schemas.microsoft.com/office/drawing/2014/main" id="{47230AA7-558D-BFAE-DA52-3D0D05EBA527}"/>
                </a:ext>
              </a:extLst>
            </p:cNvPr>
            <p:cNvGrpSpPr/>
            <p:nvPr/>
          </p:nvGrpSpPr>
          <p:grpSpPr>
            <a:xfrm>
              <a:off x="-5244919" y="-7808"/>
              <a:ext cx="6813858" cy="6858001"/>
              <a:chOff x="-1" y="-3"/>
              <a:chExt cx="11811164" cy="10287001"/>
            </a:xfrm>
            <a:grpFill/>
          </p:grpSpPr>
          <p:sp>
            <p:nvSpPr>
              <p:cNvPr id="16" name="Rektangel 15">
                <a:extLst>
                  <a:ext uri="{FF2B5EF4-FFF2-40B4-BE49-F238E27FC236}">
                    <a16:creationId xmlns:a16="http://schemas.microsoft.com/office/drawing/2014/main" id="{6FB87D28-A40F-696E-228F-4B9056F3A4F1}"/>
                  </a:ext>
                </a:extLst>
              </p:cNvPr>
              <p:cNvSpPr/>
              <p:nvPr/>
            </p:nvSpPr>
            <p:spPr>
              <a:xfrm>
                <a:off x="-1" y="-3"/>
                <a:ext cx="10992857" cy="10287001"/>
              </a:xfrm>
              <a:prstGeom prst="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21" name="Avrundet rektangel 20">
                <a:extLst>
                  <a:ext uri="{FF2B5EF4-FFF2-40B4-BE49-F238E27FC236}">
                    <a16:creationId xmlns:a16="http://schemas.microsoft.com/office/drawing/2014/main" id="{BE3F1075-84C4-0D3A-AE6E-4B2C7122558A}"/>
                  </a:ext>
                </a:extLst>
              </p:cNvPr>
              <p:cNvSpPr/>
              <p:nvPr/>
            </p:nvSpPr>
            <p:spPr>
              <a:xfrm>
                <a:off x="10575593" y="4362048"/>
                <a:ext cx="1235570" cy="1150200"/>
              </a:xfrm>
              <a:prstGeom prst="roundRect">
                <a:avLst/>
              </a:prstGeom>
              <a:grpFill/>
              <a:effectLst>
                <a:outerShdw blurRad="50800" dist="38100" algn="l"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sp>
          <p:nvSpPr>
            <p:cNvPr id="57" name="TekstSylinder 56">
              <a:extLst>
                <a:ext uri="{FF2B5EF4-FFF2-40B4-BE49-F238E27FC236}">
                  <a16:creationId xmlns:a16="http://schemas.microsoft.com/office/drawing/2014/main" id="{BEF0D334-BD0D-3B8E-DEC9-02D265BD50B7}"/>
                </a:ext>
              </a:extLst>
            </p:cNvPr>
            <p:cNvSpPr txBox="1"/>
            <p:nvPr/>
          </p:nvSpPr>
          <p:spPr>
            <a:xfrm>
              <a:off x="1046027" y="2827244"/>
              <a:ext cx="351152" cy="852156"/>
            </a:xfrm>
            <a:prstGeom prst="rect">
              <a:avLst/>
            </a:prstGeom>
            <a:noFill/>
          </p:spPr>
          <p:txBody>
            <a:bodyPr wrap="square">
              <a:spAutoFit/>
            </a:bodyPr>
            <a:lstStyle/>
            <a:p>
              <a:pPr>
                <a:lnSpc>
                  <a:spcPts val="6250"/>
                </a:lnSpc>
              </a:pPr>
              <a:r>
                <a:rPr lang="en-US" sz="4000" dirty="0">
                  <a:solidFill>
                    <a:srgbClr val="FFFDF8"/>
                  </a:solidFill>
                  <a:latin typeface="Myriad Pro" panose="020B0503030403020204" pitchFamily="34" charset="0"/>
                </a:rPr>
                <a:t>3</a:t>
              </a:r>
              <a:endParaRPr lang="en-US" sz="1200" dirty="0">
                <a:solidFill>
                  <a:srgbClr val="FFFDF8"/>
                </a:solidFill>
                <a:latin typeface="Myriad Pro" panose="020B0503030403020204" pitchFamily="34" charset="0"/>
              </a:endParaRPr>
            </a:p>
          </p:txBody>
        </p:sp>
      </p:grpSp>
      <p:grpSp>
        <p:nvGrpSpPr>
          <p:cNvPr id="41" name="Gruppe 40">
            <a:extLst>
              <a:ext uri="{FF2B5EF4-FFF2-40B4-BE49-F238E27FC236}">
                <a16:creationId xmlns:a16="http://schemas.microsoft.com/office/drawing/2014/main" id="{5D69D1E7-0691-A5F8-B730-95BA0A72BC2E}"/>
              </a:ext>
            </a:extLst>
          </p:cNvPr>
          <p:cNvGrpSpPr/>
          <p:nvPr/>
        </p:nvGrpSpPr>
        <p:grpSpPr>
          <a:xfrm>
            <a:off x="735855" y="351349"/>
            <a:ext cx="4490487" cy="6308644"/>
            <a:chOff x="735855" y="351349"/>
            <a:chExt cx="4490487" cy="6308644"/>
          </a:xfrm>
        </p:grpSpPr>
        <p:sp>
          <p:nvSpPr>
            <p:cNvPr id="42" name="TextBox 9">
              <a:extLst>
                <a:ext uri="{FF2B5EF4-FFF2-40B4-BE49-F238E27FC236}">
                  <a16:creationId xmlns:a16="http://schemas.microsoft.com/office/drawing/2014/main" id="{4C6948A2-6428-8D3B-6CD4-62FA6BE21C27}"/>
                </a:ext>
              </a:extLst>
            </p:cNvPr>
            <p:cNvSpPr txBox="1"/>
            <p:nvPr/>
          </p:nvSpPr>
          <p:spPr>
            <a:xfrm>
              <a:off x="850206" y="351349"/>
              <a:ext cx="4376136" cy="807913"/>
            </a:xfrm>
            <a:prstGeom prst="rect">
              <a:avLst/>
            </a:prstGeom>
          </p:spPr>
          <p:txBody>
            <a:bodyPr wrap="square" lIns="0" tIns="0" rIns="0" bIns="0" rtlCol="0" anchor="t">
              <a:spAutoFit/>
            </a:bodyPr>
            <a:lstStyle/>
            <a:p>
              <a:pPr>
                <a:lnSpc>
                  <a:spcPts val="6250"/>
                </a:lnSpc>
              </a:pPr>
              <a:r>
                <a:rPr lang="en-US" sz="5896" dirty="0" err="1">
                  <a:solidFill>
                    <a:srgbClr val="248587"/>
                  </a:solidFill>
                  <a:latin typeface="Myriad Pro" panose="020B0503030403020204" pitchFamily="34" charset="0"/>
                </a:rPr>
                <a:t>Syntesegass</a:t>
              </a:r>
              <a:endParaRPr lang="en-US" sz="5896" dirty="0">
                <a:solidFill>
                  <a:srgbClr val="248587"/>
                </a:solidFill>
                <a:latin typeface="Myriad Pro" panose="020B0503030403020204" pitchFamily="34" charset="0"/>
              </a:endParaRPr>
            </a:p>
          </p:txBody>
        </p:sp>
        <p:grpSp>
          <p:nvGrpSpPr>
            <p:cNvPr id="43" name="Gruppe 42">
              <a:extLst>
                <a:ext uri="{FF2B5EF4-FFF2-40B4-BE49-F238E27FC236}">
                  <a16:creationId xmlns:a16="http://schemas.microsoft.com/office/drawing/2014/main" id="{8CA7CFC8-1DB0-CE23-A0F7-35523400282D}"/>
                </a:ext>
              </a:extLst>
            </p:cNvPr>
            <p:cNvGrpSpPr/>
            <p:nvPr/>
          </p:nvGrpSpPr>
          <p:grpSpPr>
            <a:xfrm>
              <a:off x="735855" y="1269703"/>
              <a:ext cx="4376136" cy="5390290"/>
              <a:chOff x="915978" y="1280214"/>
              <a:chExt cx="4376136" cy="5390290"/>
            </a:xfrm>
          </p:grpSpPr>
          <p:pic>
            <p:nvPicPr>
              <p:cNvPr id="44" name="Bilde 43" descr="Et bilde som inneholder Grafikk, skjermbilde, grønn, grafisk design&#10;&#10;Automatisk generert beskrivelse">
                <a:extLst>
                  <a:ext uri="{FF2B5EF4-FFF2-40B4-BE49-F238E27FC236}">
                    <a16:creationId xmlns:a16="http://schemas.microsoft.com/office/drawing/2014/main" id="{081FFDDD-7CB3-FB39-356E-08D5BBA7960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52259" y="2310160"/>
                <a:ext cx="2132276" cy="2163868"/>
              </a:xfrm>
              <a:prstGeom prst="rect">
                <a:avLst/>
              </a:prstGeom>
            </p:spPr>
          </p:pic>
          <p:sp>
            <p:nvSpPr>
              <p:cNvPr id="45" name="Avrundet rektangel 44">
                <a:extLst>
                  <a:ext uri="{FF2B5EF4-FFF2-40B4-BE49-F238E27FC236}">
                    <a16:creationId xmlns:a16="http://schemas.microsoft.com/office/drawing/2014/main" id="{C9E49800-C130-3D05-13FE-149896E21911}"/>
                  </a:ext>
                </a:extLst>
              </p:cNvPr>
              <p:cNvSpPr/>
              <p:nvPr/>
            </p:nvSpPr>
            <p:spPr>
              <a:xfrm>
                <a:off x="915978" y="1280214"/>
                <a:ext cx="4376136" cy="991789"/>
              </a:xfrm>
              <a:prstGeom prst="roundRect">
                <a:avLst/>
              </a:prstGeom>
              <a:solidFill>
                <a:srgbClr val="F4FBFB"/>
              </a:solidFill>
              <a:ln w="22225">
                <a:noFill/>
              </a:ln>
            </p:spPr>
            <p:txBody>
              <a:bodyPr rtlCol="0" anchor="ctr"/>
              <a:lstStyle/>
              <a:p>
                <a:pPr algn="ctr">
                  <a:lnSpc>
                    <a:spcPct val="150000"/>
                  </a:lnSpc>
                </a:pPr>
                <a:r>
                  <a:rPr lang="nb-NO" sz="1600" dirty="0">
                    <a:solidFill>
                      <a:srgbClr val="196873"/>
                    </a:solidFill>
                    <a:latin typeface="Myriad Pro" panose="020B0503030403020204" pitchFamily="34" charset="0"/>
                  </a:rPr>
                  <a:t>Inneholder metan, karbonmonoksid, hydrogen, og litt karbondioksid og nitrogen</a:t>
                </a:r>
              </a:p>
            </p:txBody>
          </p:sp>
          <p:sp>
            <p:nvSpPr>
              <p:cNvPr id="46" name="Avrundet rektangel 45">
                <a:extLst>
                  <a:ext uri="{FF2B5EF4-FFF2-40B4-BE49-F238E27FC236}">
                    <a16:creationId xmlns:a16="http://schemas.microsoft.com/office/drawing/2014/main" id="{E6B91369-67DA-D52B-DAF2-B6602735CE3B}"/>
                  </a:ext>
                </a:extLst>
              </p:cNvPr>
              <p:cNvSpPr/>
              <p:nvPr/>
            </p:nvSpPr>
            <p:spPr>
              <a:xfrm>
                <a:off x="1455459" y="4607019"/>
                <a:ext cx="3305994" cy="2063485"/>
              </a:xfrm>
              <a:prstGeom prst="roundRect">
                <a:avLst/>
              </a:prstGeom>
              <a:solidFill>
                <a:srgbClr val="F4FBFB"/>
              </a:solidFill>
              <a:ln w="22225">
                <a:noFill/>
              </a:ln>
            </p:spPr>
            <p:txBody>
              <a:bodyPr rtlCol="0" anchor="ctr"/>
              <a:lstStyle/>
              <a:p>
                <a:pPr algn="ctr">
                  <a:lnSpc>
                    <a:spcPct val="150000"/>
                  </a:lnSpc>
                </a:pPr>
                <a:endParaRPr lang="nb-NO" u="sng" dirty="0">
                  <a:solidFill>
                    <a:srgbClr val="196873"/>
                  </a:solidFill>
                  <a:latin typeface="Myriad Pro" panose="020B0503030403020204" pitchFamily="34" charset="0"/>
                </a:endParaRPr>
              </a:p>
              <a:p>
                <a:pPr algn="ctr">
                  <a:lnSpc>
                    <a:spcPct val="150000"/>
                  </a:lnSpc>
                </a:pPr>
                <a:r>
                  <a:rPr lang="nb-NO" sz="2000" u="sng" dirty="0">
                    <a:solidFill>
                      <a:srgbClr val="196873"/>
                    </a:solidFill>
                    <a:latin typeface="Myriad Pro" panose="020B0503030403020204" pitchFamily="34" charset="0"/>
                  </a:rPr>
                  <a:t>Bruksområder</a:t>
                </a:r>
              </a:p>
              <a:p>
                <a:pPr algn="ctr">
                  <a:lnSpc>
                    <a:spcPct val="150000"/>
                  </a:lnSpc>
                </a:pPr>
                <a:r>
                  <a:rPr lang="nb-NO" sz="2000" dirty="0">
                    <a:solidFill>
                      <a:srgbClr val="196873"/>
                    </a:solidFill>
                    <a:latin typeface="Myriad Pro" panose="020B0503030403020204" pitchFamily="34" charset="0"/>
                  </a:rPr>
                  <a:t>Naturgasserstatning</a:t>
                </a:r>
              </a:p>
              <a:p>
                <a:pPr algn="ctr">
                  <a:lnSpc>
                    <a:spcPct val="150000"/>
                  </a:lnSpc>
                </a:pPr>
                <a:r>
                  <a:rPr lang="nb-NO" sz="2000" dirty="0">
                    <a:solidFill>
                      <a:srgbClr val="196873"/>
                    </a:solidFill>
                    <a:latin typeface="Myriad Pro" panose="020B0503030403020204" pitchFamily="34" charset="0"/>
                  </a:rPr>
                  <a:t>Energikilde</a:t>
                </a:r>
              </a:p>
              <a:p>
                <a:pPr algn="ctr">
                  <a:lnSpc>
                    <a:spcPct val="150000"/>
                  </a:lnSpc>
                </a:pPr>
                <a:r>
                  <a:rPr lang="nb-NO" sz="2000" dirty="0">
                    <a:solidFill>
                      <a:srgbClr val="196873"/>
                    </a:solidFill>
                    <a:latin typeface="Myriad Pro" panose="020B0503030403020204" pitchFamily="34" charset="0"/>
                  </a:rPr>
                  <a:t>Råstoff</a:t>
                </a:r>
              </a:p>
              <a:p>
                <a:pPr algn="ctr">
                  <a:lnSpc>
                    <a:spcPct val="150000"/>
                  </a:lnSpc>
                </a:pPr>
                <a:endParaRPr lang="nb-NO" dirty="0">
                  <a:solidFill>
                    <a:srgbClr val="196873"/>
                  </a:solidFill>
                  <a:latin typeface="Myriad Pro" panose="020B0503030403020204" pitchFamily="34" charset="0"/>
                </a:endParaRPr>
              </a:p>
            </p:txBody>
          </p:sp>
        </p:grpSp>
      </p:grpSp>
    </p:spTree>
    <p:extLst>
      <p:ext uri="{BB962C8B-B14F-4D97-AF65-F5344CB8AC3E}">
        <p14:creationId xmlns:p14="http://schemas.microsoft.com/office/powerpoint/2010/main" val="1846016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vrundet rektangel 4">
            <a:extLst>
              <a:ext uri="{FF2B5EF4-FFF2-40B4-BE49-F238E27FC236}">
                <a16:creationId xmlns:a16="http://schemas.microsoft.com/office/drawing/2014/main" id="{4A0A6A3F-4A2F-A078-AEEB-A9DD478E5D56}"/>
              </a:ext>
            </a:extLst>
          </p:cNvPr>
          <p:cNvSpPr/>
          <p:nvPr/>
        </p:nvSpPr>
        <p:spPr>
          <a:xfrm>
            <a:off x="1317447" y="3600081"/>
            <a:ext cx="6965552" cy="2936631"/>
          </a:xfrm>
          <a:prstGeom prst="roundRect">
            <a:avLst/>
          </a:prstGeom>
          <a:solidFill>
            <a:srgbClr val="06878B"/>
          </a:solidFill>
          <a:ln>
            <a:noFill/>
          </a:ln>
        </p:spPr>
        <p:txBody>
          <a:bodyPr rtlCol="0" anchor="ctr"/>
          <a:lstStyle/>
          <a:p>
            <a:endParaRPr lang="nb-NO" sz="2800" dirty="0">
              <a:solidFill>
                <a:srgbClr val="009499"/>
              </a:solidFill>
              <a:latin typeface="Myriad Pro" panose="020B0503030403020204" pitchFamily="34" charset="0"/>
            </a:endParaRPr>
          </a:p>
          <a:p>
            <a:pPr marL="304815" indent="-304815">
              <a:buFont typeface="Arial" panose="020B0604020202020204" pitchFamily="34" charset="0"/>
              <a:buChar char="•"/>
            </a:pPr>
            <a:endParaRPr lang="nb-NO" sz="2400"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Økonomisk utfordrende</a:t>
            </a:r>
          </a:p>
          <a:p>
            <a:pPr marL="762015" lvl="1"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Transportkostnader</a:t>
            </a:r>
          </a:p>
          <a:p>
            <a:pPr marL="304815" indent="-304815">
              <a:lnSpc>
                <a:spcPct val="150000"/>
              </a:lnSpc>
              <a:buFont typeface="Arial" panose="020B0604020202020204" pitchFamily="34" charset="0"/>
              <a:buChar char="•"/>
            </a:pPr>
            <a:r>
              <a:rPr lang="nb-NO" sz="2400" dirty="0">
                <a:solidFill>
                  <a:srgbClr val="009499"/>
                </a:solidFill>
                <a:latin typeface="Myriad Pro" panose="020B0503030403020204" pitchFamily="34" charset="0"/>
              </a:rPr>
              <a:t>Risiko for avskoging</a:t>
            </a:r>
          </a:p>
          <a:p>
            <a:endParaRPr lang="nb-NO" sz="2133" dirty="0">
              <a:solidFill>
                <a:srgbClr val="009499"/>
              </a:solidFill>
              <a:latin typeface="Myriad Pro" panose="020B0503030403020204" pitchFamily="34" charset="0"/>
            </a:endParaRP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317446" y="406120"/>
            <a:ext cx="6965552" cy="2936631"/>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sz="2400" dirty="0">
                  <a:solidFill>
                    <a:srgbClr val="4A7C28"/>
                  </a:solidFill>
                  <a:latin typeface="Myriad Pro" panose="020B0503030403020204" pitchFamily="34" charset="0"/>
                </a:rPr>
                <a:t>Utnyttelse av oversett ressurs</a:t>
              </a:r>
            </a:p>
            <a:p>
              <a:pPr marL="542317" lvl="1" indent="-304815">
                <a:lnSpc>
                  <a:spcPct val="150000"/>
                </a:lnSpc>
                <a:buFont typeface="Arial" panose="020B0604020202020204" pitchFamily="34" charset="0"/>
                <a:buChar char="•"/>
              </a:pPr>
              <a:r>
                <a:rPr lang="nb-NO" sz="2400" dirty="0">
                  <a:solidFill>
                    <a:srgbClr val="4A7C28"/>
                  </a:solidFill>
                  <a:latin typeface="Myriad Pro" panose="020B0503030403020204" pitchFamily="34" charset="0"/>
                </a:rPr>
                <a:t>Lokal produksjon</a:t>
              </a:r>
            </a:p>
            <a:p>
              <a:pPr marL="542317" lvl="1" indent="-304815">
                <a:lnSpc>
                  <a:spcPct val="150000"/>
                </a:lnSpc>
                <a:buFont typeface="Arial" panose="020B0604020202020204" pitchFamily="34" charset="0"/>
                <a:buChar char="•"/>
              </a:pPr>
              <a:r>
                <a:rPr lang="nb-NO" sz="2400" dirty="0">
                  <a:solidFill>
                    <a:srgbClr val="4A7C28"/>
                  </a:solidFill>
                  <a:latin typeface="Myriad Pro" panose="020B0503030403020204" pitchFamily="34" charset="0"/>
                </a:rPr>
                <a:t>Miljøvennlig</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3246655" y="1498235"/>
              <a:ext cx="3908562" cy="1685576"/>
            </a:xfrm>
            <a:prstGeom prst="rect">
              <a:avLst/>
            </a:prstGeom>
          </p:spPr>
          <p:txBody>
            <a:bodyPr wrap="square" lIns="0" tIns="0" rIns="0" bIns="0" rtlCol="0" anchor="t">
              <a:spAutoFit/>
            </a:bodyPr>
            <a:lstStyle/>
            <a:p>
              <a:pPr lvl="2">
                <a:lnSpc>
                  <a:spcPts val="6250"/>
                </a:lnSpc>
              </a:pPr>
              <a:r>
                <a:rPr lang="nb-NO" sz="4667" dirty="0">
                  <a:solidFill>
                    <a:srgbClr val="497C28"/>
                  </a:solidFill>
                  <a:latin typeface="Myriad Pro" panose="020B0503030403020204" pitchFamily="34" charset="0"/>
                </a:rPr>
                <a:t>Fordeler</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3598804" y="3683239"/>
            <a:ext cx="3132195" cy="785471"/>
          </a:xfrm>
          <a:prstGeom prst="rect">
            <a:avLst/>
          </a:prstGeom>
        </p:spPr>
        <p:txBody>
          <a:bodyPr wrap="square" lIns="0" tIns="0" rIns="0" bIns="0" rtlCol="0" anchor="t">
            <a:spAutoFit/>
          </a:bodyPr>
          <a:lstStyle/>
          <a:p>
            <a:pPr>
              <a:lnSpc>
                <a:spcPts val="6250"/>
              </a:lnSpc>
            </a:pPr>
            <a:r>
              <a:rPr lang="nb-NO" sz="4667" dirty="0">
                <a:solidFill>
                  <a:srgbClr val="009498"/>
                </a:solidFill>
                <a:latin typeface="Myriad Pro" panose="020B0503030403020204" pitchFamily="34" charset="0"/>
              </a:rPr>
              <a:t>Ulemper</a:t>
            </a:r>
          </a:p>
        </p:txBody>
      </p:sp>
      <p:sp>
        <p:nvSpPr>
          <p:cNvPr id="15" name="Avrundet rektangel 14">
            <a:extLst>
              <a:ext uri="{FF2B5EF4-FFF2-40B4-BE49-F238E27FC236}">
                <a16:creationId xmlns:a16="http://schemas.microsoft.com/office/drawing/2014/main" id="{04925B64-07C9-80C9-0264-9FCE614B8AE2}"/>
              </a:ext>
            </a:extLst>
          </p:cNvPr>
          <p:cNvSpPr/>
          <p:nvPr/>
        </p:nvSpPr>
        <p:spPr>
          <a:xfrm rot="5400000">
            <a:off x="8153823" y="3060700"/>
            <a:ext cx="6223279"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10897162" y="955066"/>
            <a:ext cx="736598" cy="726521"/>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253642" y="4039696"/>
            <a:ext cx="858131" cy="2057400"/>
          </a:xfrm>
          <a:prstGeom prst="rect">
            <a:avLst/>
          </a:prstGeom>
          <a:no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2971" y="760904"/>
            <a:ext cx="841557" cy="2057400"/>
          </a:xfrm>
          <a:prstGeom prst="rect">
            <a:avLst/>
          </a:prstGeom>
        </p:spPr>
      </p:pic>
      <p:pic>
        <p:nvPicPr>
          <p:cNvPr id="6" name="Bilde 5" descr="Et bilde som inneholder skjermbilde, clip art, design&#10;&#10;Automatisk generert beskrivelse">
            <a:extLst>
              <a:ext uri="{FF2B5EF4-FFF2-40B4-BE49-F238E27FC236}">
                <a16:creationId xmlns:a16="http://schemas.microsoft.com/office/drawing/2014/main" id="{85332F92-27BF-9ADF-0F4C-78334D60D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95584" y="4064198"/>
            <a:ext cx="1689100" cy="1689100"/>
          </a:xfrm>
          <a:prstGeom prst="rect">
            <a:avLst/>
          </a:prstGeom>
        </p:spPr>
      </p:pic>
      <p:pic>
        <p:nvPicPr>
          <p:cNvPr id="8" name="Bilde 7" descr="Et bilde som inneholder clip art, Grafikk, grafisk design, illustrasjon&#10;&#10;Automatisk generert beskrivelse">
            <a:extLst>
              <a:ext uri="{FF2B5EF4-FFF2-40B4-BE49-F238E27FC236}">
                <a16:creationId xmlns:a16="http://schemas.microsoft.com/office/drawing/2014/main" id="{B0EC5F7B-CE35-196C-8AB1-6E158F58CF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8833" y="955066"/>
            <a:ext cx="2100126" cy="1838737"/>
          </a:xfrm>
          <a:prstGeom prst="rect">
            <a:avLst/>
          </a:prstGeom>
        </p:spPr>
      </p:pic>
    </p:spTree>
    <p:extLst>
      <p:ext uri="{BB962C8B-B14F-4D97-AF65-F5344CB8AC3E}">
        <p14:creationId xmlns:p14="http://schemas.microsoft.com/office/powerpoint/2010/main" val="294547117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5" name="Avrundet rektangel 4">
            <a:extLst>
              <a:ext uri="{FF2B5EF4-FFF2-40B4-BE49-F238E27FC236}">
                <a16:creationId xmlns:a16="http://schemas.microsoft.com/office/drawing/2014/main" id="{4A0A6A3F-4A2F-A078-AEEB-A9DD478E5D56}"/>
              </a:ext>
            </a:extLst>
          </p:cNvPr>
          <p:cNvSpPr/>
          <p:nvPr/>
        </p:nvSpPr>
        <p:spPr>
          <a:xfrm>
            <a:off x="1317447" y="3600081"/>
            <a:ext cx="6965552" cy="2936631"/>
          </a:xfrm>
          <a:prstGeom prst="roundRect">
            <a:avLst/>
          </a:prstGeom>
          <a:solidFill>
            <a:srgbClr val="EE6F7C"/>
          </a:solidFill>
          <a:ln>
            <a:noFill/>
          </a:ln>
        </p:spPr>
        <p:txBody>
          <a:bodyPr rtlCol="0" anchor="ctr"/>
          <a:lstStyle/>
          <a:p>
            <a:endParaRPr lang="nb-NO" sz="2800" dirty="0">
              <a:solidFill>
                <a:srgbClr val="009499"/>
              </a:solidFill>
              <a:latin typeface="Myriad Pro" panose="020B0503030403020204" pitchFamily="34" charset="0"/>
            </a:endParaRPr>
          </a:p>
          <a:p>
            <a:pPr marL="304815" indent="-304815">
              <a:buFont typeface="Arial" panose="020B0604020202020204" pitchFamily="34" charset="0"/>
              <a:buChar char="•"/>
            </a:pPr>
            <a:endParaRPr lang="nb-NO" sz="2400" dirty="0">
              <a:solidFill>
                <a:srgbClr val="009499"/>
              </a:solidFill>
              <a:latin typeface="Myriad Pro" panose="020B0503030403020204" pitchFamily="34" charset="0"/>
            </a:endParaRPr>
          </a:p>
          <a:p>
            <a:pPr marL="304815" indent="-304815">
              <a:lnSpc>
                <a:spcPct val="150000"/>
              </a:lnSpc>
              <a:buFont typeface="Arial" panose="020B0604020202020204" pitchFamily="34" charset="0"/>
              <a:buChar char="•"/>
            </a:pPr>
            <a:r>
              <a:rPr lang="nb-NO" sz="2400" dirty="0">
                <a:solidFill>
                  <a:srgbClr val="A43F3E"/>
                </a:solidFill>
                <a:latin typeface="Myriad Pro" panose="020B0503030403020204" pitchFamily="34" charset="0"/>
              </a:rPr>
              <a:t>Økonomisk utfordrende</a:t>
            </a:r>
          </a:p>
          <a:p>
            <a:pPr marL="304815" indent="-304815">
              <a:lnSpc>
                <a:spcPct val="150000"/>
              </a:lnSpc>
              <a:buFont typeface="Arial" panose="020B0604020202020204" pitchFamily="34" charset="0"/>
              <a:buChar char="•"/>
            </a:pPr>
            <a:r>
              <a:rPr lang="nb-NO" sz="2400" dirty="0">
                <a:solidFill>
                  <a:srgbClr val="A43F3E"/>
                </a:solidFill>
                <a:latin typeface="Myriad Pro" panose="020B0503030403020204" pitchFamily="34" charset="0"/>
              </a:rPr>
              <a:t>Transportkostnader</a:t>
            </a:r>
          </a:p>
          <a:p>
            <a:pPr marL="304815" indent="-304815">
              <a:lnSpc>
                <a:spcPct val="150000"/>
              </a:lnSpc>
              <a:buFont typeface="Arial" panose="020B0604020202020204" pitchFamily="34" charset="0"/>
              <a:buChar char="•"/>
            </a:pPr>
            <a:r>
              <a:rPr lang="nb-NO" sz="2400" dirty="0">
                <a:solidFill>
                  <a:srgbClr val="A43F3E"/>
                </a:solidFill>
                <a:latin typeface="Myriad Pro" panose="020B0503030403020204" pitchFamily="34" charset="0"/>
              </a:rPr>
              <a:t>Risiko for avskoging</a:t>
            </a:r>
          </a:p>
          <a:p>
            <a:endParaRPr lang="nb-NO" sz="2133" dirty="0">
              <a:solidFill>
                <a:srgbClr val="009499"/>
              </a:solidFill>
              <a:latin typeface="Myriad Pro" panose="020B0503030403020204" pitchFamily="34" charset="0"/>
            </a:endParaRPr>
          </a:p>
          <a:p>
            <a:endParaRPr lang="nb-NO" sz="1200" dirty="0">
              <a:solidFill>
                <a:srgbClr val="4A7C28"/>
              </a:solidFill>
              <a:latin typeface="Myriad Pro" panose="020B0503030403020204" pitchFamily="34" charset="0"/>
            </a:endParaRPr>
          </a:p>
        </p:txBody>
      </p:sp>
      <p:grpSp>
        <p:nvGrpSpPr>
          <p:cNvPr id="16" name="Gruppe 15">
            <a:extLst>
              <a:ext uri="{FF2B5EF4-FFF2-40B4-BE49-F238E27FC236}">
                <a16:creationId xmlns:a16="http://schemas.microsoft.com/office/drawing/2014/main" id="{47FE8A69-AC68-3AC4-CA28-EB44EAC2D532}"/>
              </a:ext>
            </a:extLst>
          </p:cNvPr>
          <p:cNvGrpSpPr/>
          <p:nvPr/>
        </p:nvGrpSpPr>
        <p:grpSpPr>
          <a:xfrm>
            <a:off x="1317446" y="406120"/>
            <a:ext cx="6965552" cy="2936631"/>
            <a:chOff x="1598693" y="1337066"/>
            <a:chExt cx="6768426" cy="6301844"/>
          </a:xfrm>
        </p:grpSpPr>
        <p:sp>
          <p:nvSpPr>
            <p:cNvPr id="4" name="Avrundet rektangel 3">
              <a:extLst>
                <a:ext uri="{FF2B5EF4-FFF2-40B4-BE49-F238E27FC236}">
                  <a16:creationId xmlns:a16="http://schemas.microsoft.com/office/drawing/2014/main" id="{7E3E1156-64FA-46F1-14D2-A29AF91E0CF0}"/>
                </a:ext>
              </a:extLst>
            </p:cNvPr>
            <p:cNvSpPr/>
            <p:nvPr/>
          </p:nvSpPr>
          <p:spPr>
            <a:xfrm>
              <a:off x="1598693" y="1337066"/>
              <a:ext cx="6768426" cy="6301844"/>
            </a:xfrm>
            <a:prstGeom prst="roundRect">
              <a:avLst/>
            </a:prstGeom>
            <a:solidFill>
              <a:srgbClr val="02878A"/>
            </a:solidFill>
            <a:ln>
              <a:noFill/>
            </a:ln>
          </p:spPr>
          <p:txBody>
            <a:bodyPr rtlCol="0" anchor="ctr"/>
            <a:lstStyle/>
            <a:p>
              <a:pPr marL="237502" lvl="1">
                <a:lnSpc>
                  <a:spcPts val="3520"/>
                </a:lnSpc>
              </a:pPr>
              <a:endParaRPr lang="nb-NO" sz="1600" dirty="0">
                <a:solidFill>
                  <a:srgbClr val="00949A"/>
                </a:solidFill>
                <a:latin typeface="Myriad Pro" panose="020B0503030403020204" pitchFamily="34" charset="0"/>
              </a:endParaRPr>
            </a:p>
            <a:p>
              <a:pPr marL="237502" lvl="1">
                <a:lnSpc>
                  <a:spcPct val="150000"/>
                </a:lnSpc>
              </a:pPr>
              <a:endParaRPr lang="nb-NO" sz="1600" dirty="0">
                <a:solidFill>
                  <a:srgbClr val="00949A"/>
                </a:solidFill>
                <a:latin typeface="Myriad Pro" panose="020B0503030403020204" pitchFamily="34" charset="0"/>
              </a:endParaRPr>
            </a:p>
            <a:p>
              <a:pPr marL="237502" lvl="1"/>
              <a:endParaRPr lang="nb-NO" sz="2400" dirty="0">
                <a:solidFill>
                  <a:srgbClr val="00949A"/>
                </a:solidFill>
                <a:latin typeface="Myriad Pro" panose="020B0503030403020204" pitchFamily="34" charset="0"/>
              </a:endParaRPr>
            </a:p>
            <a:p>
              <a:pPr marL="542317" lvl="1" indent="-304815">
                <a:lnSpc>
                  <a:spcPct val="150000"/>
                </a:lnSpc>
                <a:buFont typeface="Arial" panose="020B0604020202020204" pitchFamily="34" charset="0"/>
                <a:buChar char="•"/>
              </a:pPr>
              <a:r>
                <a:rPr lang="nb-NO" sz="2400" dirty="0">
                  <a:solidFill>
                    <a:srgbClr val="00949A"/>
                  </a:solidFill>
                  <a:latin typeface="Myriad Pro" panose="020B0503030403020204" pitchFamily="34" charset="0"/>
                </a:rPr>
                <a:t>Utnyttelse av oversett ressurs</a:t>
              </a:r>
            </a:p>
            <a:p>
              <a:pPr marL="542317" lvl="1" indent="-304815">
                <a:lnSpc>
                  <a:spcPct val="150000"/>
                </a:lnSpc>
                <a:buFont typeface="Arial" panose="020B0604020202020204" pitchFamily="34" charset="0"/>
                <a:buChar char="•"/>
              </a:pPr>
              <a:r>
                <a:rPr lang="nb-NO" sz="2400" dirty="0">
                  <a:solidFill>
                    <a:srgbClr val="00949A"/>
                  </a:solidFill>
                  <a:latin typeface="Myriad Pro" panose="020B0503030403020204" pitchFamily="34" charset="0"/>
                </a:rPr>
                <a:t>Lokal produksjon</a:t>
              </a:r>
            </a:p>
            <a:p>
              <a:pPr marL="542317" lvl="1" indent="-304815">
                <a:lnSpc>
                  <a:spcPct val="150000"/>
                </a:lnSpc>
                <a:buFont typeface="Arial" panose="020B0604020202020204" pitchFamily="34" charset="0"/>
                <a:buChar char="•"/>
              </a:pPr>
              <a:r>
                <a:rPr lang="nb-NO" sz="2400" dirty="0">
                  <a:solidFill>
                    <a:srgbClr val="00949A"/>
                  </a:solidFill>
                  <a:latin typeface="Myriad Pro" panose="020B0503030403020204" pitchFamily="34" charset="0"/>
                </a:rPr>
                <a:t>Miljøvennlig</a:t>
              </a:r>
            </a:p>
            <a:p>
              <a:pPr marL="542317" lvl="1" indent="-304815">
                <a:lnSpc>
                  <a:spcPct val="150000"/>
                </a:lnSpc>
                <a:buFont typeface="Arial" panose="020B0604020202020204" pitchFamily="34" charset="0"/>
                <a:buChar char="•"/>
              </a:pPr>
              <a:endParaRPr lang="nb-NO" sz="1867" dirty="0">
                <a:solidFill>
                  <a:srgbClr val="00949A"/>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00949A"/>
                </a:solidFill>
                <a:latin typeface="Myriad Pro" panose="020B0503030403020204" pitchFamily="34" charset="0"/>
              </a:endParaRPr>
            </a:p>
          </p:txBody>
        </p:sp>
        <p:sp>
          <p:nvSpPr>
            <p:cNvPr id="12" name="TextBox 9">
              <a:extLst>
                <a:ext uri="{FF2B5EF4-FFF2-40B4-BE49-F238E27FC236}">
                  <a16:creationId xmlns:a16="http://schemas.microsoft.com/office/drawing/2014/main" id="{F3F701B4-6219-ACEF-8837-B8681E6C6336}"/>
                </a:ext>
              </a:extLst>
            </p:cNvPr>
            <p:cNvSpPr txBox="1"/>
            <p:nvPr/>
          </p:nvSpPr>
          <p:spPr>
            <a:xfrm>
              <a:off x="3246655" y="1498235"/>
              <a:ext cx="4500910" cy="1685576"/>
            </a:xfrm>
            <a:prstGeom prst="rect">
              <a:avLst/>
            </a:prstGeom>
          </p:spPr>
          <p:txBody>
            <a:bodyPr wrap="square" lIns="0" tIns="0" rIns="0" bIns="0" rtlCol="0" anchor="t">
              <a:spAutoFit/>
            </a:bodyPr>
            <a:lstStyle/>
            <a:p>
              <a:pPr lvl="2">
                <a:lnSpc>
                  <a:spcPts val="6250"/>
                </a:lnSpc>
              </a:pPr>
              <a:r>
                <a:rPr lang="nb-NO" sz="4667" dirty="0">
                  <a:solidFill>
                    <a:srgbClr val="00949A"/>
                  </a:solidFill>
                  <a:latin typeface="Myriad Pro" panose="020B0503030403020204" pitchFamily="34" charset="0"/>
                </a:rPr>
                <a:t>Fordeler</a:t>
              </a:r>
            </a:p>
          </p:txBody>
        </p:sp>
      </p:grpSp>
      <p:sp>
        <p:nvSpPr>
          <p:cNvPr id="13" name="TextBox 9">
            <a:extLst>
              <a:ext uri="{FF2B5EF4-FFF2-40B4-BE49-F238E27FC236}">
                <a16:creationId xmlns:a16="http://schemas.microsoft.com/office/drawing/2014/main" id="{389B502F-65E3-786D-9211-00C686F2CB60}"/>
              </a:ext>
            </a:extLst>
          </p:cNvPr>
          <p:cNvSpPr txBox="1"/>
          <p:nvPr/>
        </p:nvSpPr>
        <p:spPr>
          <a:xfrm>
            <a:off x="3598804" y="3683239"/>
            <a:ext cx="3741795" cy="785471"/>
          </a:xfrm>
          <a:prstGeom prst="rect">
            <a:avLst/>
          </a:prstGeom>
        </p:spPr>
        <p:txBody>
          <a:bodyPr wrap="square" lIns="0" tIns="0" rIns="0" bIns="0" rtlCol="0" anchor="t">
            <a:spAutoFit/>
          </a:bodyPr>
          <a:lstStyle/>
          <a:p>
            <a:pPr>
              <a:lnSpc>
                <a:spcPts val="6250"/>
              </a:lnSpc>
            </a:pPr>
            <a:r>
              <a:rPr lang="nb-NO" sz="4667" dirty="0">
                <a:solidFill>
                  <a:srgbClr val="A43F3E"/>
                </a:solidFill>
                <a:latin typeface="Myriad Pro" panose="020B0503030403020204" pitchFamily="34" charset="0"/>
              </a:rPr>
              <a:t>Ulemper</a:t>
            </a:r>
          </a:p>
        </p:txBody>
      </p:sp>
      <p:sp>
        <p:nvSpPr>
          <p:cNvPr id="15" name="Avrundet rektangel 14">
            <a:extLst>
              <a:ext uri="{FF2B5EF4-FFF2-40B4-BE49-F238E27FC236}">
                <a16:creationId xmlns:a16="http://schemas.microsoft.com/office/drawing/2014/main" id="{04925B64-07C9-80C9-0264-9FCE614B8AE2}"/>
              </a:ext>
            </a:extLst>
          </p:cNvPr>
          <p:cNvSpPr/>
          <p:nvPr/>
        </p:nvSpPr>
        <p:spPr>
          <a:xfrm rot="5400000">
            <a:off x="8153823" y="3060700"/>
            <a:ext cx="6223279" cy="736599"/>
          </a:xfrm>
          <a:prstGeom prst="roundRect">
            <a:avLst>
              <a:gd name="adj" fmla="val 50000"/>
            </a:avLst>
          </a:prstGeom>
          <a:solidFill>
            <a:srgbClr val="06878B"/>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1" name="Ellipse 10">
            <a:extLst>
              <a:ext uri="{FF2B5EF4-FFF2-40B4-BE49-F238E27FC236}">
                <a16:creationId xmlns:a16="http://schemas.microsoft.com/office/drawing/2014/main" id="{497956C1-8E1B-05A6-8B4C-745C7D28DEE0}"/>
              </a:ext>
            </a:extLst>
          </p:cNvPr>
          <p:cNvSpPr/>
          <p:nvPr/>
        </p:nvSpPr>
        <p:spPr>
          <a:xfrm>
            <a:off x="10897164" y="5068396"/>
            <a:ext cx="736598" cy="726521"/>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Bilde 8" descr="Et bilde som inneholder symbol, Grafikk, design, kreativitet&#10;&#10;Automatisk generert beskrivelse">
            <a:extLst>
              <a:ext uri="{FF2B5EF4-FFF2-40B4-BE49-F238E27FC236}">
                <a16:creationId xmlns:a16="http://schemas.microsoft.com/office/drawing/2014/main" id="{B109AA3F-01BA-C1CC-1110-D5FC6DDD69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642" y="4039696"/>
            <a:ext cx="858131" cy="2057400"/>
          </a:xfrm>
          <a:prstGeom prst="rect">
            <a:avLst/>
          </a:prstGeom>
          <a:noFill/>
        </p:spPr>
      </p:pic>
      <p:pic>
        <p:nvPicPr>
          <p:cNvPr id="10" name="Bilde 9" descr="Et bilde som inneholder symbol, Grafikk, design, kreativitet&#10;&#10;Automatisk generert beskrivelse">
            <a:extLst>
              <a:ext uri="{FF2B5EF4-FFF2-40B4-BE49-F238E27FC236}">
                <a16:creationId xmlns:a16="http://schemas.microsoft.com/office/drawing/2014/main" id="{BAD44CC7-03C9-51E4-BC0E-DBE0BE1F4DE5}"/>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2971" y="760904"/>
            <a:ext cx="841557" cy="2057400"/>
          </a:xfrm>
          <a:prstGeom prst="rect">
            <a:avLst/>
          </a:prstGeom>
        </p:spPr>
      </p:pic>
      <p:pic>
        <p:nvPicPr>
          <p:cNvPr id="6" name="Bilde 5" descr="Et bilde som inneholder skjermbilde, clip art, design&#10;&#10;Automatisk generert beskrivelse">
            <a:extLst>
              <a:ext uri="{FF2B5EF4-FFF2-40B4-BE49-F238E27FC236}">
                <a16:creationId xmlns:a16="http://schemas.microsoft.com/office/drawing/2014/main" id="{85332F92-27BF-9ADF-0F4C-78334D60D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95584" y="4064198"/>
            <a:ext cx="1689100" cy="1689100"/>
          </a:xfrm>
          <a:prstGeom prst="rect">
            <a:avLst/>
          </a:prstGeom>
        </p:spPr>
      </p:pic>
      <p:pic>
        <p:nvPicPr>
          <p:cNvPr id="8" name="Bilde 7" descr="Et bilde som inneholder clip art, Grafikk, grafisk design, illustrasjon&#10;&#10;Automatisk generert beskrivelse">
            <a:extLst>
              <a:ext uri="{FF2B5EF4-FFF2-40B4-BE49-F238E27FC236}">
                <a16:creationId xmlns:a16="http://schemas.microsoft.com/office/drawing/2014/main" id="{B0EC5F7B-CE35-196C-8AB1-6E158F58CF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8833" y="955066"/>
            <a:ext cx="2100126" cy="1838737"/>
          </a:xfrm>
          <a:prstGeom prst="rect">
            <a:avLst/>
          </a:prstGeom>
        </p:spPr>
      </p:pic>
    </p:spTree>
    <p:extLst>
      <p:ext uri="{BB962C8B-B14F-4D97-AF65-F5344CB8AC3E}">
        <p14:creationId xmlns:p14="http://schemas.microsoft.com/office/powerpoint/2010/main" val="4257200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248587"/>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547474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Gassifisering</a:t>
            </a:r>
            <a:endParaRPr lang="en-US" sz="5896" dirty="0">
              <a:solidFill>
                <a:srgbClr val="D0E7DE"/>
              </a:solidFill>
              <a:latin typeface="Myriad Pro" panose="020B0503030403020204" pitchFamily="34" charset="0"/>
            </a:endParaRP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263083"/>
            <a:ext cx="3378152" cy="3052831"/>
            <a:chOff x="2692824" y="387677"/>
            <a:chExt cx="7098379" cy="6301844"/>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800" y="387677"/>
              <a:ext cx="6768426" cy="6301844"/>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Reduserer utslipp av farlige stoffer</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Utnytter avfall effektivt</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Gjenvinnbare metaller</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387677"/>
              <a:ext cx="7098379" cy="1558285"/>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Fordeler</a:t>
              </a: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221126" cy="3052831"/>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Lav energitetthet</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Komplisert prosess</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54887"/>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Ulemper</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0" y="3124547"/>
            <a:ext cx="736598" cy="726521"/>
          </a:xfrm>
          <a:prstGeom prst="ellipse">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3212419156"/>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62247" y="4314141"/>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59314" y="3562107"/>
                <a:ext cx="1459990" cy="358623"/>
              </a:xfrm>
              <a:prstGeom prst="rect">
                <a:avLst/>
              </a:prstGeom>
              <a:noFill/>
            </p:spPr>
            <p:txBody>
              <a:bodyPr wrap="square" rtlCol="0">
                <a:spAutoFit/>
              </a:bodyPr>
              <a:lstStyle/>
              <a:p>
                <a:r>
                  <a:rPr lang="nb-NO" sz="1600" b="1" dirty="0">
                    <a:solidFill>
                      <a:schemeClr val="bg1"/>
                    </a:solidFill>
                    <a:latin typeface="Myriad Pro" panose="020B0503030403020204" pitchFamily="34" charset="0"/>
                    <a:cs typeface="Calibri" panose="020F0502020204030204" pitchFamily="34" charset="0"/>
                  </a:rPr>
                  <a:t>800 - 1000</a:t>
                </a:r>
                <a:r>
                  <a:rPr lang="nb-NO" sz="1600" b="1" dirty="0">
                    <a:solidFill>
                      <a:schemeClr val="bg1"/>
                    </a:solidFill>
                    <a:effectLst/>
                    <a:latin typeface="Myriad Pro" panose="020B0503030403020204" pitchFamily="34" charset="0"/>
                    <a:cs typeface="Calibri" panose="020F0502020204030204" pitchFamily="34" charset="0"/>
                  </a:rPr>
                  <a:t>°</a:t>
                </a:r>
                <a:r>
                  <a:rPr lang="nb-NO" sz="1600" b="1" dirty="0">
                    <a:solidFill>
                      <a:schemeClr val="bg1"/>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007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166977651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4590991"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Gassifisering</a:t>
            </a:r>
            <a:endParaRPr lang="en-US" sz="5896" dirty="0">
              <a:solidFill>
                <a:srgbClr val="D0E7DE"/>
              </a:solidFill>
              <a:latin typeface="Myriad Pro" panose="020B0503030403020204" pitchFamily="34" charset="0"/>
            </a:endParaRP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123118"/>
            <a:ext cx="3378152" cy="3192796"/>
            <a:chOff x="2692824" y="98752"/>
            <a:chExt cx="7098378" cy="6590769"/>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800" y="387677"/>
              <a:ext cx="6768426" cy="6301844"/>
            </a:xfrm>
            <a:prstGeom prst="roundRect">
              <a:avLst/>
            </a:prstGeom>
            <a:solidFill>
              <a:srgbClr val="90D581"/>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497C28"/>
                  </a:solidFill>
                  <a:latin typeface="Myriad Pro" panose="020B0503030403020204" pitchFamily="34" charset="0"/>
                </a:rPr>
                <a:t>Reduserer utslipp av farlige stoffer</a:t>
              </a:r>
            </a:p>
            <a:p>
              <a:pPr marL="542317" lvl="1" indent="-304815">
                <a:lnSpc>
                  <a:spcPct val="150000"/>
                </a:lnSpc>
                <a:buFont typeface="Arial" panose="020B0604020202020204" pitchFamily="34" charset="0"/>
                <a:buChar char="•"/>
              </a:pPr>
              <a:r>
                <a:rPr lang="nb-NO" dirty="0">
                  <a:solidFill>
                    <a:srgbClr val="497C28"/>
                  </a:solidFill>
                  <a:latin typeface="Myriad Pro" panose="020B0503030403020204" pitchFamily="34" charset="0"/>
                </a:rPr>
                <a:t>Utnytter avfall effektivt</a:t>
              </a:r>
            </a:p>
            <a:p>
              <a:pPr marL="542317" lvl="1" indent="-304815">
                <a:lnSpc>
                  <a:spcPct val="150000"/>
                </a:lnSpc>
                <a:buFont typeface="Arial" panose="020B0604020202020204" pitchFamily="34" charset="0"/>
                <a:buChar char="•"/>
              </a:pPr>
              <a:r>
                <a:rPr lang="nb-NO" dirty="0">
                  <a:solidFill>
                    <a:srgbClr val="497C28"/>
                  </a:solidFill>
                  <a:latin typeface="Myriad Pro" panose="020B0503030403020204" pitchFamily="34" charset="0"/>
                </a:rPr>
                <a:t>Gjenvinnbare metaller</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98752"/>
              <a:ext cx="7098378" cy="1558285"/>
            </a:xfrm>
            <a:prstGeom prst="rect">
              <a:avLst/>
            </a:prstGeom>
          </p:spPr>
          <p:txBody>
            <a:bodyPr wrap="square" lIns="0" tIns="0" rIns="0" bIns="0" rtlCol="0" anchor="t">
              <a:spAutoFit/>
            </a:bodyPr>
            <a:lstStyle/>
            <a:p>
              <a:pPr lvl="2">
                <a:lnSpc>
                  <a:spcPts val="6250"/>
                </a:lnSpc>
              </a:pPr>
              <a:r>
                <a:rPr lang="nb-NO" sz="3600" dirty="0">
                  <a:solidFill>
                    <a:srgbClr val="497C28"/>
                  </a:solidFill>
                  <a:latin typeface="Myriad Pro" panose="020B0503030403020204" pitchFamily="34" charset="0"/>
                </a:rPr>
                <a:t>Fordeler</a:t>
              </a: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221126" cy="3052831"/>
          </a:xfrm>
          <a:prstGeom prst="roundRect">
            <a:avLst/>
          </a:prstGeom>
          <a:solidFill>
            <a:srgbClr val="00787F"/>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Lav energitetthet</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Komplisert prosess</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54887"/>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Ulemper</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1" y="1279461"/>
            <a:ext cx="736598" cy="726521"/>
          </a:xfrm>
          <a:prstGeom prst="ellipse">
            <a:avLst/>
          </a:prstGeom>
          <a:solidFill>
            <a:srgbClr val="90D581"/>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extLst>
              <p:ext uri="{D42A27DB-BD31-4B8C-83A1-F6EECF244321}">
                <p14:modId xmlns:p14="http://schemas.microsoft.com/office/powerpoint/2010/main" val="446662507"/>
              </p:ext>
            </p:extLst>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62247" y="4282327"/>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97701" y="3523719"/>
                <a:ext cx="1383217" cy="358623"/>
              </a:xfrm>
              <a:prstGeom prst="rect">
                <a:avLst/>
              </a:prstGeom>
              <a:noFill/>
            </p:spPr>
            <p:txBody>
              <a:bodyPr wrap="square" rtlCol="0">
                <a:spAutoFit/>
              </a:bodyPr>
              <a:lstStyle/>
              <a:p>
                <a:r>
                  <a:rPr lang="nb-NO" sz="1600" b="1" dirty="0">
                    <a:solidFill>
                      <a:srgbClr val="248587"/>
                    </a:solidFill>
                    <a:latin typeface="Myriad Pro" panose="020B0503030403020204" pitchFamily="34" charset="0"/>
                    <a:cs typeface="Calibri" panose="020F0502020204030204" pitchFamily="34" charset="0"/>
                  </a:rPr>
                  <a:t>800 - 1000</a:t>
                </a:r>
                <a:r>
                  <a:rPr lang="nb-NO" sz="1600" b="1" dirty="0">
                    <a:solidFill>
                      <a:srgbClr val="248587"/>
                    </a:solidFill>
                    <a:effectLst/>
                    <a:latin typeface="Myriad Pro" panose="020B0503030403020204" pitchFamily="34" charset="0"/>
                    <a:cs typeface="Calibri" panose="020F0502020204030204" pitchFamily="34" charset="0"/>
                  </a:rPr>
                  <a:t>°</a:t>
                </a:r>
                <a:r>
                  <a:rPr lang="nb-NO" sz="1600" b="1" dirty="0">
                    <a:solidFill>
                      <a:srgbClr val="248587"/>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2369922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219200" y="464943"/>
            <a:ext cx="5213135"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Gassifisering</a:t>
            </a:r>
            <a:endParaRPr lang="en-US" sz="5896" dirty="0">
              <a:solidFill>
                <a:srgbClr val="D0E7DE"/>
              </a:solidFill>
              <a:latin typeface="Myriad Pro" panose="020B0503030403020204" pitchFamily="34" charset="0"/>
            </a:endParaRPr>
          </a:p>
        </p:txBody>
      </p:sp>
      <p:grpSp>
        <p:nvGrpSpPr>
          <p:cNvPr id="4" name="Gruppe 3">
            <a:extLst>
              <a:ext uri="{FF2B5EF4-FFF2-40B4-BE49-F238E27FC236}">
                <a16:creationId xmlns:a16="http://schemas.microsoft.com/office/drawing/2014/main" id="{B9497E0E-9EC8-6A16-35D0-3D3C67D8B252}"/>
              </a:ext>
            </a:extLst>
          </p:cNvPr>
          <p:cNvGrpSpPr/>
          <p:nvPr/>
        </p:nvGrpSpPr>
        <p:grpSpPr>
          <a:xfrm>
            <a:off x="7052748" y="123118"/>
            <a:ext cx="3378152" cy="3192796"/>
            <a:chOff x="2692824" y="98753"/>
            <a:chExt cx="7098379" cy="6590768"/>
          </a:xfrm>
        </p:grpSpPr>
        <p:sp>
          <p:nvSpPr>
            <p:cNvPr id="5" name="Avrundet rektangel 4">
              <a:extLst>
                <a:ext uri="{FF2B5EF4-FFF2-40B4-BE49-F238E27FC236}">
                  <a16:creationId xmlns:a16="http://schemas.microsoft.com/office/drawing/2014/main" id="{A1372EB2-B07D-CCAB-6732-81168A402A70}"/>
                </a:ext>
              </a:extLst>
            </p:cNvPr>
            <p:cNvSpPr/>
            <p:nvPr/>
          </p:nvSpPr>
          <p:spPr>
            <a:xfrm>
              <a:off x="2857800" y="387677"/>
              <a:ext cx="6768426" cy="6301844"/>
            </a:xfrm>
            <a:prstGeom prst="roundRect">
              <a:avLst/>
            </a:prstGeom>
            <a:solidFill>
              <a:srgbClr val="007880"/>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lnSpc>
                  <a:spcPct val="150000"/>
                </a:lnSpc>
              </a:pPr>
              <a:endParaRPr lang="nb-NO" sz="1600" dirty="0">
                <a:solidFill>
                  <a:srgbClr val="248587"/>
                </a:solidFill>
                <a:latin typeface="Myriad Pro" panose="020B0503030403020204" pitchFamily="34" charset="0"/>
              </a:endParaRPr>
            </a:p>
            <a:p>
              <a:pPr marL="237502" lvl="1"/>
              <a:endParaRPr lang="nb-NO" sz="24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Reduserer utslipp av farlige stoffer</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Utnytter avfall effektivt</a:t>
              </a:r>
            </a:p>
            <a:p>
              <a:pPr marL="542317" lvl="1" indent="-304815">
                <a:lnSpc>
                  <a:spcPct val="150000"/>
                </a:lnSpc>
                <a:buFont typeface="Arial" panose="020B0604020202020204" pitchFamily="34" charset="0"/>
                <a:buChar char="•"/>
              </a:pPr>
              <a:r>
                <a:rPr lang="nb-NO" dirty="0">
                  <a:solidFill>
                    <a:srgbClr val="00949A"/>
                  </a:solidFill>
                  <a:latin typeface="Myriad Pro" panose="020B0503030403020204" pitchFamily="34" charset="0"/>
                </a:rPr>
                <a:t>Gjenvinnbare metaller</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6" name="TextBox 9">
              <a:extLst>
                <a:ext uri="{FF2B5EF4-FFF2-40B4-BE49-F238E27FC236}">
                  <a16:creationId xmlns:a16="http://schemas.microsoft.com/office/drawing/2014/main" id="{14CF4244-645C-669C-A60F-BFAB978CA929}"/>
                </a:ext>
              </a:extLst>
            </p:cNvPr>
            <p:cNvSpPr txBox="1"/>
            <p:nvPr/>
          </p:nvSpPr>
          <p:spPr>
            <a:xfrm>
              <a:off x="2692824" y="98753"/>
              <a:ext cx="7098379" cy="1558285"/>
            </a:xfrm>
            <a:prstGeom prst="rect">
              <a:avLst/>
            </a:prstGeom>
          </p:spPr>
          <p:txBody>
            <a:bodyPr wrap="square" lIns="0" tIns="0" rIns="0" bIns="0" rtlCol="0" anchor="t">
              <a:spAutoFit/>
            </a:bodyPr>
            <a:lstStyle/>
            <a:p>
              <a:pPr lvl="2">
                <a:lnSpc>
                  <a:spcPts val="6250"/>
                </a:lnSpc>
              </a:pPr>
              <a:r>
                <a:rPr lang="nb-NO" sz="3600" dirty="0">
                  <a:solidFill>
                    <a:srgbClr val="00949A"/>
                  </a:solidFill>
                  <a:latin typeface="Myriad Pro" panose="020B0503030403020204" pitchFamily="34" charset="0"/>
                </a:rPr>
                <a:t>Fordeler</a:t>
              </a:r>
            </a:p>
          </p:txBody>
        </p:sp>
      </p:grpSp>
      <p:pic>
        <p:nvPicPr>
          <p:cNvPr id="8" name="Bilde 7" descr="Et bilde som inneholder symbol, Grafikk, design, kreativitet&#10;&#10;Automatisk generert beskrivelse">
            <a:extLst>
              <a:ext uri="{FF2B5EF4-FFF2-40B4-BE49-F238E27FC236}">
                <a16:creationId xmlns:a16="http://schemas.microsoft.com/office/drawing/2014/main" id="{44178D5C-6CE7-CFEB-B930-6D4AC45C74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7208" y="4282327"/>
            <a:ext cx="731861" cy="1754663"/>
          </a:xfrm>
          <a:prstGeom prst="rect">
            <a:avLst/>
          </a:prstGeom>
          <a:noFill/>
        </p:spPr>
      </p:pic>
      <p:sp>
        <p:nvSpPr>
          <p:cNvPr id="13" name="Avrundet rektangel 12">
            <a:extLst>
              <a:ext uri="{FF2B5EF4-FFF2-40B4-BE49-F238E27FC236}">
                <a16:creationId xmlns:a16="http://schemas.microsoft.com/office/drawing/2014/main" id="{860D4CA3-86F5-EDCE-A609-88466E8B774B}"/>
              </a:ext>
            </a:extLst>
          </p:cNvPr>
          <p:cNvSpPr/>
          <p:nvPr/>
        </p:nvSpPr>
        <p:spPr>
          <a:xfrm>
            <a:off x="7131261" y="3542086"/>
            <a:ext cx="3221126" cy="3052831"/>
          </a:xfrm>
          <a:prstGeom prst="roundRect">
            <a:avLst/>
          </a:prstGeom>
          <a:solidFill>
            <a:srgbClr val="EE6F7C"/>
          </a:solidFill>
          <a:ln>
            <a:noFill/>
          </a:ln>
        </p:spPr>
        <p:txBody>
          <a:bodyPr rtlCol="0" anchor="ctr"/>
          <a:lstStyle/>
          <a:p>
            <a:pPr marL="237502" lvl="1">
              <a:lnSpc>
                <a:spcPts val="3520"/>
              </a:lnSpc>
            </a:pPr>
            <a:endParaRPr lang="nb-NO" sz="1600" dirty="0">
              <a:solidFill>
                <a:srgbClr val="248587"/>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237502" lvl="1"/>
            <a:endParaRPr lang="nb-NO" sz="2000" dirty="0">
              <a:solidFill>
                <a:srgbClr val="4A7C28"/>
              </a:solidFill>
              <a:latin typeface="Myriad Pro" panose="020B0503030403020204" pitchFamily="34" charset="0"/>
            </a:endParaRPr>
          </a:p>
          <a:p>
            <a:pPr marL="542317" lvl="1" indent="-304815">
              <a:lnSpc>
                <a:spcPct val="150000"/>
              </a:lnSpc>
              <a:buFont typeface="Arial" panose="020B0604020202020204" pitchFamily="34" charset="0"/>
              <a:buChar char="•"/>
            </a:pPr>
            <a:r>
              <a:rPr lang="nb-NO" dirty="0">
                <a:solidFill>
                  <a:srgbClr val="A43F3E"/>
                </a:solidFill>
                <a:latin typeface="Myriad Pro" panose="020B0503030403020204" pitchFamily="34" charset="0"/>
              </a:rPr>
              <a:t>Lav energitetthet</a:t>
            </a:r>
          </a:p>
          <a:p>
            <a:pPr marL="542317" lvl="1" indent="-304815">
              <a:lnSpc>
                <a:spcPct val="150000"/>
              </a:lnSpc>
              <a:buFont typeface="Arial" panose="020B0604020202020204" pitchFamily="34" charset="0"/>
              <a:buChar char="•"/>
            </a:pPr>
            <a:r>
              <a:rPr lang="nb-NO" dirty="0">
                <a:solidFill>
                  <a:srgbClr val="A43F3E"/>
                </a:solidFill>
                <a:latin typeface="Myriad Pro" panose="020B0503030403020204" pitchFamily="34" charset="0"/>
              </a:rPr>
              <a:t>Komplisert prosess</a:t>
            </a:r>
          </a:p>
          <a:p>
            <a:pPr marL="542317" lvl="1" indent="-304815">
              <a:lnSpc>
                <a:spcPct val="150000"/>
              </a:lnSpc>
              <a:buFont typeface="Arial" panose="020B0604020202020204" pitchFamily="34" charset="0"/>
              <a:buChar char="•"/>
            </a:pPr>
            <a:endParaRPr lang="nb-NO" sz="1867" dirty="0">
              <a:solidFill>
                <a:srgbClr val="4A7C28"/>
              </a:solidFill>
              <a:latin typeface="Myriad Pro" panose="020B0503030403020204" pitchFamily="34" charset="0"/>
            </a:endParaRPr>
          </a:p>
          <a:p>
            <a:pPr marL="542317" lvl="1" indent="-304815">
              <a:lnSpc>
                <a:spcPts val="3520"/>
              </a:lnSpc>
              <a:buFont typeface="Arial" panose="020B0604020202020204" pitchFamily="34" charset="0"/>
              <a:buChar char="•"/>
            </a:pPr>
            <a:endParaRPr lang="nb-NO" sz="1200" dirty="0">
              <a:solidFill>
                <a:srgbClr val="248587"/>
              </a:solidFill>
              <a:latin typeface="Myriad Pro" panose="020B0503030403020204" pitchFamily="34" charset="0"/>
            </a:endParaRPr>
          </a:p>
        </p:txBody>
      </p:sp>
      <p:sp>
        <p:nvSpPr>
          <p:cNvPr id="14" name="TextBox 9">
            <a:extLst>
              <a:ext uri="{FF2B5EF4-FFF2-40B4-BE49-F238E27FC236}">
                <a16:creationId xmlns:a16="http://schemas.microsoft.com/office/drawing/2014/main" id="{738BA51F-2D2C-CC34-6561-405942B141C4}"/>
              </a:ext>
            </a:extLst>
          </p:cNvPr>
          <p:cNvSpPr txBox="1"/>
          <p:nvPr/>
        </p:nvSpPr>
        <p:spPr>
          <a:xfrm>
            <a:off x="6974235" y="3606979"/>
            <a:ext cx="3378152" cy="754887"/>
          </a:xfrm>
          <a:prstGeom prst="rect">
            <a:avLst/>
          </a:prstGeom>
        </p:spPr>
        <p:txBody>
          <a:bodyPr wrap="square" lIns="0" tIns="0" rIns="0" bIns="0" rtlCol="0" anchor="t">
            <a:spAutoFit/>
          </a:bodyPr>
          <a:lstStyle/>
          <a:p>
            <a:pPr lvl="2">
              <a:lnSpc>
                <a:spcPts val="6250"/>
              </a:lnSpc>
            </a:pPr>
            <a:r>
              <a:rPr lang="nb-NO" sz="3600" dirty="0">
                <a:solidFill>
                  <a:srgbClr val="A43F3E"/>
                </a:solidFill>
                <a:latin typeface="Myriad Pro" panose="020B0503030403020204" pitchFamily="34" charset="0"/>
              </a:rPr>
              <a:t>Ulemper</a:t>
            </a:r>
          </a:p>
        </p:txBody>
      </p:sp>
      <p:sp>
        <p:nvSpPr>
          <p:cNvPr id="15" name="Avrundet rektangel 14">
            <a:extLst>
              <a:ext uri="{FF2B5EF4-FFF2-40B4-BE49-F238E27FC236}">
                <a16:creationId xmlns:a16="http://schemas.microsoft.com/office/drawing/2014/main" id="{6A4DF786-E8FD-B531-6B12-BEB84D2DA02D}"/>
              </a:ext>
            </a:extLst>
          </p:cNvPr>
          <p:cNvSpPr/>
          <p:nvPr/>
        </p:nvSpPr>
        <p:spPr>
          <a:xfrm rot="5400000">
            <a:off x="8229460" y="3173786"/>
            <a:ext cx="6223279" cy="736599"/>
          </a:xfrm>
          <a:prstGeom prst="roundRect">
            <a:avLst>
              <a:gd name="adj" fmla="val 50000"/>
            </a:avLst>
          </a:prstGeom>
          <a:solidFill>
            <a:srgbClr val="007880"/>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6" name="Ellipse 15">
            <a:extLst>
              <a:ext uri="{FF2B5EF4-FFF2-40B4-BE49-F238E27FC236}">
                <a16:creationId xmlns:a16="http://schemas.microsoft.com/office/drawing/2014/main" id="{DCCC9911-B2F2-62A2-6B18-50DC35418C1C}"/>
              </a:ext>
            </a:extLst>
          </p:cNvPr>
          <p:cNvSpPr/>
          <p:nvPr/>
        </p:nvSpPr>
        <p:spPr>
          <a:xfrm>
            <a:off x="10972801" y="4699145"/>
            <a:ext cx="736598" cy="726521"/>
          </a:xfrm>
          <a:prstGeom prst="ellipse">
            <a:avLst/>
          </a:prstGeom>
          <a:solidFill>
            <a:srgbClr val="EE6F7C"/>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7" name="Bilde 16" descr="Et bilde som inneholder symbol, Grafikk, design, kreativitet&#10;&#10;Automatisk generert beskrivelse">
            <a:extLst>
              <a:ext uri="{FF2B5EF4-FFF2-40B4-BE49-F238E27FC236}">
                <a16:creationId xmlns:a16="http://schemas.microsoft.com/office/drawing/2014/main" id="{9F4E1D33-1034-4F6C-6387-ACA903ECE2A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374360" y="783107"/>
            <a:ext cx="736364" cy="1800228"/>
          </a:xfrm>
          <a:prstGeom prst="rect">
            <a:avLst/>
          </a:prstGeom>
        </p:spPr>
      </p:pic>
      <p:graphicFrame>
        <p:nvGraphicFramePr>
          <p:cNvPr id="38" name="Diagram 37">
            <a:extLst>
              <a:ext uri="{FF2B5EF4-FFF2-40B4-BE49-F238E27FC236}">
                <a16:creationId xmlns:a16="http://schemas.microsoft.com/office/drawing/2014/main" id="{7D35A27E-24AC-2CBD-8573-299C134EB892}"/>
              </a:ext>
            </a:extLst>
          </p:cNvPr>
          <p:cNvGraphicFramePr/>
          <p:nvPr/>
        </p:nvGraphicFramePr>
        <p:xfrm>
          <a:off x="666941" y="1683221"/>
          <a:ext cx="4799553" cy="2215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37" name="Gruppe 36">
            <a:extLst>
              <a:ext uri="{FF2B5EF4-FFF2-40B4-BE49-F238E27FC236}">
                <a16:creationId xmlns:a16="http://schemas.microsoft.com/office/drawing/2014/main" id="{F2BA6BDE-2B37-AB6E-7705-C8BF34FA732B}"/>
              </a:ext>
            </a:extLst>
          </p:cNvPr>
          <p:cNvGrpSpPr/>
          <p:nvPr/>
        </p:nvGrpSpPr>
        <p:grpSpPr>
          <a:xfrm>
            <a:off x="371296" y="4277918"/>
            <a:ext cx="5485725" cy="2130129"/>
            <a:chOff x="405394" y="4417208"/>
            <a:chExt cx="5485725" cy="2130129"/>
          </a:xfrm>
        </p:grpSpPr>
        <p:grpSp>
          <p:nvGrpSpPr>
            <p:cNvPr id="20" name="Gruppe 19">
              <a:extLst>
                <a:ext uri="{FF2B5EF4-FFF2-40B4-BE49-F238E27FC236}">
                  <a16:creationId xmlns:a16="http://schemas.microsoft.com/office/drawing/2014/main" id="{FE18BD5D-5757-BF29-D0FB-507AA5AE3CD3}"/>
                </a:ext>
              </a:extLst>
            </p:cNvPr>
            <p:cNvGrpSpPr/>
            <p:nvPr/>
          </p:nvGrpSpPr>
          <p:grpSpPr>
            <a:xfrm rot="5400000">
              <a:off x="1521506" y="3301097"/>
              <a:ext cx="2130128" cy="4362352"/>
              <a:chOff x="9517521" y="2029596"/>
              <a:chExt cx="2256401" cy="4620947"/>
            </a:xfrm>
          </p:grpSpPr>
          <p:sp>
            <p:nvSpPr>
              <p:cNvPr id="21" name="TekstSylinder 20">
                <a:extLst>
                  <a:ext uri="{FF2B5EF4-FFF2-40B4-BE49-F238E27FC236}">
                    <a16:creationId xmlns:a16="http://schemas.microsoft.com/office/drawing/2014/main" id="{8EB9D8F8-AA2A-CF9C-B873-D644B42F5A95}"/>
                  </a:ext>
                </a:extLst>
              </p:cNvPr>
              <p:cNvSpPr txBox="1"/>
              <p:nvPr/>
            </p:nvSpPr>
            <p:spPr>
              <a:xfrm>
                <a:off x="11544349" y="2029596"/>
                <a:ext cx="229573" cy="293419"/>
              </a:xfrm>
              <a:prstGeom prst="rect">
                <a:avLst/>
              </a:prstGeom>
              <a:noFill/>
            </p:spPr>
            <p:txBody>
              <a:bodyPr wrap="none" rtlCol="0">
                <a:spAutoFit/>
              </a:bodyPr>
              <a:lstStyle/>
              <a:p>
                <a:r>
                  <a:rPr lang="nb-NO" sz="1200" dirty="0">
                    <a:latin typeface="Myriad Pro" panose="020B0503030403020204" pitchFamily="34" charset="0"/>
                  </a:rPr>
                  <a:t>‘</a:t>
                </a:r>
              </a:p>
            </p:txBody>
          </p:sp>
          <p:sp>
            <p:nvSpPr>
              <p:cNvPr id="29" name="Ellipse 28">
                <a:extLst>
                  <a:ext uri="{FF2B5EF4-FFF2-40B4-BE49-F238E27FC236}">
                    <a16:creationId xmlns:a16="http://schemas.microsoft.com/office/drawing/2014/main" id="{84F7BD46-30C4-107C-DBDA-C55613591FE8}"/>
                  </a:ext>
                </a:extLst>
              </p:cNvPr>
              <p:cNvSpPr/>
              <p:nvPr/>
            </p:nvSpPr>
            <p:spPr>
              <a:xfrm>
                <a:off x="9517521" y="4519256"/>
                <a:ext cx="2131286" cy="213128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23" name="Bilde 22" descr="Et bilde som inneholder clip art, Grafikk, kreativitet, design&#10;&#10;Automatisk generert beskrivelse">
                <a:extLst>
                  <a:ext uri="{FF2B5EF4-FFF2-40B4-BE49-F238E27FC236}">
                    <a16:creationId xmlns:a16="http://schemas.microsoft.com/office/drawing/2014/main" id="{EFFED12F-1CEA-1124-7514-F00CE4716D4F}"/>
                  </a:ext>
                </a:extLst>
              </p:cNvPr>
              <p:cNvPicPr>
                <a:picLocks noChangeAspect="1"/>
              </p:cNvPicPr>
              <p:nvPr/>
            </p:nvPicPr>
            <p:blipFill>
              <a:blip r:embed="rId10"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34877" y="3411478"/>
                <a:ext cx="525658" cy="614406"/>
              </a:xfrm>
              <a:prstGeom prst="rect">
                <a:avLst/>
              </a:prstGeom>
            </p:spPr>
          </p:pic>
          <p:pic>
            <p:nvPicPr>
              <p:cNvPr id="28" name="Bilde 27" descr="Et bilde som inneholder design, kunst&#10;&#10;Automatisk generert beskrivelse">
                <a:extLst>
                  <a:ext uri="{FF2B5EF4-FFF2-40B4-BE49-F238E27FC236}">
                    <a16:creationId xmlns:a16="http://schemas.microsoft.com/office/drawing/2014/main" id="{B16D2144-F5FE-974E-6919-99220526EBF6}"/>
                  </a:ext>
                </a:extLst>
              </p:cNvPr>
              <p:cNvPicPr>
                <a:picLocks noChangeAspect="1"/>
              </p:cNvPicPr>
              <p:nvPr/>
            </p:nvPicPr>
            <p:blipFill>
              <a:blip r:embed="rId11"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rot="16200000">
                <a:off x="9897048" y="5173488"/>
                <a:ext cx="1222234" cy="812585"/>
              </a:xfrm>
              <a:prstGeom prst="rect">
                <a:avLst/>
              </a:prstGeom>
            </p:spPr>
          </p:pic>
          <p:sp>
            <p:nvSpPr>
              <p:cNvPr id="25" name="Pil høyre 24">
                <a:extLst>
                  <a:ext uri="{FF2B5EF4-FFF2-40B4-BE49-F238E27FC236}">
                    <a16:creationId xmlns:a16="http://schemas.microsoft.com/office/drawing/2014/main" id="{3CB5365B-BAA3-EA43-1A17-AAAEC62EF0D5}"/>
                  </a:ext>
                </a:extLst>
              </p:cNvPr>
              <p:cNvSpPr/>
              <p:nvPr/>
            </p:nvSpPr>
            <p:spPr>
              <a:xfrm rot="16200000">
                <a:off x="10016824" y="3522765"/>
                <a:ext cx="1132679" cy="391831"/>
              </a:xfrm>
              <a:prstGeom prst="rightArrow">
                <a:avLst>
                  <a:gd name="adj1" fmla="val 43303"/>
                  <a:gd name="adj2" fmla="val 75282"/>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sp>
            <p:nvSpPr>
              <p:cNvPr id="26" name="TekstSylinder 25">
                <a:extLst>
                  <a:ext uri="{FF2B5EF4-FFF2-40B4-BE49-F238E27FC236}">
                    <a16:creationId xmlns:a16="http://schemas.microsoft.com/office/drawing/2014/main" id="{F9BC674C-DB3F-0B9D-6114-6458D5C60B3F}"/>
                  </a:ext>
                </a:extLst>
              </p:cNvPr>
              <p:cNvSpPr txBox="1"/>
              <p:nvPr/>
            </p:nvSpPr>
            <p:spPr>
              <a:xfrm rot="16200000">
                <a:off x="10173059" y="3472450"/>
                <a:ext cx="1472304" cy="358623"/>
              </a:xfrm>
              <a:prstGeom prst="rect">
                <a:avLst/>
              </a:prstGeom>
              <a:noFill/>
            </p:spPr>
            <p:txBody>
              <a:bodyPr wrap="square" rtlCol="0">
                <a:spAutoFit/>
              </a:bodyPr>
              <a:lstStyle/>
              <a:p>
                <a:r>
                  <a:rPr lang="nb-NO" sz="1600" b="1" dirty="0">
                    <a:solidFill>
                      <a:srgbClr val="248587"/>
                    </a:solidFill>
                    <a:latin typeface="Myriad Pro" panose="020B0503030403020204" pitchFamily="34" charset="0"/>
                    <a:cs typeface="Calibri" panose="020F0502020204030204" pitchFamily="34" charset="0"/>
                  </a:rPr>
                  <a:t>800 - 1000</a:t>
                </a:r>
                <a:r>
                  <a:rPr lang="nb-NO" sz="1600" b="1" dirty="0">
                    <a:solidFill>
                      <a:srgbClr val="248587"/>
                    </a:solidFill>
                    <a:effectLst/>
                    <a:latin typeface="Myriad Pro" panose="020B0503030403020204" pitchFamily="34" charset="0"/>
                    <a:cs typeface="Calibri" panose="020F0502020204030204" pitchFamily="34" charset="0"/>
                  </a:rPr>
                  <a:t>°</a:t>
                </a:r>
                <a:r>
                  <a:rPr lang="nb-NO" sz="1600" b="1" dirty="0">
                    <a:solidFill>
                      <a:srgbClr val="248587"/>
                    </a:solidFill>
                    <a:latin typeface="Myriad Pro" panose="020B0503030403020204" pitchFamily="34" charset="0"/>
                    <a:cs typeface="Calibri" panose="020F0502020204030204" pitchFamily="34" charset="0"/>
                  </a:rPr>
                  <a:t>C</a:t>
                </a:r>
              </a:p>
            </p:txBody>
          </p:sp>
        </p:grpSp>
        <p:sp>
          <p:nvSpPr>
            <p:cNvPr id="35" name="Ellipse 34">
              <a:extLst>
                <a:ext uri="{FF2B5EF4-FFF2-40B4-BE49-F238E27FC236}">
                  <a16:creationId xmlns:a16="http://schemas.microsoft.com/office/drawing/2014/main" id="{F443BC4E-80D3-206C-A4FE-46189533BCDD}"/>
                </a:ext>
              </a:extLst>
            </p:cNvPr>
            <p:cNvSpPr/>
            <p:nvPr/>
          </p:nvSpPr>
          <p:spPr>
            <a:xfrm>
              <a:off x="3879103" y="4417208"/>
              <a:ext cx="2012016" cy="2012017"/>
            </a:xfrm>
            <a:prstGeom prst="ellipse">
              <a:avLst/>
            </a:prstGeom>
            <a:solidFill>
              <a:srgbClr val="248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latin typeface="Myriad Pro" panose="020B0503030403020204" pitchFamily="34" charset="0"/>
              </a:endParaRPr>
            </a:p>
          </p:txBody>
        </p:sp>
        <p:pic>
          <p:nvPicPr>
            <p:cNvPr id="36" name="Bilde 35" descr="Et bilde som inneholder tegnefilm, flaske&#10;&#10;Automatisk generert beskrivelse">
              <a:extLst>
                <a:ext uri="{FF2B5EF4-FFF2-40B4-BE49-F238E27FC236}">
                  <a16:creationId xmlns:a16="http://schemas.microsoft.com/office/drawing/2014/main" id="{E74610D6-1203-C495-1B1C-583E0598EAF8}"/>
                </a:ext>
              </a:extLst>
            </p:cNvPr>
            <p:cNvPicPr>
              <a:picLocks noChangeAspect="1"/>
            </p:cNvPicPr>
            <p:nvPr/>
          </p:nvPicPr>
          <p:blipFill>
            <a:blip r:embed="rId1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98498" y="4684430"/>
              <a:ext cx="774930" cy="1335520"/>
            </a:xfrm>
            <a:prstGeom prst="rect">
              <a:avLst/>
            </a:prstGeom>
          </p:spPr>
        </p:pic>
      </p:grpSp>
    </p:spTree>
    <p:extLst>
      <p:ext uri="{BB962C8B-B14F-4D97-AF65-F5344CB8AC3E}">
        <p14:creationId xmlns:p14="http://schemas.microsoft.com/office/powerpoint/2010/main" val="123060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48587"/>
        </a:solidFill>
        <a:effectLst/>
      </p:bgPr>
    </p:bg>
    <p:spTree>
      <p:nvGrpSpPr>
        <p:cNvPr id="1" name=""/>
        <p:cNvGrpSpPr/>
        <p:nvPr/>
      </p:nvGrpSpPr>
      <p:grpSpPr>
        <a:xfrm>
          <a:off x="0" y="0"/>
          <a:ext cx="0" cy="0"/>
          <a:chOff x="0" y="0"/>
          <a:chExt cx="0" cy="0"/>
        </a:xfrm>
      </p:grpSpPr>
      <p:sp>
        <p:nvSpPr>
          <p:cNvPr id="42" name="Rektangel 41">
            <a:extLst>
              <a:ext uri="{FF2B5EF4-FFF2-40B4-BE49-F238E27FC236}">
                <a16:creationId xmlns:a16="http://schemas.microsoft.com/office/drawing/2014/main" id="{2772C97F-D0DD-1C40-8A2E-94404BF2407A}"/>
              </a:ext>
            </a:extLst>
          </p:cNvPr>
          <p:cNvSpPr/>
          <p:nvPr/>
        </p:nvSpPr>
        <p:spPr>
          <a:xfrm>
            <a:off x="58177" y="0"/>
            <a:ext cx="6093866" cy="685920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18" name="TextBox 10">
            <a:extLst>
              <a:ext uri="{FF2B5EF4-FFF2-40B4-BE49-F238E27FC236}">
                <a16:creationId xmlns:a16="http://schemas.microsoft.com/office/drawing/2014/main" id="{7ABD4681-B5DD-F36B-22F5-762779115D7E}"/>
              </a:ext>
            </a:extLst>
          </p:cNvPr>
          <p:cNvSpPr txBox="1"/>
          <p:nvPr/>
        </p:nvSpPr>
        <p:spPr>
          <a:xfrm>
            <a:off x="1386677" y="458488"/>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Pyrolyse</a:t>
            </a:r>
            <a:endParaRPr lang="en-US" sz="5896" dirty="0">
              <a:solidFill>
                <a:srgbClr val="D0E7DE"/>
              </a:solidFill>
              <a:latin typeface="Myriad Pro" panose="020B0503030403020204" pitchFamily="34" charset="0"/>
            </a:endParaRPr>
          </a:p>
        </p:txBody>
      </p:sp>
      <p:sp>
        <p:nvSpPr>
          <p:cNvPr id="2" name="TextBox 10">
            <a:extLst>
              <a:ext uri="{FF2B5EF4-FFF2-40B4-BE49-F238E27FC236}">
                <a16:creationId xmlns:a16="http://schemas.microsoft.com/office/drawing/2014/main" id="{245FE2A8-57A0-D952-3CBE-316E6BFBA4D1}"/>
              </a:ext>
            </a:extLst>
          </p:cNvPr>
          <p:cNvSpPr txBox="1"/>
          <p:nvPr/>
        </p:nvSpPr>
        <p:spPr>
          <a:xfrm>
            <a:off x="7480543" y="460390"/>
            <a:ext cx="5090323" cy="826124"/>
          </a:xfrm>
          <a:prstGeom prst="rect">
            <a:avLst/>
          </a:prstGeom>
        </p:spPr>
        <p:txBody>
          <a:bodyPr wrap="square" lIns="0" tIns="0" rIns="0" bIns="0" rtlCol="0" anchor="t">
            <a:spAutoFit/>
          </a:bodyPr>
          <a:lstStyle/>
          <a:p>
            <a:pPr>
              <a:lnSpc>
                <a:spcPts val="6250"/>
              </a:lnSpc>
            </a:pPr>
            <a:r>
              <a:rPr lang="en-US" sz="5896" dirty="0" err="1">
                <a:solidFill>
                  <a:srgbClr val="D0E7DE"/>
                </a:solidFill>
                <a:latin typeface="Myriad Pro" panose="020B0503030403020204" pitchFamily="34" charset="0"/>
              </a:rPr>
              <a:t>Gassifisering</a:t>
            </a:r>
            <a:endParaRPr lang="en-US" sz="5896" dirty="0">
              <a:solidFill>
                <a:srgbClr val="D0E7DE"/>
              </a:solidFill>
              <a:latin typeface="Myriad Pro" panose="020B0503030403020204" pitchFamily="34" charset="0"/>
            </a:endParaRPr>
          </a:p>
        </p:txBody>
      </p:sp>
      <p:sp>
        <p:nvSpPr>
          <p:cNvPr id="3" name="TextBox 10">
            <a:extLst>
              <a:ext uri="{FF2B5EF4-FFF2-40B4-BE49-F238E27FC236}">
                <a16:creationId xmlns:a16="http://schemas.microsoft.com/office/drawing/2014/main" id="{70031E66-A09F-2FD4-A534-8D54FFEFF7D4}"/>
              </a:ext>
            </a:extLst>
          </p:cNvPr>
          <p:cNvSpPr txBox="1"/>
          <p:nvPr/>
        </p:nvSpPr>
        <p:spPr>
          <a:xfrm>
            <a:off x="5199223" y="1453953"/>
            <a:ext cx="6093866" cy="975267"/>
          </a:xfrm>
          <a:prstGeom prst="rect">
            <a:avLst/>
          </a:prstGeom>
        </p:spPr>
        <p:txBody>
          <a:bodyPr wrap="square" lIns="0" tIns="0" rIns="0" bIns="0" rtlCol="0" anchor="t">
            <a:spAutoFit/>
          </a:bodyPr>
          <a:lstStyle/>
          <a:p>
            <a:pPr>
              <a:lnSpc>
                <a:spcPts val="6250"/>
              </a:lnSpc>
            </a:pPr>
            <a:r>
              <a:rPr lang="en-US" sz="9600" dirty="0">
                <a:solidFill>
                  <a:srgbClr val="D0E7DE"/>
                </a:solidFill>
                <a:latin typeface="Myriad Pro" panose="020B0503030403020204" pitchFamily="34" charset="0"/>
              </a:rPr>
              <a:t>V S</a:t>
            </a:r>
          </a:p>
        </p:txBody>
      </p:sp>
      <p:grpSp>
        <p:nvGrpSpPr>
          <p:cNvPr id="7" name="Gruppe 6">
            <a:extLst>
              <a:ext uri="{FF2B5EF4-FFF2-40B4-BE49-F238E27FC236}">
                <a16:creationId xmlns:a16="http://schemas.microsoft.com/office/drawing/2014/main" id="{EBBE0DBB-4174-A354-96DE-5C70A2D22BF2}"/>
              </a:ext>
            </a:extLst>
          </p:cNvPr>
          <p:cNvGrpSpPr/>
          <p:nvPr/>
        </p:nvGrpSpPr>
        <p:grpSpPr>
          <a:xfrm>
            <a:off x="758580" y="1459701"/>
            <a:ext cx="3952875" cy="496799"/>
            <a:chOff x="0" y="133086"/>
            <a:chExt cx="1499860" cy="899916"/>
          </a:xfrm>
          <a:solidFill>
            <a:srgbClr val="248587"/>
          </a:solidFill>
        </p:grpSpPr>
        <p:sp>
          <p:nvSpPr>
            <p:cNvPr id="9" name="Rektangel 8">
              <a:extLst>
                <a:ext uri="{FF2B5EF4-FFF2-40B4-BE49-F238E27FC236}">
                  <a16:creationId xmlns:a16="http://schemas.microsoft.com/office/drawing/2014/main" id="{508CCC19-164D-66F5-AA09-2BF5CCDA1CEF}"/>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10" name="TekstSylinder 9">
              <a:extLst>
                <a:ext uri="{FF2B5EF4-FFF2-40B4-BE49-F238E27FC236}">
                  <a16:creationId xmlns:a16="http://schemas.microsoft.com/office/drawing/2014/main" id="{A8521B93-6242-FBA1-D179-9908D9CFA468}"/>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Produkt</a:t>
              </a:r>
              <a:endParaRPr lang="nb-NO" sz="1600" kern="1200" noProof="0" dirty="0">
                <a:latin typeface="Myriad Pro" panose="020B0503030403020204" pitchFamily="34" charset="0"/>
              </a:endParaRPr>
            </a:p>
          </p:txBody>
        </p:sp>
      </p:grpSp>
      <p:grpSp>
        <p:nvGrpSpPr>
          <p:cNvPr id="32" name="Gruppe 31">
            <a:extLst>
              <a:ext uri="{FF2B5EF4-FFF2-40B4-BE49-F238E27FC236}">
                <a16:creationId xmlns:a16="http://schemas.microsoft.com/office/drawing/2014/main" id="{B61CB196-AAB4-9E2D-6990-C4D12051D0B6}"/>
              </a:ext>
            </a:extLst>
          </p:cNvPr>
          <p:cNvGrpSpPr/>
          <p:nvPr/>
        </p:nvGrpSpPr>
        <p:grpSpPr>
          <a:xfrm>
            <a:off x="767996" y="3336255"/>
            <a:ext cx="3952875" cy="496799"/>
            <a:chOff x="0" y="133086"/>
            <a:chExt cx="1499860" cy="899916"/>
          </a:xfrm>
          <a:solidFill>
            <a:srgbClr val="248587"/>
          </a:solidFill>
        </p:grpSpPr>
        <p:sp>
          <p:nvSpPr>
            <p:cNvPr id="33" name="Rektangel 32">
              <a:extLst>
                <a:ext uri="{FF2B5EF4-FFF2-40B4-BE49-F238E27FC236}">
                  <a16:creationId xmlns:a16="http://schemas.microsoft.com/office/drawing/2014/main" id="{9AC7142D-6E3F-9469-FCC0-2D34DE24BE73}"/>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34" name="TekstSylinder 33">
              <a:extLst>
                <a:ext uri="{FF2B5EF4-FFF2-40B4-BE49-F238E27FC236}">
                  <a16:creationId xmlns:a16="http://schemas.microsoft.com/office/drawing/2014/main" id="{6FF8657B-D2E7-A9F8-EFCD-ED3D6CF1E446}"/>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Temperatur</a:t>
              </a:r>
              <a:endParaRPr lang="nb-NO" sz="1600" kern="1200" noProof="0" dirty="0">
                <a:latin typeface="Myriad Pro" panose="020B0503030403020204" pitchFamily="34" charset="0"/>
              </a:endParaRPr>
            </a:p>
          </p:txBody>
        </p:sp>
      </p:grpSp>
      <p:grpSp>
        <p:nvGrpSpPr>
          <p:cNvPr id="39" name="Gruppe 38">
            <a:extLst>
              <a:ext uri="{FF2B5EF4-FFF2-40B4-BE49-F238E27FC236}">
                <a16:creationId xmlns:a16="http://schemas.microsoft.com/office/drawing/2014/main" id="{83DE4A0C-9E90-86BC-9049-EDCC0F2A1BC5}"/>
              </a:ext>
            </a:extLst>
          </p:cNvPr>
          <p:cNvGrpSpPr/>
          <p:nvPr/>
        </p:nvGrpSpPr>
        <p:grpSpPr>
          <a:xfrm>
            <a:off x="758580" y="4916242"/>
            <a:ext cx="3952875" cy="496799"/>
            <a:chOff x="0" y="133086"/>
            <a:chExt cx="1499860" cy="899916"/>
          </a:xfrm>
          <a:solidFill>
            <a:srgbClr val="248587"/>
          </a:solidFill>
        </p:grpSpPr>
        <p:sp>
          <p:nvSpPr>
            <p:cNvPr id="40" name="Rektangel 39">
              <a:extLst>
                <a:ext uri="{FF2B5EF4-FFF2-40B4-BE49-F238E27FC236}">
                  <a16:creationId xmlns:a16="http://schemas.microsoft.com/office/drawing/2014/main" id="{FB4677DA-5CA0-A176-099A-C4102FD301C0}"/>
                </a:ext>
              </a:extLst>
            </p:cNvPr>
            <p:cNvSpPr/>
            <p:nvPr/>
          </p:nvSpPr>
          <p:spPr>
            <a:xfrm>
              <a:off x="0" y="133086"/>
              <a:ext cx="1499860" cy="89991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1" name="TekstSylinder 40">
              <a:extLst>
                <a:ext uri="{FF2B5EF4-FFF2-40B4-BE49-F238E27FC236}">
                  <a16:creationId xmlns:a16="http://schemas.microsoft.com/office/drawing/2014/main" id="{B3FD5088-BE84-6D1C-CFC5-1E384387AD8D}"/>
                </a:ext>
              </a:extLst>
            </p:cNvPr>
            <p:cNvSpPr txBox="1"/>
            <p:nvPr/>
          </p:nvSpPr>
          <p:spPr>
            <a:xfrm>
              <a:off x="0" y="133086"/>
              <a:ext cx="1499860" cy="8999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Ressurser</a:t>
              </a:r>
              <a:endParaRPr lang="nb-NO" sz="1600" kern="1200" noProof="0" dirty="0">
                <a:latin typeface="Myriad Pro" panose="020B0503030403020204" pitchFamily="34" charset="0"/>
              </a:endParaRPr>
            </a:p>
          </p:txBody>
        </p:sp>
      </p:grpSp>
      <p:grpSp>
        <p:nvGrpSpPr>
          <p:cNvPr id="43" name="Gruppe 42">
            <a:extLst>
              <a:ext uri="{FF2B5EF4-FFF2-40B4-BE49-F238E27FC236}">
                <a16:creationId xmlns:a16="http://schemas.microsoft.com/office/drawing/2014/main" id="{E5D2C70D-C1EE-24B3-56FE-14E85BFC23E4}"/>
              </a:ext>
            </a:extLst>
          </p:cNvPr>
          <p:cNvGrpSpPr/>
          <p:nvPr/>
        </p:nvGrpSpPr>
        <p:grpSpPr>
          <a:xfrm>
            <a:off x="7480543" y="1475876"/>
            <a:ext cx="3952875" cy="496799"/>
            <a:chOff x="0" y="60625"/>
            <a:chExt cx="1499860" cy="972377"/>
          </a:xfrm>
        </p:grpSpPr>
        <p:sp>
          <p:nvSpPr>
            <p:cNvPr id="44" name="Rektangel 43">
              <a:extLst>
                <a:ext uri="{FF2B5EF4-FFF2-40B4-BE49-F238E27FC236}">
                  <a16:creationId xmlns:a16="http://schemas.microsoft.com/office/drawing/2014/main" id="{1881154F-61BC-BFCD-7D8E-12D531BA5C47}"/>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5" name="TekstSylinder 44">
              <a:extLst>
                <a:ext uri="{FF2B5EF4-FFF2-40B4-BE49-F238E27FC236}">
                  <a16:creationId xmlns:a16="http://schemas.microsoft.com/office/drawing/2014/main" id="{61EF0899-455E-CCFA-79EF-8DDE241D6175}"/>
                </a:ext>
              </a:extLst>
            </p:cNvPr>
            <p:cNvSpPr txBox="1"/>
            <p:nvPr/>
          </p:nvSpPr>
          <p:spPr>
            <a:xfrm>
              <a:off x="0" y="60625"/>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Produkt</a:t>
              </a:r>
              <a:endParaRPr lang="nb-NO" sz="1600" kern="1200" noProof="0" dirty="0">
                <a:latin typeface="Myriad Pro" panose="020B0503030403020204" pitchFamily="34" charset="0"/>
              </a:endParaRPr>
            </a:p>
          </p:txBody>
        </p:sp>
      </p:grpSp>
      <p:grpSp>
        <p:nvGrpSpPr>
          <p:cNvPr id="46" name="Gruppe 45">
            <a:extLst>
              <a:ext uri="{FF2B5EF4-FFF2-40B4-BE49-F238E27FC236}">
                <a16:creationId xmlns:a16="http://schemas.microsoft.com/office/drawing/2014/main" id="{0E425D6D-49DD-19B3-AAA4-A16A5D2C4C5E}"/>
              </a:ext>
            </a:extLst>
          </p:cNvPr>
          <p:cNvGrpSpPr/>
          <p:nvPr/>
        </p:nvGrpSpPr>
        <p:grpSpPr>
          <a:xfrm>
            <a:off x="7471129" y="3336256"/>
            <a:ext cx="3952875" cy="496799"/>
            <a:chOff x="0" y="133086"/>
            <a:chExt cx="1499860" cy="899916"/>
          </a:xfrm>
        </p:grpSpPr>
        <p:sp>
          <p:nvSpPr>
            <p:cNvPr id="47" name="Rektangel 46">
              <a:extLst>
                <a:ext uri="{FF2B5EF4-FFF2-40B4-BE49-F238E27FC236}">
                  <a16:creationId xmlns:a16="http://schemas.microsoft.com/office/drawing/2014/main" id="{26CA1E8C-7DC3-AF41-8911-750C9AF22F55}"/>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48" name="TekstSylinder 47">
              <a:extLst>
                <a:ext uri="{FF2B5EF4-FFF2-40B4-BE49-F238E27FC236}">
                  <a16:creationId xmlns:a16="http://schemas.microsoft.com/office/drawing/2014/main" id="{CD7CD743-DD22-898A-0034-211ACC5A46E3}"/>
                </a:ext>
              </a:extLst>
            </p:cNvPr>
            <p:cNvSpPr txBox="1"/>
            <p:nvPr/>
          </p:nvSpPr>
          <p:spPr>
            <a:xfrm>
              <a:off x="0" y="133086"/>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Temperatur</a:t>
              </a:r>
              <a:endParaRPr lang="nb-NO" sz="1600" kern="1200" noProof="0" dirty="0">
                <a:latin typeface="Myriad Pro" panose="020B0503030403020204" pitchFamily="34" charset="0"/>
              </a:endParaRPr>
            </a:p>
          </p:txBody>
        </p:sp>
      </p:grpSp>
      <p:grpSp>
        <p:nvGrpSpPr>
          <p:cNvPr id="49" name="Gruppe 48">
            <a:extLst>
              <a:ext uri="{FF2B5EF4-FFF2-40B4-BE49-F238E27FC236}">
                <a16:creationId xmlns:a16="http://schemas.microsoft.com/office/drawing/2014/main" id="{8E585D7D-B037-AC5A-9F74-8A1ECA684938}"/>
              </a:ext>
            </a:extLst>
          </p:cNvPr>
          <p:cNvGrpSpPr/>
          <p:nvPr/>
        </p:nvGrpSpPr>
        <p:grpSpPr>
          <a:xfrm>
            <a:off x="7480543" y="4911219"/>
            <a:ext cx="3952875" cy="496799"/>
            <a:chOff x="0" y="133086"/>
            <a:chExt cx="1499860" cy="899916"/>
          </a:xfrm>
        </p:grpSpPr>
        <p:sp>
          <p:nvSpPr>
            <p:cNvPr id="50" name="Rektangel 49">
              <a:extLst>
                <a:ext uri="{FF2B5EF4-FFF2-40B4-BE49-F238E27FC236}">
                  <a16:creationId xmlns:a16="http://schemas.microsoft.com/office/drawing/2014/main" id="{402001EE-BA71-E7D7-E15D-9168662E88FE}"/>
                </a:ext>
              </a:extLst>
            </p:cNvPr>
            <p:cNvSpPr/>
            <p:nvPr/>
          </p:nvSpPr>
          <p:spPr>
            <a:xfrm>
              <a:off x="0" y="133086"/>
              <a:ext cx="1499860" cy="899916"/>
            </a:xfrm>
            <a:prstGeom prst="rect">
              <a:avLst/>
            </a:prstGeom>
            <a:solidFill>
              <a:srgbClr val="00707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endParaRPr lang="nb-NO" dirty="0">
                <a:latin typeface="Myriad Pro" panose="020B0503030403020204" pitchFamily="34" charset="0"/>
              </a:endParaRPr>
            </a:p>
          </p:txBody>
        </p:sp>
        <p:sp>
          <p:nvSpPr>
            <p:cNvPr id="51" name="TekstSylinder 50">
              <a:extLst>
                <a:ext uri="{FF2B5EF4-FFF2-40B4-BE49-F238E27FC236}">
                  <a16:creationId xmlns:a16="http://schemas.microsoft.com/office/drawing/2014/main" id="{00370666-2773-AE17-2B57-BAD8AFD3B081}"/>
                </a:ext>
              </a:extLst>
            </p:cNvPr>
            <p:cNvSpPr txBox="1"/>
            <p:nvPr/>
          </p:nvSpPr>
          <p:spPr>
            <a:xfrm>
              <a:off x="0" y="133086"/>
              <a:ext cx="1499860" cy="899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ctr" defTabSz="711200">
                <a:lnSpc>
                  <a:spcPct val="150000"/>
                </a:lnSpc>
                <a:spcBef>
                  <a:spcPct val="0"/>
                </a:spcBef>
                <a:spcAft>
                  <a:spcPct val="35000"/>
                </a:spcAft>
                <a:buNone/>
              </a:pPr>
              <a:r>
                <a:rPr lang="nb-NO" sz="1600" dirty="0">
                  <a:latin typeface="Myriad Pro" panose="020B0503030403020204" pitchFamily="34" charset="0"/>
                </a:rPr>
                <a:t>Ressurser</a:t>
              </a:r>
              <a:endParaRPr lang="nb-NO" sz="1600" kern="1200" noProof="0" dirty="0">
                <a:latin typeface="Myriad Pro" panose="020B0503030403020204" pitchFamily="34" charset="0"/>
              </a:endParaRPr>
            </a:p>
          </p:txBody>
        </p:sp>
      </p:grpSp>
      <p:pic>
        <p:nvPicPr>
          <p:cNvPr id="52" name="Bilde 51" descr="Et bilde som inneholder tegnefilm, flaske&#10;&#10;Automatisk generert beskrivelse">
            <a:extLst>
              <a:ext uri="{FF2B5EF4-FFF2-40B4-BE49-F238E27FC236}">
                <a16:creationId xmlns:a16="http://schemas.microsoft.com/office/drawing/2014/main" id="{C1BE7285-26E2-D72D-395E-B2E528F67A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6533" y="2087478"/>
            <a:ext cx="620893" cy="1070052"/>
          </a:xfrm>
          <a:prstGeom prst="rect">
            <a:avLst/>
          </a:prstGeom>
        </p:spPr>
      </p:pic>
      <p:pic>
        <p:nvPicPr>
          <p:cNvPr id="60" name="Bilde 59" descr="Et bilde som inneholder tegnefilm, flaske&#10;&#10;Automatisk generert beskrivelse">
            <a:extLst>
              <a:ext uri="{FF2B5EF4-FFF2-40B4-BE49-F238E27FC236}">
                <a16:creationId xmlns:a16="http://schemas.microsoft.com/office/drawing/2014/main" id="{98EECDD3-5007-3BA3-1CDC-EC69636D4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9980" y="2147611"/>
            <a:ext cx="592529" cy="1021170"/>
          </a:xfrm>
          <a:prstGeom prst="rect">
            <a:avLst/>
          </a:prstGeom>
        </p:spPr>
      </p:pic>
      <p:pic>
        <p:nvPicPr>
          <p:cNvPr id="61" name="Bilde 60" descr="Et bilde som inneholder kunst, design&#10;&#10;Automatisk generert beskrivelse">
            <a:extLst>
              <a:ext uri="{FF2B5EF4-FFF2-40B4-BE49-F238E27FC236}">
                <a16:creationId xmlns:a16="http://schemas.microsoft.com/office/drawing/2014/main" id="{4961C9F8-08FB-3E35-2C0A-CE3C97FE44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853" y="2238057"/>
            <a:ext cx="984353" cy="768894"/>
          </a:xfrm>
          <a:prstGeom prst="rect">
            <a:avLst/>
          </a:prstGeom>
        </p:spPr>
      </p:pic>
      <p:pic>
        <p:nvPicPr>
          <p:cNvPr id="62" name="Bilde 61" descr="Et bilde som inneholder Grafikk, skjermbilde, grønn, grafisk design&#10;&#10;Automatisk generert beskrivelse">
            <a:extLst>
              <a:ext uri="{FF2B5EF4-FFF2-40B4-BE49-F238E27FC236}">
                <a16:creationId xmlns:a16="http://schemas.microsoft.com/office/drawing/2014/main" id="{20F0D9F9-43D0-B723-026B-3F00F5132C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00974" y="2093989"/>
            <a:ext cx="984354" cy="998938"/>
          </a:xfrm>
          <a:prstGeom prst="rect">
            <a:avLst/>
          </a:prstGeom>
        </p:spPr>
      </p:pic>
      <p:sp>
        <p:nvSpPr>
          <p:cNvPr id="63" name="TekstSylinder 62">
            <a:extLst>
              <a:ext uri="{FF2B5EF4-FFF2-40B4-BE49-F238E27FC236}">
                <a16:creationId xmlns:a16="http://schemas.microsoft.com/office/drawing/2014/main" id="{2AC80B16-A475-77C0-ACC7-0E21539625FF}"/>
              </a:ext>
            </a:extLst>
          </p:cNvPr>
          <p:cNvSpPr txBox="1"/>
          <p:nvPr/>
        </p:nvSpPr>
        <p:spPr>
          <a:xfrm>
            <a:off x="8542972" y="4049660"/>
            <a:ext cx="2448907" cy="523220"/>
          </a:xfrm>
          <a:prstGeom prst="rect">
            <a:avLst/>
          </a:prstGeom>
          <a:noFill/>
        </p:spPr>
        <p:txBody>
          <a:bodyPr wrap="square" rtlCol="0">
            <a:spAutoFit/>
          </a:bodyPr>
          <a:lstStyle/>
          <a:p>
            <a:r>
              <a:rPr lang="nb-NO" sz="2800" dirty="0">
                <a:solidFill>
                  <a:schemeClr val="bg1"/>
                </a:solidFill>
                <a:latin typeface="Myriad Pro" panose="020B0503030403020204" pitchFamily="34" charset="0"/>
                <a:cs typeface="Calibri" panose="020F0502020204030204" pitchFamily="34" charset="0"/>
              </a:rPr>
              <a:t>800 - 1000</a:t>
            </a:r>
            <a:r>
              <a:rPr lang="nb-NO" sz="2800" dirty="0">
                <a:solidFill>
                  <a:schemeClr val="bg1"/>
                </a:solidFill>
                <a:effectLst/>
                <a:latin typeface="Myriad Pro" panose="020B0503030403020204" pitchFamily="34" charset="0"/>
                <a:cs typeface="Calibri" panose="020F0502020204030204" pitchFamily="34" charset="0"/>
              </a:rPr>
              <a:t>°</a:t>
            </a:r>
            <a:r>
              <a:rPr lang="nb-NO" sz="2800" dirty="0">
                <a:solidFill>
                  <a:schemeClr val="bg1"/>
                </a:solidFill>
                <a:latin typeface="Myriad Pro" panose="020B0503030403020204" pitchFamily="34" charset="0"/>
                <a:cs typeface="Calibri" panose="020F0502020204030204" pitchFamily="34" charset="0"/>
              </a:rPr>
              <a:t>C</a:t>
            </a:r>
          </a:p>
        </p:txBody>
      </p:sp>
      <p:sp>
        <p:nvSpPr>
          <p:cNvPr id="64" name="TekstSylinder 63">
            <a:extLst>
              <a:ext uri="{FF2B5EF4-FFF2-40B4-BE49-F238E27FC236}">
                <a16:creationId xmlns:a16="http://schemas.microsoft.com/office/drawing/2014/main" id="{C99445EE-A0C9-36F8-A053-DD7B3471BF23}"/>
              </a:ext>
            </a:extLst>
          </p:cNvPr>
          <p:cNvSpPr txBox="1"/>
          <p:nvPr/>
        </p:nvSpPr>
        <p:spPr>
          <a:xfrm>
            <a:off x="1803177" y="4011328"/>
            <a:ext cx="2414295" cy="523220"/>
          </a:xfrm>
          <a:prstGeom prst="rect">
            <a:avLst/>
          </a:prstGeom>
          <a:noFill/>
        </p:spPr>
        <p:txBody>
          <a:bodyPr wrap="square" rtlCol="0">
            <a:spAutoFit/>
          </a:bodyPr>
          <a:lstStyle/>
          <a:p>
            <a:r>
              <a:rPr lang="nb-NO" sz="2800" dirty="0">
                <a:solidFill>
                  <a:schemeClr val="bg1"/>
                </a:solidFill>
                <a:latin typeface="Myriad Pro" panose="020B0503030403020204" pitchFamily="34" charset="0"/>
                <a:cs typeface="Calibri" panose="020F0502020204030204" pitchFamily="34" charset="0"/>
              </a:rPr>
              <a:t>500 - 600</a:t>
            </a:r>
            <a:r>
              <a:rPr lang="nb-NO" sz="2800" dirty="0">
                <a:solidFill>
                  <a:schemeClr val="bg1"/>
                </a:solidFill>
                <a:effectLst/>
                <a:latin typeface="Myriad Pro" panose="020B0503030403020204" pitchFamily="34" charset="0"/>
                <a:cs typeface="Calibri" panose="020F0502020204030204" pitchFamily="34" charset="0"/>
              </a:rPr>
              <a:t>°</a:t>
            </a:r>
            <a:r>
              <a:rPr lang="nb-NO" sz="2800" dirty="0">
                <a:solidFill>
                  <a:schemeClr val="bg1"/>
                </a:solidFill>
                <a:latin typeface="Myriad Pro" panose="020B0503030403020204" pitchFamily="34" charset="0"/>
                <a:cs typeface="Calibri" panose="020F0502020204030204" pitchFamily="34" charset="0"/>
              </a:rPr>
              <a:t>C</a:t>
            </a:r>
          </a:p>
        </p:txBody>
      </p:sp>
      <p:pic>
        <p:nvPicPr>
          <p:cNvPr id="65" name="Bilde 64" descr="Et bilde som inneholder design, kunst&#10;&#10;Automatisk generert beskrivelse">
            <a:extLst>
              <a:ext uri="{FF2B5EF4-FFF2-40B4-BE49-F238E27FC236}">
                <a16:creationId xmlns:a16="http://schemas.microsoft.com/office/drawing/2014/main" id="{8933C784-A14D-0B58-51A6-39DF751388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8581" y="5796001"/>
            <a:ext cx="1153836" cy="767111"/>
          </a:xfrm>
          <a:prstGeom prst="rect">
            <a:avLst/>
          </a:prstGeom>
        </p:spPr>
      </p:pic>
      <p:pic>
        <p:nvPicPr>
          <p:cNvPr id="66" name="Bilde 65" descr="Et bilde som inneholder design, kunst&#10;&#10;Automatisk generert beskrivelse">
            <a:extLst>
              <a:ext uri="{FF2B5EF4-FFF2-40B4-BE49-F238E27FC236}">
                <a16:creationId xmlns:a16="http://schemas.microsoft.com/office/drawing/2014/main" id="{86F6DF01-6C37-A6B1-1ED6-7E50A22BA4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3422" y="5630499"/>
            <a:ext cx="1153836" cy="767111"/>
          </a:xfrm>
          <a:prstGeom prst="rect">
            <a:avLst/>
          </a:prstGeom>
        </p:spPr>
      </p:pic>
      <p:pic>
        <p:nvPicPr>
          <p:cNvPr id="68" name="Bilde 67" descr="Et bilde som inneholder skjermbilde, design, kunst&#10;&#10;Automatisk generert beskrivelse">
            <a:extLst>
              <a:ext uri="{FF2B5EF4-FFF2-40B4-BE49-F238E27FC236}">
                <a16:creationId xmlns:a16="http://schemas.microsoft.com/office/drawing/2014/main" id="{358F9468-4EDE-2DD9-BBBD-22778C5520E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73704" y="5554746"/>
            <a:ext cx="971828" cy="956320"/>
          </a:xfrm>
          <a:prstGeom prst="rect">
            <a:avLst/>
          </a:prstGeom>
        </p:spPr>
      </p:pic>
      <p:pic>
        <p:nvPicPr>
          <p:cNvPr id="70" name="Bilde 69" descr="Et bilde som inneholder kunst&#10;&#10;Automatisk generert beskrivelse med lav konfidens">
            <a:extLst>
              <a:ext uri="{FF2B5EF4-FFF2-40B4-BE49-F238E27FC236}">
                <a16:creationId xmlns:a16="http://schemas.microsoft.com/office/drawing/2014/main" id="{B1E90A30-EC2C-F0A6-3331-9909A274D91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01597" y="5554746"/>
            <a:ext cx="1122407" cy="1033975"/>
          </a:xfrm>
          <a:prstGeom prst="rect">
            <a:avLst/>
          </a:prstGeom>
        </p:spPr>
      </p:pic>
      <p:pic>
        <p:nvPicPr>
          <p:cNvPr id="72" name="Bilde 71" descr="Et bilde som inneholder hjerte, eple, clip art, kreativitet&#10;&#10;Automatisk generert beskrivelse">
            <a:extLst>
              <a:ext uri="{FF2B5EF4-FFF2-40B4-BE49-F238E27FC236}">
                <a16:creationId xmlns:a16="http://schemas.microsoft.com/office/drawing/2014/main" id="{9B95A2D4-13E9-A368-ABDD-65BEEDF8A1C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66067" y="5565366"/>
            <a:ext cx="744258" cy="1023355"/>
          </a:xfrm>
          <a:prstGeom prst="rect">
            <a:avLst/>
          </a:prstGeom>
        </p:spPr>
      </p:pic>
      <p:pic>
        <p:nvPicPr>
          <p:cNvPr id="74" name="Bilde 73" descr="Et bilde som inneholder plante&#10;&#10;Automatisk generert beskrivelse">
            <a:extLst>
              <a:ext uri="{FF2B5EF4-FFF2-40B4-BE49-F238E27FC236}">
                <a16:creationId xmlns:a16="http://schemas.microsoft.com/office/drawing/2014/main" id="{DABB9905-2668-094F-45BF-70F47083234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63114" y="5557540"/>
            <a:ext cx="1215365" cy="1028386"/>
          </a:xfrm>
          <a:prstGeom prst="rect">
            <a:avLst/>
          </a:prstGeom>
        </p:spPr>
      </p:pic>
    </p:spTree>
    <p:extLst>
      <p:ext uri="{BB962C8B-B14F-4D97-AF65-F5344CB8AC3E}">
        <p14:creationId xmlns:p14="http://schemas.microsoft.com/office/powerpoint/2010/main" val="2393315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Et bilde som inneholder landskap, tre, himmel, maling&#10;&#10;Automatisk generert beskrivelse">
            <a:extLst>
              <a:ext uri="{FF2B5EF4-FFF2-40B4-BE49-F238E27FC236}">
                <a16:creationId xmlns:a16="http://schemas.microsoft.com/office/drawing/2014/main" id="{1F630F14-F36A-9DF8-7918-6FCD8F95D1D6}"/>
              </a:ext>
            </a:extLst>
          </p:cNvPr>
          <p:cNvPicPr>
            <a:picLocks noChangeAspect="1"/>
          </p:cNvPicPr>
          <p:nvPr/>
        </p:nvPicPr>
        <p:blipFill rotWithShape="1">
          <a:blip r:embed="rId2" cstate="screen">
            <a:alphaModFix amt="43000"/>
            <a:extLst>
              <a:ext uri="{28A0092B-C50C-407E-A947-70E740481C1C}">
                <a14:useLocalDpi xmlns:a14="http://schemas.microsoft.com/office/drawing/2010/main"/>
              </a:ext>
            </a:extLst>
          </a:blip>
          <a:srcRect/>
          <a:stretch/>
        </p:blipFill>
        <p:spPr>
          <a:xfrm>
            <a:off x="0" y="1"/>
            <a:ext cx="12206015" cy="6858000"/>
          </a:xfrm>
          <a:prstGeom prst="rect">
            <a:avLst/>
          </a:prstGeom>
        </p:spPr>
      </p:pic>
      <p:grpSp>
        <p:nvGrpSpPr>
          <p:cNvPr id="7" name="Group 7"/>
          <p:cNvGrpSpPr/>
          <p:nvPr/>
        </p:nvGrpSpPr>
        <p:grpSpPr>
          <a:xfrm>
            <a:off x="726825" y="656154"/>
            <a:ext cx="11479190" cy="1833687"/>
            <a:chOff x="50800" y="933661"/>
            <a:chExt cx="21590000" cy="3667376"/>
          </a:xfrm>
        </p:grpSpPr>
        <p:sp>
          <p:nvSpPr>
            <p:cNvPr id="8" name="TextBox 8"/>
            <p:cNvSpPr txBox="1"/>
            <p:nvPr/>
          </p:nvSpPr>
          <p:spPr>
            <a:xfrm>
              <a:off x="50800" y="3800049"/>
              <a:ext cx="10529353" cy="800988"/>
            </a:xfrm>
            <a:prstGeom prst="rect">
              <a:avLst/>
            </a:prstGeom>
          </p:spPr>
          <p:txBody>
            <a:bodyPr lIns="0" tIns="0" rIns="0" bIns="0" rtlCol="0" anchor="t">
              <a:spAutoFit/>
            </a:bodyPr>
            <a:lstStyle/>
            <a:p>
              <a:pPr algn="ct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7" y="3800049"/>
              <a:ext cx="10529353" cy="800988"/>
            </a:xfrm>
            <a:prstGeom prst="rect">
              <a:avLst/>
            </a:prstGeom>
          </p:spPr>
          <p:txBody>
            <a:bodyPr lIns="0" tIns="0" rIns="0" bIns="0" rtlCol="0" anchor="t">
              <a:spAutoFit/>
            </a:bodyPr>
            <a:lstStyle/>
            <a:p>
              <a:pPr algn="ct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2389149" y="933661"/>
              <a:ext cx="15546288" cy="1652249"/>
            </a:xfrm>
            <a:prstGeom prst="rect">
              <a:avLst/>
            </a:prstGeom>
          </p:spPr>
          <p:txBody>
            <a:bodyPr wrap="square" lIns="0" tIns="0" rIns="0" bIns="0" rtlCol="0" anchor="t">
              <a:spAutoFit/>
            </a:bodyPr>
            <a:lstStyle/>
            <a:p>
              <a:pPr algn="ctr">
                <a:lnSpc>
                  <a:spcPts val="6250"/>
                </a:lnSpc>
              </a:pPr>
              <a:r>
                <a:rPr lang="en-US" sz="5896" dirty="0" err="1">
                  <a:solidFill>
                    <a:srgbClr val="007074"/>
                  </a:solidFill>
                  <a:latin typeface="Myriad Pro" panose="020B0503030403020204" pitchFamily="34" charset="0"/>
                </a:rPr>
                <a:t>Proteinekstrahering</a:t>
              </a:r>
              <a:endParaRPr lang="en-US" sz="5896" dirty="0">
                <a:solidFill>
                  <a:srgbClr val="007074"/>
                </a:solidFill>
                <a:latin typeface="Myriad Pro" panose="020B0503030403020204" pitchFamily="34" charset="0"/>
              </a:endParaRPr>
            </a:p>
          </p:txBody>
        </p:sp>
      </p:grpSp>
      <p:graphicFrame>
        <p:nvGraphicFramePr>
          <p:cNvPr id="11" name="Diagram 10">
            <a:extLst>
              <a:ext uri="{FF2B5EF4-FFF2-40B4-BE49-F238E27FC236}">
                <a16:creationId xmlns:a16="http://schemas.microsoft.com/office/drawing/2014/main" id="{3155E8C8-D2B8-3441-D9A0-01CEF37E1A7F}"/>
              </a:ext>
            </a:extLst>
          </p:cNvPr>
          <p:cNvGraphicFramePr/>
          <p:nvPr>
            <p:extLst>
              <p:ext uri="{D42A27DB-BD31-4B8C-83A1-F6EECF244321}">
                <p14:modId xmlns:p14="http://schemas.microsoft.com/office/powerpoint/2010/main" val="2247426472"/>
              </p:ext>
            </p:extLst>
          </p:nvPr>
        </p:nvGraphicFramePr>
        <p:xfrm>
          <a:off x="1038674" y="1739131"/>
          <a:ext cx="10128665" cy="4600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79091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grpSp>
        <p:nvGrpSpPr>
          <p:cNvPr id="13" name="Gruppe 12">
            <a:extLst>
              <a:ext uri="{FF2B5EF4-FFF2-40B4-BE49-F238E27FC236}">
                <a16:creationId xmlns:a16="http://schemas.microsoft.com/office/drawing/2014/main" id="{866A4F36-3BB7-F6D0-92BE-E9C5912C0B71}"/>
              </a:ext>
            </a:extLst>
          </p:cNvPr>
          <p:cNvGrpSpPr/>
          <p:nvPr/>
        </p:nvGrpSpPr>
        <p:grpSpPr>
          <a:xfrm>
            <a:off x="5488241" y="1722749"/>
            <a:ext cx="6069928" cy="4346377"/>
            <a:chOff x="7151756" y="1879839"/>
            <a:chExt cx="10840306" cy="7532579"/>
          </a:xfrm>
        </p:grpSpPr>
        <p:pic>
          <p:nvPicPr>
            <p:cNvPr id="1026" name="Picture 2" descr="Home - N2 Applied">
              <a:extLst>
                <a:ext uri="{FF2B5EF4-FFF2-40B4-BE49-F238E27FC236}">
                  <a16:creationId xmlns:a16="http://schemas.microsoft.com/office/drawing/2014/main" id="{70237AFB-0FA5-3D61-D588-D171064A1B0A}"/>
                </a:ext>
              </a:extLst>
            </p:cNvPr>
            <p:cNvPicPr>
              <a:picLocks noChangeAspect="1" noChangeArrowheads="1"/>
            </p:cNvPicPr>
            <p:nvPr/>
          </p:nvPicPr>
          <p:blipFill rotWithShape="1">
            <a:blip r:embed="rId2" cstate="screen">
              <a:alphaModFix/>
              <a:extLst>
                <a:ext uri="{28A0092B-C50C-407E-A947-70E740481C1C}">
                  <a14:useLocalDpi xmlns:a14="http://schemas.microsoft.com/office/drawing/2010/main"/>
                </a:ext>
              </a:extLst>
            </a:blip>
            <a:srcRect/>
            <a:stretch/>
          </p:blipFill>
          <p:spPr bwMode="auto">
            <a:xfrm>
              <a:off x="7151756" y="1879839"/>
              <a:ext cx="10840306" cy="7532579"/>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11" name="Rektangel 10">
              <a:extLst>
                <a:ext uri="{FF2B5EF4-FFF2-40B4-BE49-F238E27FC236}">
                  <a16:creationId xmlns:a16="http://schemas.microsoft.com/office/drawing/2014/main" id="{8D812007-4CF8-D275-4731-47760790FD89}"/>
                </a:ext>
              </a:extLst>
            </p:cNvPr>
            <p:cNvSpPr/>
            <p:nvPr/>
          </p:nvSpPr>
          <p:spPr>
            <a:xfrm>
              <a:off x="7151756" y="1879839"/>
              <a:ext cx="10840305" cy="1242132"/>
            </a:xfrm>
            <a:prstGeom prst="rect">
              <a:avLst/>
            </a:prstGeom>
            <a:solidFill>
              <a:srgbClr val="B3D8D9"/>
            </a:solidFill>
            <a:ln>
              <a:noFill/>
            </a:ln>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grpSp>
        <p:nvGrpSpPr>
          <p:cNvPr id="7" name="Group 7"/>
          <p:cNvGrpSpPr/>
          <p:nvPr/>
        </p:nvGrpSpPr>
        <p:grpSpPr>
          <a:xfrm>
            <a:off x="3152427" y="168285"/>
            <a:ext cx="7742138" cy="1404230"/>
            <a:chOff x="50800" y="3800049"/>
            <a:chExt cx="27663428" cy="2280562"/>
          </a:xfrm>
        </p:grpSpPr>
        <p:sp>
          <p:nvSpPr>
            <p:cNvPr id="8" name="TextBox 8"/>
            <p:cNvSpPr txBox="1"/>
            <p:nvPr/>
          </p:nvSpPr>
          <p:spPr>
            <a:xfrm>
              <a:off x="50800" y="3800049"/>
              <a:ext cx="10529353" cy="68416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7" y="3800049"/>
              <a:ext cx="10529353" cy="68416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10768008" y="4728206"/>
              <a:ext cx="16946220" cy="1352405"/>
            </a:xfrm>
            <a:prstGeom prst="rect">
              <a:avLst/>
            </a:prstGeom>
          </p:spPr>
          <p:txBody>
            <a:bodyPr wrap="square" lIns="0" tIns="0" rIns="0" bIns="0" rtlCol="0" anchor="t">
              <a:spAutoFit/>
            </a:bodyPr>
            <a:lstStyle/>
            <a:p>
              <a:pPr algn="ctr">
                <a:lnSpc>
                  <a:spcPts val="6250"/>
                </a:lnSpc>
              </a:pPr>
              <a:r>
                <a:rPr lang="en-US" sz="5896" dirty="0">
                  <a:solidFill>
                    <a:schemeClr val="bg1"/>
                  </a:solidFill>
                  <a:latin typeface="Myriad Pro" panose="020B0503030403020204" pitchFamily="34" charset="0"/>
                </a:rPr>
                <a:t>N2Applied</a:t>
              </a:r>
            </a:p>
          </p:txBody>
        </p:sp>
      </p:grpSp>
      <p:graphicFrame>
        <p:nvGraphicFramePr>
          <p:cNvPr id="19" name="Diagram 18">
            <a:extLst>
              <a:ext uri="{FF2B5EF4-FFF2-40B4-BE49-F238E27FC236}">
                <a16:creationId xmlns:a16="http://schemas.microsoft.com/office/drawing/2014/main" id="{56C44500-C139-32D9-70B1-631FFF1A07BD}"/>
              </a:ext>
            </a:extLst>
          </p:cNvPr>
          <p:cNvGraphicFramePr/>
          <p:nvPr>
            <p:extLst>
              <p:ext uri="{D42A27DB-BD31-4B8C-83A1-F6EECF244321}">
                <p14:modId xmlns:p14="http://schemas.microsoft.com/office/powerpoint/2010/main" val="918095750"/>
              </p:ext>
            </p:extLst>
          </p:nvPr>
        </p:nvGraphicFramePr>
        <p:xfrm>
          <a:off x="633831" y="589553"/>
          <a:ext cx="4304981" cy="567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21384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A0EE3195-F35F-2899-3995-F59F5C27B858}"/>
              </a:ext>
            </a:extLst>
          </p:cNvPr>
          <p:cNvSpPr/>
          <p:nvPr/>
        </p:nvSpPr>
        <p:spPr>
          <a:xfrm>
            <a:off x="6096000" y="-19050"/>
            <a:ext cx="6093866" cy="6877050"/>
          </a:xfrm>
          <a:prstGeom prst="rect">
            <a:avLst/>
          </a:prstGeom>
          <a:solidFill>
            <a:srgbClr val="007075"/>
          </a:solidFill>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grpSp>
        <p:nvGrpSpPr>
          <p:cNvPr id="7" name="Group 7"/>
          <p:cNvGrpSpPr/>
          <p:nvPr/>
        </p:nvGrpSpPr>
        <p:grpSpPr>
          <a:xfrm>
            <a:off x="711200" y="317204"/>
            <a:ext cx="14451280" cy="893453"/>
            <a:chOff x="50800" y="-1114605"/>
            <a:chExt cx="28902560" cy="5757192"/>
          </a:xfrm>
        </p:grpSpPr>
        <p:sp>
          <p:nvSpPr>
            <p:cNvPr id="8" name="TextBox 8"/>
            <p:cNvSpPr txBox="1"/>
            <p:nvPr/>
          </p:nvSpPr>
          <p:spPr>
            <a:xfrm>
              <a:off x="50800"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8" y="3800049"/>
              <a:ext cx="10529352" cy="842538"/>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6456982" y="-1114605"/>
              <a:ext cx="22496378" cy="5243180"/>
            </a:xfrm>
            <a:prstGeom prst="rect">
              <a:avLst/>
            </a:prstGeom>
          </p:spPr>
          <p:txBody>
            <a:bodyPr wrap="square" lIns="0" tIns="0" rIns="0" bIns="0" rtlCol="0" anchor="t">
              <a:spAutoFit/>
            </a:bodyPr>
            <a:lstStyle/>
            <a:p>
              <a:pPr>
                <a:lnSpc>
                  <a:spcPts val="6250"/>
                </a:lnSpc>
              </a:pPr>
              <a:r>
                <a:rPr lang="en-US" sz="5400" dirty="0" err="1">
                  <a:solidFill>
                    <a:srgbClr val="007074"/>
                  </a:solidFill>
                  <a:latin typeface="Myriad Pro" panose="020B0503030403020204" pitchFamily="34" charset="0"/>
                </a:rPr>
                <a:t>Struvitt</a:t>
              </a:r>
              <a:r>
                <a:rPr lang="en-US" sz="5400" dirty="0">
                  <a:solidFill>
                    <a:srgbClr val="007074"/>
                  </a:solidFill>
                  <a:latin typeface="Myriad Pro" panose="020B0503030403020204" pitchFamily="34" charset="0"/>
                </a:rPr>
                <a:t> </a:t>
              </a:r>
              <a:r>
                <a:rPr lang="en-US" sz="5400" dirty="0" err="1">
                  <a:solidFill>
                    <a:srgbClr val="E0EEED"/>
                  </a:solidFill>
                  <a:latin typeface="Myriad Pro" panose="020B0503030403020204" pitchFamily="34" charset="0"/>
                </a:rPr>
                <a:t>utvinning</a:t>
              </a:r>
              <a:endParaRPr lang="en-US" sz="5400" dirty="0">
                <a:solidFill>
                  <a:srgbClr val="E0EEED"/>
                </a:solidFill>
                <a:latin typeface="Myriad Pro" panose="020B0503030403020204" pitchFamily="34" charset="0"/>
              </a:endParaRPr>
            </a:p>
          </p:txBody>
        </p:sp>
      </p:grpSp>
      <p:grpSp>
        <p:nvGrpSpPr>
          <p:cNvPr id="13" name="Gruppe 12">
            <a:extLst>
              <a:ext uri="{FF2B5EF4-FFF2-40B4-BE49-F238E27FC236}">
                <a16:creationId xmlns:a16="http://schemas.microsoft.com/office/drawing/2014/main" id="{694B5233-8D6F-F2F7-73F9-B900BD745E5D}"/>
              </a:ext>
            </a:extLst>
          </p:cNvPr>
          <p:cNvGrpSpPr/>
          <p:nvPr/>
        </p:nvGrpSpPr>
        <p:grpSpPr>
          <a:xfrm>
            <a:off x="7173307" y="1597424"/>
            <a:ext cx="4307493" cy="4099760"/>
            <a:chOff x="6663847" y="2520531"/>
            <a:chExt cx="3419606" cy="3254692"/>
          </a:xfrm>
        </p:grpSpPr>
        <p:pic>
          <p:nvPicPr>
            <p:cNvPr id="19" name="Bilde 18" descr="Et bilde som inneholder husplante, blomsterpotte, plante, vindu&#10;&#10;Automatisk generert beskrivelse">
              <a:extLst>
                <a:ext uri="{FF2B5EF4-FFF2-40B4-BE49-F238E27FC236}">
                  <a16:creationId xmlns:a16="http://schemas.microsoft.com/office/drawing/2014/main" id="{AA680651-A39B-4177-38E7-2F3BB56E72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79913" y="2520531"/>
              <a:ext cx="1703540" cy="3254692"/>
            </a:xfrm>
            <a:prstGeom prst="rect">
              <a:avLst/>
            </a:prstGeom>
          </p:spPr>
        </p:pic>
        <p:pic>
          <p:nvPicPr>
            <p:cNvPr id="2" name="Bilde 1" descr="Et bilde som inneholder husplante, blomsterpotte, plante, vindu&#10;&#10;Automatisk generert beskrivelse">
              <a:extLst>
                <a:ext uri="{FF2B5EF4-FFF2-40B4-BE49-F238E27FC236}">
                  <a16:creationId xmlns:a16="http://schemas.microsoft.com/office/drawing/2014/main" id="{93889A73-1310-6BAC-EAC3-2A776E1389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3847" y="2520531"/>
              <a:ext cx="1450418" cy="3254692"/>
            </a:xfrm>
            <a:prstGeom prst="rect">
              <a:avLst/>
            </a:prstGeom>
          </p:spPr>
        </p:pic>
      </p:grpSp>
      <p:sp>
        <p:nvSpPr>
          <p:cNvPr id="16" name="TextBox 10">
            <a:extLst>
              <a:ext uri="{FF2B5EF4-FFF2-40B4-BE49-F238E27FC236}">
                <a16:creationId xmlns:a16="http://schemas.microsoft.com/office/drawing/2014/main" id="{715588A8-DD28-8F84-C7FD-81BD879D1CFC}"/>
              </a:ext>
            </a:extLst>
          </p:cNvPr>
          <p:cNvSpPr txBox="1"/>
          <p:nvPr/>
        </p:nvSpPr>
        <p:spPr>
          <a:xfrm>
            <a:off x="8206937" y="5543677"/>
            <a:ext cx="2553212" cy="675634"/>
          </a:xfrm>
          <a:prstGeom prst="rect">
            <a:avLst/>
          </a:prstGeom>
        </p:spPr>
        <p:txBody>
          <a:bodyPr wrap="square" lIns="0" tIns="0" rIns="0" bIns="0" rtlCol="0" anchor="t">
            <a:spAutoFit/>
          </a:bodyPr>
          <a:lstStyle/>
          <a:p>
            <a:pPr>
              <a:lnSpc>
                <a:spcPts val="6250"/>
              </a:lnSpc>
            </a:pPr>
            <a:r>
              <a:rPr lang="en-US" sz="2400" dirty="0" err="1">
                <a:solidFill>
                  <a:srgbClr val="F4FBFB"/>
                </a:solidFill>
                <a:latin typeface="Myriad Pro" panose="020B0503030403020204" pitchFamily="34" charset="0"/>
              </a:rPr>
              <a:t>Fosformangel</a:t>
            </a:r>
            <a:endParaRPr lang="en-US" sz="2400" dirty="0">
              <a:solidFill>
                <a:srgbClr val="F4FBFB"/>
              </a:solidFill>
              <a:latin typeface="Myriad Pro" panose="020B0503030403020204" pitchFamily="34" charset="0"/>
            </a:endParaRPr>
          </a:p>
        </p:txBody>
      </p:sp>
      <p:sp>
        <p:nvSpPr>
          <p:cNvPr id="5" name="Avrundet rektangel 4">
            <a:extLst>
              <a:ext uri="{FF2B5EF4-FFF2-40B4-BE49-F238E27FC236}">
                <a16:creationId xmlns:a16="http://schemas.microsoft.com/office/drawing/2014/main" id="{E5559721-36A7-DE28-5D59-B7F745E34875}"/>
              </a:ext>
            </a:extLst>
          </p:cNvPr>
          <p:cNvSpPr/>
          <p:nvPr/>
        </p:nvSpPr>
        <p:spPr>
          <a:xfrm>
            <a:off x="1194276" y="1553808"/>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err="1">
                <a:solidFill>
                  <a:schemeClr val="bg1"/>
                </a:solidFill>
                <a:latin typeface="Myriad Pro" panose="020B0503030403020204" pitchFamily="34" charset="0"/>
              </a:rPr>
              <a:t>Struvitt</a:t>
            </a:r>
            <a:endParaRPr lang="nb-NO" sz="2400" dirty="0">
              <a:solidFill>
                <a:schemeClr val="bg1"/>
              </a:solidFill>
              <a:latin typeface="Myriad Pro" panose="020B0503030403020204" pitchFamily="34" charset="0"/>
            </a:endParaRPr>
          </a:p>
        </p:txBody>
      </p:sp>
      <p:sp>
        <p:nvSpPr>
          <p:cNvPr id="11" name="Avrundet rektangel 10">
            <a:extLst>
              <a:ext uri="{FF2B5EF4-FFF2-40B4-BE49-F238E27FC236}">
                <a16:creationId xmlns:a16="http://schemas.microsoft.com/office/drawing/2014/main" id="{857CC02C-2FC0-8488-C149-00798E54C666}"/>
              </a:ext>
            </a:extLst>
          </p:cNvPr>
          <p:cNvSpPr/>
          <p:nvPr/>
        </p:nvSpPr>
        <p:spPr>
          <a:xfrm>
            <a:off x="1205610" y="2825776"/>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Problem</a:t>
            </a:r>
          </a:p>
        </p:txBody>
      </p:sp>
      <p:sp>
        <p:nvSpPr>
          <p:cNvPr id="12" name="Avrundet rektangel 11">
            <a:extLst>
              <a:ext uri="{FF2B5EF4-FFF2-40B4-BE49-F238E27FC236}">
                <a16:creationId xmlns:a16="http://schemas.microsoft.com/office/drawing/2014/main" id="{B16A72DC-F7C7-DDE2-F651-954BFBCEF4C8}"/>
              </a:ext>
            </a:extLst>
          </p:cNvPr>
          <p:cNvSpPr/>
          <p:nvPr/>
        </p:nvSpPr>
        <p:spPr>
          <a:xfrm>
            <a:off x="1194276" y="4173049"/>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err="1">
                <a:solidFill>
                  <a:schemeClr val="bg1"/>
                </a:solidFill>
                <a:latin typeface="Myriad Pro" panose="020B0503030403020204" pitchFamily="34" charset="0"/>
              </a:rPr>
              <a:t>Struvittutvinning</a:t>
            </a:r>
            <a:endParaRPr lang="nb-NO" sz="2400" dirty="0">
              <a:solidFill>
                <a:schemeClr val="bg1"/>
              </a:solidFill>
              <a:latin typeface="Myriad Pro" panose="020B0503030403020204" pitchFamily="34" charset="0"/>
            </a:endParaRPr>
          </a:p>
        </p:txBody>
      </p:sp>
      <p:sp>
        <p:nvSpPr>
          <p:cNvPr id="15" name="Avrundet rektangel 14">
            <a:extLst>
              <a:ext uri="{FF2B5EF4-FFF2-40B4-BE49-F238E27FC236}">
                <a16:creationId xmlns:a16="http://schemas.microsoft.com/office/drawing/2014/main" id="{20A4AE93-DE82-3A2F-0D62-15E8A1B13DC9}"/>
              </a:ext>
            </a:extLst>
          </p:cNvPr>
          <p:cNvSpPr/>
          <p:nvPr/>
        </p:nvSpPr>
        <p:spPr>
          <a:xfrm>
            <a:off x="1205610" y="5569885"/>
            <a:ext cx="4343400" cy="720000"/>
          </a:xfrm>
          <a:prstGeom prst="roundRect">
            <a:avLst>
              <a:gd name="adj" fmla="val 50000"/>
            </a:avLst>
          </a:prstGeom>
          <a:solidFill>
            <a:srgbClr val="0070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1"/>
                </a:solidFill>
                <a:latin typeface="Myriad Pro" panose="020B0503030403020204" pitchFamily="34" charset="0"/>
              </a:rPr>
              <a:t>Gjødsel</a:t>
            </a:r>
          </a:p>
        </p:txBody>
      </p:sp>
      <p:pic>
        <p:nvPicPr>
          <p:cNvPr id="18" name="Bilde 17" descr="Et bilde som inneholder skjermbilde, Grafikk, grafisk design, design&#10;&#10;Automatisk generert beskrivelse">
            <a:extLst>
              <a:ext uri="{FF2B5EF4-FFF2-40B4-BE49-F238E27FC236}">
                <a16:creationId xmlns:a16="http://schemas.microsoft.com/office/drawing/2014/main" id="{09546E6C-BC7F-86FA-5015-DA52A66FF8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723" y="3754042"/>
            <a:ext cx="1467223" cy="1453763"/>
          </a:xfrm>
          <a:prstGeom prst="rect">
            <a:avLst/>
          </a:prstGeom>
        </p:spPr>
      </p:pic>
      <p:pic>
        <p:nvPicPr>
          <p:cNvPr id="21" name="Bilde 20" descr="Et bilde som inneholder Barnekunst, flaske, plast, illustrasjon&#10;&#10;Automatisk generert beskrivelse">
            <a:extLst>
              <a:ext uri="{FF2B5EF4-FFF2-40B4-BE49-F238E27FC236}">
                <a16:creationId xmlns:a16="http://schemas.microsoft.com/office/drawing/2014/main" id="{46AD635E-52B8-C26E-1A84-1D0E1B0C66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0601" y="5373106"/>
            <a:ext cx="1039160" cy="1219883"/>
          </a:xfrm>
          <a:prstGeom prst="rect">
            <a:avLst/>
          </a:prstGeom>
        </p:spPr>
      </p:pic>
      <p:pic>
        <p:nvPicPr>
          <p:cNvPr id="23" name="Bilde 22" descr="Et bilde som inneholder kunst, Kunstpapir, Kreativ kunst, Origamipapir&#10;&#10;Automatisk generert beskrivelse">
            <a:extLst>
              <a:ext uri="{FF2B5EF4-FFF2-40B4-BE49-F238E27FC236}">
                <a16:creationId xmlns:a16="http://schemas.microsoft.com/office/drawing/2014/main" id="{6904A87A-44AB-26AD-F5F6-756C446E19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034" y="1097375"/>
            <a:ext cx="1223912" cy="1287492"/>
          </a:xfrm>
          <a:prstGeom prst="rect">
            <a:avLst/>
          </a:prstGeom>
        </p:spPr>
      </p:pic>
      <p:pic>
        <p:nvPicPr>
          <p:cNvPr id="25" name="Bilde 24" descr="Et bilde som inneholder logo, Grafikk, symbol, grafisk design&#10;&#10;Automatisk generert beskrivelse">
            <a:extLst>
              <a:ext uri="{FF2B5EF4-FFF2-40B4-BE49-F238E27FC236}">
                <a16:creationId xmlns:a16="http://schemas.microsoft.com/office/drawing/2014/main" id="{ADA47AF1-A415-D46B-8CD7-AD1FB301653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1200" y="2494575"/>
            <a:ext cx="1069950" cy="1069950"/>
          </a:xfrm>
          <a:prstGeom prst="rect">
            <a:avLst/>
          </a:prstGeom>
        </p:spPr>
      </p:pic>
    </p:spTree>
    <p:extLst>
      <p:ext uri="{BB962C8B-B14F-4D97-AF65-F5344CB8AC3E}">
        <p14:creationId xmlns:p14="http://schemas.microsoft.com/office/powerpoint/2010/main" val="4258173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F9F8"/>
        </a:solid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7849E7B-9BBC-D49A-CA9D-7E29B52FACD5}"/>
              </a:ext>
            </a:extLst>
          </p:cNvPr>
          <p:cNvSpPr txBox="1"/>
          <p:nvPr/>
        </p:nvSpPr>
        <p:spPr>
          <a:xfrm>
            <a:off x="5363739" y="4195183"/>
            <a:ext cx="1349296" cy="276999"/>
          </a:xfrm>
          <a:prstGeom prst="rect">
            <a:avLst/>
          </a:prstGeom>
          <a:solidFill>
            <a:srgbClr val="007075"/>
          </a:solidFill>
        </p:spPr>
        <p:txBody>
          <a:bodyPr wrap="square" rtlCol="0">
            <a:spAutoFit/>
          </a:bodyPr>
          <a:lstStyle/>
          <a:p>
            <a:r>
              <a:rPr lang="nb-NO" sz="1200">
                <a:solidFill>
                  <a:srgbClr val="007075"/>
                </a:solidFill>
              </a:rPr>
              <a:t>BIOØKONOMI</a:t>
            </a:r>
            <a:endParaRPr lang="nb-NO" sz="1200" dirty="0">
              <a:solidFill>
                <a:srgbClr val="007075"/>
              </a:solidFill>
            </a:endParaRPr>
          </a:p>
        </p:txBody>
      </p:sp>
      <p:sp>
        <p:nvSpPr>
          <p:cNvPr id="2" name="Rektangel: rundade hörn 1">
            <a:extLst>
              <a:ext uri="{FF2B5EF4-FFF2-40B4-BE49-F238E27FC236}">
                <a16:creationId xmlns:a16="http://schemas.microsoft.com/office/drawing/2014/main" id="{CCA8E7C3-0E2A-6288-87FE-37D8FF8D9CC0}"/>
              </a:ext>
            </a:extLst>
          </p:cNvPr>
          <p:cNvSpPr/>
          <p:nvPr/>
        </p:nvSpPr>
        <p:spPr>
          <a:xfrm>
            <a:off x="3219450" y="1645921"/>
            <a:ext cx="5753100" cy="4105010"/>
          </a:xfrm>
          <a:prstGeom prst="roundRect">
            <a:avLst/>
          </a:prstGeom>
          <a:solidFill>
            <a:srgbClr val="74C0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4000" kern="12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Hva tenker du på når du hører «sirkulær bioøkonomi»? </a:t>
            </a:r>
            <a:endParaRPr lang="sv-SE" sz="4000" dirty="0">
              <a:solidFill>
                <a:schemeClr val="bg1"/>
              </a:solidFill>
            </a:endParaRPr>
          </a:p>
        </p:txBody>
      </p:sp>
    </p:spTree>
    <p:extLst>
      <p:ext uri="{BB962C8B-B14F-4D97-AF65-F5344CB8AC3E}">
        <p14:creationId xmlns:p14="http://schemas.microsoft.com/office/powerpoint/2010/main" val="395269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F2E23E6-7028-340E-62BF-B654A73F5B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7315242" y="-19050"/>
            <a:ext cx="12192001" cy="6877050"/>
          </a:xfrm>
          <a:prstGeom prst="rect">
            <a:avLst/>
          </a:prstGeom>
        </p:spPr>
      </p:pic>
      <p:grpSp>
        <p:nvGrpSpPr>
          <p:cNvPr id="7" name="Group 7"/>
          <p:cNvGrpSpPr/>
          <p:nvPr/>
        </p:nvGrpSpPr>
        <p:grpSpPr>
          <a:xfrm>
            <a:off x="6384204" y="643625"/>
            <a:ext cx="5602015" cy="1040656"/>
            <a:chOff x="-4" y="123825"/>
            <a:chExt cx="21640804" cy="6176559"/>
          </a:xfrm>
        </p:grpSpPr>
        <p:sp>
          <p:nvSpPr>
            <p:cNvPr id="8" name="TextBox 8"/>
            <p:cNvSpPr txBox="1"/>
            <p:nvPr/>
          </p:nvSpPr>
          <p:spPr>
            <a:xfrm>
              <a:off x="50798" y="3800045"/>
              <a:ext cx="10529351" cy="250033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9" name="TextBox 9"/>
            <p:cNvSpPr txBox="1"/>
            <p:nvPr/>
          </p:nvSpPr>
          <p:spPr>
            <a:xfrm>
              <a:off x="11111449" y="3800045"/>
              <a:ext cx="10529351" cy="2500339"/>
            </a:xfrm>
            <a:prstGeom prst="rect">
              <a:avLst/>
            </a:prstGeom>
          </p:spPr>
          <p:txBody>
            <a:bodyPr lIns="0" tIns="0" rIns="0" bIns="0" rtlCol="0" anchor="t">
              <a:spAutoFit/>
            </a:bodyPr>
            <a:lstStyle/>
            <a:p>
              <a:pPr>
                <a:lnSpc>
                  <a:spcPts val="3520"/>
                </a:lnSpc>
              </a:pPr>
              <a:endParaRPr lang="en-US" sz="2200" dirty="0">
                <a:solidFill>
                  <a:srgbClr val="007074"/>
                </a:solidFill>
                <a:latin typeface="Myriad Pro" panose="020B0503030403020204" pitchFamily="34" charset="0"/>
              </a:endParaRPr>
            </a:p>
          </p:txBody>
        </p:sp>
        <p:sp>
          <p:nvSpPr>
            <p:cNvPr id="10" name="TextBox 10"/>
            <p:cNvSpPr txBox="1"/>
            <p:nvPr/>
          </p:nvSpPr>
          <p:spPr>
            <a:xfrm>
              <a:off x="-4" y="123825"/>
              <a:ext cx="18510892" cy="4903257"/>
            </a:xfrm>
            <a:prstGeom prst="rect">
              <a:avLst/>
            </a:prstGeom>
          </p:spPr>
          <p:txBody>
            <a:bodyPr wrap="square" lIns="0" tIns="0" rIns="0" bIns="0" rtlCol="0" anchor="t">
              <a:spAutoFit/>
            </a:bodyPr>
            <a:lstStyle/>
            <a:p>
              <a:pPr>
                <a:lnSpc>
                  <a:spcPts val="6250"/>
                </a:lnSpc>
              </a:pPr>
              <a:r>
                <a:rPr lang="en-US" sz="5896" dirty="0" err="1">
                  <a:solidFill>
                    <a:srgbClr val="007074"/>
                  </a:solidFill>
                  <a:latin typeface="Myriad Pro" panose="020B0503030403020204" pitchFamily="34" charset="0"/>
                </a:rPr>
                <a:t>Easymining</a:t>
              </a:r>
              <a:endParaRPr lang="en-US" sz="5896" dirty="0">
                <a:solidFill>
                  <a:srgbClr val="007074"/>
                </a:solidFill>
                <a:latin typeface="Myriad Pro" panose="020B0503030403020204" pitchFamily="34" charset="0"/>
              </a:endParaRPr>
            </a:p>
          </p:txBody>
        </p:sp>
      </p:grpSp>
      <p:graphicFrame>
        <p:nvGraphicFramePr>
          <p:cNvPr id="4" name="Diagram 3">
            <a:extLst>
              <a:ext uri="{FF2B5EF4-FFF2-40B4-BE49-F238E27FC236}">
                <a16:creationId xmlns:a16="http://schemas.microsoft.com/office/drawing/2014/main" id="{66AFB28B-5EC6-1805-A360-CFBA21335BDA}"/>
              </a:ext>
            </a:extLst>
          </p:cNvPr>
          <p:cNvGraphicFramePr/>
          <p:nvPr>
            <p:extLst>
              <p:ext uri="{D42A27DB-BD31-4B8C-83A1-F6EECF244321}">
                <p14:modId xmlns:p14="http://schemas.microsoft.com/office/powerpoint/2010/main" val="2703820738"/>
              </p:ext>
            </p:extLst>
          </p:nvPr>
        </p:nvGraphicFramePr>
        <p:xfrm>
          <a:off x="-440799" y="535660"/>
          <a:ext cx="5916577" cy="5786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uppe 10">
            <a:extLst>
              <a:ext uri="{FF2B5EF4-FFF2-40B4-BE49-F238E27FC236}">
                <a16:creationId xmlns:a16="http://schemas.microsoft.com/office/drawing/2014/main" id="{545A3C02-D4E7-C832-5305-2B030AE76C86}"/>
              </a:ext>
            </a:extLst>
          </p:cNvPr>
          <p:cNvGrpSpPr/>
          <p:nvPr/>
        </p:nvGrpSpPr>
        <p:grpSpPr>
          <a:xfrm>
            <a:off x="4876759" y="1675931"/>
            <a:ext cx="9104476" cy="4538444"/>
            <a:chOff x="5171065" y="2179798"/>
            <a:chExt cx="8431785" cy="3828395"/>
          </a:xfrm>
        </p:grpSpPr>
        <p:pic>
          <p:nvPicPr>
            <p:cNvPr id="2050" name="Picture 2" descr="Ash2Phos technical details">
              <a:extLst>
                <a:ext uri="{FF2B5EF4-FFF2-40B4-BE49-F238E27FC236}">
                  <a16:creationId xmlns:a16="http://schemas.microsoft.com/office/drawing/2014/main" id="{121A6763-B4B0-4F26-C9B0-BFB5C403383F}"/>
                </a:ext>
              </a:extLst>
            </p:cNvPr>
            <p:cNvPicPr>
              <a:picLocks noChangeAspect="1" noChangeArrowheads="1"/>
            </p:cNvPicPr>
            <p:nvPr/>
          </p:nvPicPr>
          <p:blipFill rotWithShape="1">
            <a:blip r:embed="rId9" cstate="print">
              <a:alphaModFix/>
              <a:extLst>
                <a:ext uri="{28A0092B-C50C-407E-A947-70E740481C1C}">
                  <a14:useLocalDpi xmlns:a14="http://schemas.microsoft.com/office/drawing/2010/main"/>
                </a:ext>
              </a:extLst>
            </a:blip>
            <a:srcRect/>
            <a:stretch/>
          </p:blipFill>
          <p:spPr bwMode="auto">
            <a:xfrm>
              <a:off x="5171065" y="2179798"/>
              <a:ext cx="6278792" cy="35142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kstSylinder 5">
              <a:extLst>
                <a:ext uri="{FF2B5EF4-FFF2-40B4-BE49-F238E27FC236}">
                  <a16:creationId xmlns:a16="http://schemas.microsoft.com/office/drawing/2014/main" id="{4CEB4C89-9E5A-09E7-322F-94EECA5E61F9}"/>
                </a:ext>
              </a:extLst>
            </p:cNvPr>
            <p:cNvSpPr txBox="1"/>
            <p:nvPr/>
          </p:nvSpPr>
          <p:spPr>
            <a:xfrm>
              <a:off x="7004982" y="5608083"/>
              <a:ext cx="6597868" cy="400110"/>
            </a:xfrm>
            <a:prstGeom prst="rect">
              <a:avLst/>
            </a:prstGeom>
            <a:noFill/>
          </p:spPr>
          <p:txBody>
            <a:bodyPr wrap="square">
              <a:spAutoFit/>
            </a:bodyPr>
            <a:lstStyle/>
            <a:p>
              <a:r>
                <a:rPr lang="en-US" sz="2000" dirty="0">
                  <a:solidFill>
                    <a:srgbClr val="007074"/>
                  </a:solidFill>
                  <a:latin typeface="Myriad Pro" panose="020B0503030403020204" pitchFamily="34" charset="0"/>
                </a:rPr>
                <a:t>Ash2®Phos technology </a:t>
              </a:r>
              <a:endParaRPr lang="nb-NO" sz="2000" dirty="0"/>
            </a:p>
          </p:txBody>
        </p:sp>
      </p:grpSp>
    </p:spTree>
    <p:extLst>
      <p:ext uri="{BB962C8B-B14F-4D97-AF65-F5344CB8AC3E}">
        <p14:creationId xmlns:p14="http://schemas.microsoft.com/office/powerpoint/2010/main" val="331150369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75"/>
        </a:solidFill>
        <a:effectLst/>
      </p:bgPr>
    </p:bg>
    <p:spTree>
      <p:nvGrpSpPr>
        <p:cNvPr id="1" name=""/>
        <p:cNvGrpSpPr/>
        <p:nvPr/>
      </p:nvGrpSpPr>
      <p:grpSpPr>
        <a:xfrm>
          <a:off x="0" y="0"/>
          <a:ext cx="0" cy="0"/>
          <a:chOff x="0" y="0"/>
          <a:chExt cx="0" cy="0"/>
        </a:xfrm>
      </p:grpSpPr>
      <p:sp>
        <p:nvSpPr>
          <p:cNvPr id="20" name="textruta 19">
            <a:extLst>
              <a:ext uri="{FF2B5EF4-FFF2-40B4-BE49-F238E27FC236}">
                <a16:creationId xmlns:a16="http://schemas.microsoft.com/office/drawing/2014/main" id="{6258B15C-CCAA-F076-0C1A-FAB4EDCDC4F5}"/>
              </a:ext>
            </a:extLst>
          </p:cNvPr>
          <p:cNvSpPr txBox="1"/>
          <p:nvPr/>
        </p:nvSpPr>
        <p:spPr>
          <a:xfrm>
            <a:off x="1864255" y="450352"/>
            <a:ext cx="4791074" cy="769441"/>
          </a:xfrm>
          <a:prstGeom prst="rect">
            <a:avLst/>
          </a:prstGeom>
          <a:noFill/>
        </p:spPr>
        <p:txBody>
          <a:bodyPr wrap="square" rtlCol="0">
            <a:spAutoFit/>
          </a:bodyPr>
          <a:lstStyle/>
          <a:p>
            <a:pPr algn="ctr"/>
            <a:r>
              <a:rPr lang="sv-SE" sz="4400" dirty="0" err="1">
                <a:solidFill>
                  <a:srgbClr val="B1E2D6"/>
                </a:solidFill>
              </a:rPr>
              <a:t>Flere</a:t>
            </a:r>
            <a:r>
              <a:rPr lang="sv-SE" sz="4400" dirty="0">
                <a:solidFill>
                  <a:srgbClr val="B1E2D6"/>
                </a:solidFill>
              </a:rPr>
              <a:t> produkter</a:t>
            </a:r>
          </a:p>
        </p:txBody>
      </p:sp>
      <p:sp>
        <p:nvSpPr>
          <p:cNvPr id="21" name="Rektangel 20">
            <a:extLst>
              <a:ext uri="{FF2B5EF4-FFF2-40B4-BE49-F238E27FC236}">
                <a16:creationId xmlns:a16="http://schemas.microsoft.com/office/drawing/2014/main" id="{E35940A5-EA52-2CC5-4784-B378309D9EB8}"/>
              </a:ext>
            </a:extLst>
          </p:cNvPr>
          <p:cNvSpPr/>
          <p:nvPr/>
        </p:nvSpPr>
        <p:spPr>
          <a:xfrm>
            <a:off x="464079" y="1563820"/>
            <a:ext cx="7591426" cy="1366650"/>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7075"/>
                </a:solidFill>
                <a:latin typeface="Times New Roman" panose="02020603050405020304" pitchFamily="18" charset="0"/>
                <a:ea typeface="Calibri" panose="020F0502020204030204" pitchFamily="34" charset="0"/>
              </a:rPr>
              <a:t>Bærekraftig</a:t>
            </a:r>
            <a:r>
              <a:rPr lang="en-US" b="1" dirty="0">
                <a:solidFill>
                  <a:srgbClr val="007075"/>
                </a:solidFill>
                <a:latin typeface="Times New Roman" panose="02020603050405020304" pitchFamily="18" charset="0"/>
                <a:ea typeface="Calibri" panose="020F0502020204030204" pitchFamily="34" charset="0"/>
              </a:rPr>
              <a:t> </a:t>
            </a:r>
            <a:r>
              <a:rPr lang="en-US" b="1" dirty="0" err="1">
                <a:solidFill>
                  <a:srgbClr val="007075"/>
                </a:solidFill>
                <a:latin typeface="Times New Roman" panose="02020603050405020304" pitchFamily="18" charset="0"/>
                <a:ea typeface="Calibri" panose="020F0502020204030204" pitchFamily="34" charset="0"/>
              </a:rPr>
              <a:t>dyrefôr</a:t>
            </a:r>
            <a:endParaRPr lang="en-US" b="1" dirty="0">
              <a:solidFill>
                <a:srgbClr val="007075"/>
              </a:solidFill>
              <a:latin typeface="Times New Roman" panose="02020603050405020304" pitchFamily="18" charset="0"/>
              <a:ea typeface="Calibri" panose="020F0502020204030204" pitchFamily="34" charset="0"/>
            </a:endParaRPr>
          </a:p>
          <a:p>
            <a:pPr algn="ctr"/>
            <a:r>
              <a:rPr lang="en-US" dirty="0" err="1">
                <a:latin typeface="Times New Roman" panose="02020603050405020304" pitchFamily="18" charset="0"/>
                <a:ea typeface="Calibri" panose="020F0502020204030204" pitchFamily="34" charset="0"/>
              </a:rPr>
              <a:t>Gressproteinkonsentrat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brukes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som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ingrediens</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dyrefôr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både</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vått</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og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tørt</a:t>
            </a:r>
            <a:r>
              <a:rPr lang="en-US" dirty="0">
                <a:latin typeface="Times New Roman" panose="02020603050405020304" pitchFamily="18" charset="0"/>
                <a:ea typeface="Calibri" panose="020F0502020204030204" pitchFamily="34" charset="0"/>
              </a:rPr>
              <a:t>. Det </a:t>
            </a:r>
            <a:r>
              <a:rPr lang="en-US" dirty="0" err="1">
                <a:latin typeface="Times New Roman" panose="02020603050405020304" pitchFamily="18" charset="0"/>
                <a:ea typeface="Calibri" panose="020F0502020204030204" pitchFamily="34" charset="0"/>
              </a:rPr>
              <a:t>erstatter</a:t>
            </a:r>
            <a:r>
              <a:rPr lang="en-US" dirty="0">
                <a:latin typeface="Times New Roman" panose="02020603050405020304" pitchFamily="18" charset="0"/>
                <a:ea typeface="Calibri" panose="020F0502020204030204" pitchFamily="34" charset="0"/>
              </a:rPr>
              <a:t> soya </a:t>
            </a:r>
            <a:r>
              <a:rPr lang="en-US" dirty="0" err="1">
                <a:latin typeface="Times New Roman" panose="02020603050405020304" pitchFamily="18" charset="0"/>
                <a:ea typeface="Calibri" panose="020F0502020204030204" pitchFamily="34" charset="0"/>
              </a:rPr>
              <a:t>og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bidrar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til</a:t>
            </a:r>
            <a:r>
              <a:rPr lang="en-US" dirty="0">
                <a:latin typeface="Times New Roman" panose="02020603050405020304" pitchFamily="18" charset="0"/>
                <a:ea typeface="Calibri" panose="020F0502020204030204" pitchFamily="34" charset="0"/>
              </a:rPr>
              <a:t> regional </a:t>
            </a:r>
            <a:r>
              <a:rPr lang="en-US" dirty="0" err="1">
                <a:latin typeface="Times New Roman" panose="02020603050405020304" pitchFamily="18" charset="0"/>
                <a:ea typeface="Calibri" panose="020F0502020204030204" pitchFamily="34" charset="0"/>
              </a:rPr>
              <a:t>bærekraft</a:t>
            </a:r>
            <a:r>
              <a:rPr lang="en-US" dirty="0">
                <a:latin typeface="Times New Roman" panose="02020603050405020304" pitchFamily="18" charset="0"/>
                <a:ea typeface="Calibri" panose="020F0502020204030204" pitchFamily="34" charset="0"/>
              </a:rPr>
              <a:t>.  </a:t>
            </a:r>
            <a:endParaRPr lang="sv-SE" dirty="0"/>
          </a:p>
        </p:txBody>
      </p:sp>
      <p:sp>
        <p:nvSpPr>
          <p:cNvPr id="22" name="Rektangel 21">
            <a:extLst>
              <a:ext uri="{FF2B5EF4-FFF2-40B4-BE49-F238E27FC236}">
                <a16:creationId xmlns:a16="http://schemas.microsoft.com/office/drawing/2014/main" id="{19F791F6-40C9-4670-86E0-E193DC394BAD}"/>
              </a:ext>
            </a:extLst>
          </p:cNvPr>
          <p:cNvSpPr/>
          <p:nvPr/>
        </p:nvSpPr>
        <p:spPr>
          <a:xfrm>
            <a:off x="464079" y="3082778"/>
            <a:ext cx="7591426" cy="1366651"/>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007075"/>
                </a:solidFill>
                <a:effectLst/>
                <a:latin typeface="Times New Roman" panose="02020603050405020304" pitchFamily="18" charset="0"/>
                <a:ea typeface="Calibri" panose="020F0502020204030204" pitchFamily="34" charset="0"/>
              </a:rPr>
              <a:t>Fibre</a:t>
            </a:r>
            <a:endParaRPr lang="en-US" sz="1800" b="1" dirty="0">
              <a:solidFill>
                <a:srgbClr val="007075"/>
              </a:solidFill>
              <a:effectLst/>
              <a:latin typeface="Times New Roman" panose="02020603050405020304" pitchFamily="18" charset="0"/>
              <a:ea typeface="Calibri" panose="020F0502020204030204" pitchFamily="34" charset="0"/>
            </a:endParaRPr>
          </a:p>
          <a:p>
            <a:pPr algn="ctr"/>
            <a:r>
              <a:rPr lang="nb-NO" dirty="0">
                <a:latin typeface="Times New Roman" panose="02020603050405020304" pitchFamily="18" charset="0"/>
                <a:ea typeface="Calibri" panose="020F0502020204030204" pitchFamily="34" charset="0"/>
              </a:rPr>
              <a:t>Avlingsrester som halm, skall og stilker er rike på cellulose, så disse kan brukes til fiber, for eksempel i tekstiler. </a:t>
            </a:r>
            <a:endParaRPr lang="sv-SE" dirty="0"/>
          </a:p>
        </p:txBody>
      </p:sp>
      <p:sp>
        <p:nvSpPr>
          <p:cNvPr id="23" name="Rektangel 22">
            <a:extLst>
              <a:ext uri="{FF2B5EF4-FFF2-40B4-BE49-F238E27FC236}">
                <a16:creationId xmlns:a16="http://schemas.microsoft.com/office/drawing/2014/main" id="{CD75882F-4B66-4C28-0C4C-CA5734EC466A}"/>
              </a:ext>
            </a:extLst>
          </p:cNvPr>
          <p:cNvSpPr/>
          <p:nvPr/>
        </p:nvSpPr>
        <p:spPr>
          <a:xfrm>
            <a:off x="464079" y="4601737"/>
            <a:ext cx="7591426" cy="1571984"/>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7075"/>
                </a:solidFill>
                <a:latin typeface="Times New Roman" panose="02020603050405020304" pitchFamily="18" charset="0"/>
                <a:ea typeface="Calibri" panose="020F0502020204030204" pitchFamily="34" charset="0"/>
              </a:rPr>
              <a:t>Legemidler</a:t>
            </a:r>
            <a:r>
              <a:rPr lang="en-US" b="1" dirty="0">
                <a:solidFill>
                  <a:srgbClr val="007075"/>
                </a:solidFill>
                <a:latin typeface="Times New Roman" panose="02020603050405020304" pitchFamily="18" charset="0"/>
                <a:ea typeface="Calibri" panose="020F0502020204030204" pitchFamily="34" charset="0"/>
              </a:rPr>
              <a:t> </a:t>
            </a:r>
            <a:endParaRPr lang="en-US" b="1" dirty="0">
              <a:latin typeface="Times New Roman" panose="02020603050405020304" pitchFamily="18" charset="0"/>
              <a:ea typeface="Calibri" panose="020F0502020204030204" pitchFamily="34" charset="0"/>
            </a:endParaRPr>
          </a:p>
          <a:p>
            <a:pPr algn="ctr"/>
            <a:r>
              <a:rPr lang="nb-NO" dirty="0">
                <a:latin typeface="Times New Roman" panose="02020603050405020304" pitchFamily="18" charset="0"/>
                <a:ea typeface="Calibri" panose="020F0502020204030204" pitchFamily="34" charset="0"/>
              </a:rPr>
              <a:t>Mange typer landbruksavfall, som fruktskall, frøskall og avlingsrester, inneholder bioaktive forbindelser som potensielt kan brukes i farmasøytiske og ernæringsmessige produkter. </a:t>
            </a:r>
            <a:endParaRPr lang="sv-SE" sz="1800" dirty="0">
              <a:effectLst/>
              <a:latin typeface="Times New Roman" panose="02020603050405020304" pitchFamily="18" charset="0"/>
              <a:ea typeface="Calibri" panose="020F0502020204030204" pitchFamily="34" charset="0"/>
            </a:endParaRPr>
          </a:p>
        </p:txBody>
      </p:sp>
      <p:sp>
        <p:nvSpPr>
          <p:cNvPr id="24" name="Rektangel 23">
            <a:extLst>
              <a:ext uri="{FF2B5EF4-FFF2-40B4-BE49-F238E27FC236}">
                <a16:creationId xmlns:a16="http://schemas.microsoft.com/office/drawing/2014/main" id="{9028C5AB-1C22-C845-452E-2049F87FE74D}"/>
              </a:ext>
            </a:extLst>
          </p:cNvPr>
          <p:cNvSpPr/>
          <p:nvPr/>
        </p:nvSpPr>
        <p:spPr>
          <a:xfrm>
            <a:off x="8984747" y="722056"/>
            <a:ext cx="2743174" cy="5958841"/>
          </a:xfrm>
          <a:prstGeom prst="rect">
            <a:avLst/>
          </a:prstGeom>
          <a:solidFill>
            <a:srgbClr val="74C0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7075"/>
                </a:solidFill>
                <a:latin typeface="Times New Roman" panose="02020603050405020304" pitchFamily="18" charset="0"/>
                <a:cs typeface="Times New Roman" panose="02020603050405020304" pitchFamily="18" charset="0"/>
              </a:rPr>
              <a:t>Bioplast</a:t>
            </a:r>
          </a:p>
          <a:p>
            <a:pPr algn="ctr"/>
            <a:r>
              <a:rPr lang="nb-NO" dirty="0">
                <a:latin typeface="Times New Roman" panose="02020603050405020304" pitchFamily="18" charset="0"/>
                <a:ea typeface="Calibri" panose="020F0502020204030204" pitchFamily="34" charset="0"/>
              </a:rPr>
              <a:t>Stivelse, som er en vanlig bestanddel i mange restprodukter fra landbruket, kan utvinnes og bearbeides for å produsere biologisk nedbrytbar plast. Den resulterende bioplasten er ikke bare biologisk nedbrytbar, men har også et betydelig lavere karbonavtrykk sammenlignet med konvensjonell plast. </a:t>
            </a:r>
            <a:endParaRPr lang="sv-SE" dirty="0"/>
          </a:p>
        </p:txBody>
      </p:sp>
    </p:spTree>
    <p:extLst>
      <p:ext uri="{BB962C8B-B14F-4D97-AF65-F5344CB8AC3E}">
        <p14:creationId xmlns:p14="http://schemas.microsoft.com/office/powerpoint/2010/main" val="7250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99A1"/>
        </a:solidFill>
        <a:effectLst/>
      </p:bgPr>
    </p:bg>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97FFE96E-088C-E8DF-2DC3-C1A7B8BB6FEC}"/>
              </a:ext>
            </a:extLst>
          </p:cNvPr>
          <p:cNvSpPr txBox="1"/>
          <p:nvPr/>
        </p:nvSpPr>
        <p:spPr>
          <a:xfrm>
            <a:off x="1295237" y="458488"/>
            <a:ext cx="5090323" cy="826124"/>
          </a:xfrm>
          <a:prstGeom prst="rect">
            <a:avLst/>
          </a:prstGeom>
        </p:spPr>
        <p:txBody>
          <a:bodyPr wrap="square" lIns="0" tIns="0" rIns="0" bIns="0" rtlCol="0" anchor="t">
            <a:spAutoFit/>
          </a:bodyPr>
          <a:lstStyle/>
          <a:p>
            <a:pPr>
              <a:lnSpc>
                <a:spcPts val="6250"/>
              </a:lnSpc>
            </a:pPr>
            <a:r>
              <a:rPr lang="en-US" sz="5896" dirty="0">
                <a:solidFill>
                  <a:srgbClr val="D0E7DE"/>
                </a:solidFill>
                <a:latin typeface="Myriad Pro" panose="020B0503030403020204" pitchFamily="34" charset="0"/>
              </a:rPr>
              <a:t>Bioeconomy </a:t>
            </a:r>
          </a:p>
        </p:txBody>
      </p:sp>
      <p:sp>
        <p:nvSpPr>
          <p:cNvPr id="5" name="textruta 4">
            <a:extLst>
              <a:ext uri="{FF2B5EF4-FFF2-40B4-BE49-F238E27FC236}">
                <a16:creationId xmlns:a16="http://schemas.microsoft.com/office/drawing/2014/main" id="{90A92FD0-FED2-1BD3-6E34-C32995F6B52C}"/>
              </a:ext>
            </a:extLst>
          </p:cNvPr>
          <p:cNvSpPr txBox="1"/>
          <p:nvPr/>
        </p:nvSpPr>
        <p:spPr>
          <a:xfrm>
            <a:off x="497123" y="2075360"/>
            <a:ext cx="6686550" cy="2847574"/>
          </a:xfrm>
          <a:prstGeom prst="rect">
            <a:avLst/>
          </a:prstGeom>
          <a:noFill/>
        </p:spPr>
        <p:txBody>
          <a:bodyPr wrap="square" rtlCol="0">
            <a:spAutoFit/>
          </a:bodyPr>
          <a:lstStyle/>
          <a:p>
            <a:pPr indent="457200">
              <a:lnSpc>
                <a:spcPct val="107000"/>
              </a:lnSpc>
              <a:spcAft>
                <a:spcPts val="800"/>
              </a:spcAft>
            </a:pPr>
            <a:r>
              <a:rPr lang="nb-NO" sz="1800" dirty="0">
                <a:solidFill>
                  <a:srgbClr val="F3FFFA"/>
                </a:solidFill>
                <a:effectLst/>
                <a:latin typeface="Times New Roman" panose="02020603050405020304" pitchFamily="18" charset="0"/>
                <a:ea typeface="Calibri" panose="020F0502020204030204" pitchFamily="34" charset="0"/>
              </a:rPr>
              <a:t>Paris-avtalen: </a:t>
            </a:r>
            <a:endParaRPr lang="nb-NO" dirty="0">
              <a:solidFill>
                <a:srgbClr val="F3FFFA"/>
              </a:solidFill>
              <a:latin typeface="Times New Roman" panose="02020603050405020304" pitchFamily="18" charset="0"/>
              <a:ea typeface="Calibri" panose="020F0502020204030204" pitchFamily="34" charset="0"/>
            </a:endParaRPr>
          </a:p>
          <a:p>
            <a:pPr indent="457200">
              <a:lnSpc>
                <a:spcPct val="107000"/>
              </a:lnSpc>
              <a:spcAft>
                <a:spcPts val="800"/>
              </a:spcAft>
            </a:pPr>
            <a:r>
              <a:rPr lang="nb-NO" sz="1800" dirty="0">
                <a:solidFill>
                  <a:srgbClr val="F3FFFA"/>
                </a:solidFill>
                <a:effectLst/>
                <a:latin typeface="Times New Roman" panose="02020603050405020304" pitchFamily="18" charset="0"/>
                <a:ea typeface="Calibri" panose="020F0502020204030204" pitchFamily="34" charset="0"/>
              </a:rPr>
              <a:t>En avtale om bekjempelse av klimaendringer. Den har som mål å begrense den globale temperaturstigningen til godt under 2 °C over førindustrielt nivå. Alle landene som har undertegnet avtalen jobber mot avtalte mål. Sverige har for eksempel forpliktet seg til å bli karbonnøytralt (ha netto 0-utslipp) innen 2045. Finland er et av Europas mest ambisiøse land, og ønsker å oppnå klimanøytralitet innen 2035. (Utenriksdepartementet i Finland). Nesten hele verden jobber for å oppnå klimanøytralitet innen 2050.</a:t>
            </a:r>
            <a:endParaRPr lang="sv-SE" dirty="0">
              <a:solidFill>
                <a:srgbClr val="F3FFFA"/>
              </a:solidFill>
            </a:endParaRPr>
          </a:p>
        </p:txBody>
      </p:sp>
      <p:sp>
        <p:nvSpPr>
          <p:cNvPr id="6" name="Rektangel 5">
            <a:extLst>
              <a:ext uri="{FF2B5EF4-FFF2-40B4-BE49-F238E27FC236}">
                <a16:creationId xmlns:a16="http://schemas.microsoft.com/office/drawing/2014/main" id="{8A047BC5-1569-95F3-BBEE-5BE7EA8C8904}"/>
              </a:ext>
            </a:extLst>
          </p:cNvPr>
          <p:cNvSpPr/>
          <p:nvPr/>
        </p:nvSpPr>
        <p:spPr>
          <a:xfrm>
            <a:off x="7976464" y="0"/>
            <a:ext cx="4215536" cy="6859200"/>
          </a:xfrm>
          <a:prstGeom prst="rect">
            <a:avLst/>
          </a:prstGeom>
          <a:solidFill>
            <a:srgbClr val="007075"/>
          </a:solidFill>
        </p:spPr>
        <p:txBody>
          <a:bodyPr rtlCol="0" anchor="ctr"/>
          <a:lstStyle/>
          <a:p>
            <a:pPr algn="ctr"/>
            <a:endParaRPr lang="en-US" dirty="0">
              <a:solidFill>
                <a:srgbClr val="F3FFFA"/>
              </a:solidFill>
              <a:latin typeface="Times New Roman" panose="02020603050405020304" pitchFamily="18" charset="0"/>
              <a:ea typeface="Calibri" panose="020F0502020204030204" pitchFamily="34" charset="0"/>
            </a:endParaRPr>
          </a:p>
          <a:p>
            <a:r>
              <a:rPr lang="en-US" dirty="0"/>
              <a:t>The EU Green Deal – what is it? </a:t>
            </a:r>
            <a:endParaRPr lang="sv-SE" dirty="0"/>
          </a:p>
          <a:p>
            <a:r>
              <a:rPr lang="en-US" u="sng" dirty="0">
                <a:hlinkClick r:id="rId2"/>
              </a:rPr>
              <a:t>Let’s watch an explanatory video</a:t>
            </a:r>
            <a:r>
              <a:rPr lang="en-US" dirty="0"/>
              <a:t> </a:t>
            </a:r>
          </a:p>
          <a:p>
            <a:pPr algn="ctr"/>
            <a:endParaRPr lang="sv-SE" sz="1800" dirty="0">
              <a:solidFill>
                <a:srgbClr val="F3FFFA"/>
              </a:solidFill>
              <a:effectLst/>
              <a:latin typeface="Times New Roman" panose="02020603050405020304" pitchFamily="18" charset="0"/>
              <a:ea typeface="Calibri" panose="020F0502020204030204" pitchFamily="34" charset="0"/>
            </a:endParaRPr>
          </a:p>
          <a:p>
            <a:pPr algn="ctr"/>
            <a:endParaRPr lang="nb-NO" sz="1200" dirty="0">
              <a:ln>
                <a:solidFill>
                  <a:sysClr val="windowText" lastClr="000000"/>
                </a:solidFill>
              </a:ln>
              <a:solidFill>
                <a:srgbClr val="196873"/>
              </a:solidFill>
              <a:latin typeface="Myriad Pro" panose="020B0503030403020204" pitchFamily="34" charset="0"/>
            </a:endParaRPr>
          </a:p>
        </p:txBody>
      </p:sp>
      <p:sp>
        <p:nvSpPr>
          <p:cNvPr id="7" name="TextBox 10">
            <a:extLst>
              <a:ext uri="{FF2B5EF4-FFF2-40B4-BE49-F238E27FC236}">
                <a16:creationId xmlns:a16="http://schemas.microsoft.com/office/drawing/2014/main" id="{13C47D8C-0A85-B656-5F9F-43E9C62D9491}"/>
              </a:ext>
            </a:extLst>
          </p:cNvPr>
          <p:cNvSpPr txBox="1"/>
          <p:nvPr/>
        </p:nvSpPr>
        <p:spPr>
          <a:xfrm>
            <a:off x="5548873" y="458488"/>
            <a:ext cx="5090323" cy="826124"/>
          </a:xfrm>
          <a:prstGeom prst="rect">
            <a:avLst/>
          </a:prstGeom>
        </p:spPr>
        <p:txBody>
          <a:bodyPr wrap="square" lIns="0" tIns="0" rIns="0" bIns="0" rtlCol="0" anchor="t">
            <a:spAutoFit/>
          </a:bodyPr>
          <a:lstStyle/>
          <a:p>
            <a:pPr>
              <a:lnSpc>
                <a:spcPts val="6250"/>
              </a:lnSpc>
            </a:pPr>
            <a:r>
              <a:rPr lang="en-US" sz="5896" dirty="0">
                <a:solidFill>
                  <a:srgbClr val="D0E7DE"/>
                </a:solidFill>
                <a:latin typeface="Myriad Pro" panose="020B0503030403020204" pitchFamily="34" charset="0"/>
              </a:rPr>
              <a:t>and Society </a:t>
            </a:r>
          </a:p>
        </p:txBody>
      </p:sp>
    </p:spTree>
    <p:extLst>
      <p:ext uri="{BB962C8B-B14F-4D97-AF65-F5344CB8AC3E}">
        <p14:creationId xmlns:p14="http://schemas.microsoft.com/office/powerpoint/2010/main" val="31441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99A1"/>
        </a:solidFill>
        <a:effectLst/>
      </p:bgPr>
    </p:bg>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97FFE96E-088C-E8DF-2DC3-C1A7B8BB6FEC}"/>
              </a:ext>
            </a:extLst>
          </p:cNvPr>
          <p:cNvSpPr txBox="1"/>
          <p:nvPr/>
        </p:nvSpPr>
        <p:spPr>
          <a:xfrm>
            <a:off x="2038187" y="458488"/>
            <a:ext cx="5090323" cy="826124"/>
          </a:xfrm>
          <a:prstGeom prst="rect">
            <a:avLst/>
          </a:prstGeom>
        </p:spPr>
        <p:txBody>
          <a:bodyPr wrap="square" lIns="0" tIns="0" rIns="0" bIns="0" rtlCol="0" anchor="t">
            <a:spAutoFit/>
          </a:bodyPr>
          <a:lstStyle/>
          <a:p>
            <a:pPr>
              <a:lnSpc>
                <a:spcPts val="6250"/>
              </a:lnSpc>
            </a:pPr>
            <a:r>
              <a:rPr lang="en-US" sz="5896" dirty="0">
                <a:solidFill>
                  <a:srgbClr val="D0E7DE"/>
                </a:solidFill>
                <a:latin typeface="Myriad Pro" panose="020B0503030403020204" pitchFamily="34" charset="0"/>
              </a:rPr>
              <a:t>Bioeconomy </a:t>
            </a:r>
          </a:p>
        </p:txBody>
      </p:sp>
      <p:sp>
        <p:nvSpPr>
          <p:cNvPr id="7" name="TextBox 10">
            <a:extLst>
              <a:ext uri="{FF2B5EF4-FFF2-40B4-BE49-F238E27FC236}">
                <a16:creationId xmlns:a16="http://schemas.microsoft.com/office/drawing/2014/main" id="{13C47D8C-0A85-B656-5F9F-43E9C62D9491}"/>
              </a:ext>
            </a:extLst>
          </p:cNvPr>
          <p:cNvSpPr txBox="1"/>
          <p:nvPr/>
        </p:nvSpPr>
        <p:spPr>
          <a:xfrm>
            <a:off x="6385560" y="458488"/>
            <a:ext cx="5090323" cy="826124"/>
          </a:xfrm>
          <a:prstGeom prst="rect">
            <a:avLst/>
          </a:prstGeom>
        </p:spPr>
        <p:txBody>
          <a:bodyPr wrap="square" lIns="0" tIns="0" rIns="0" bIns="0" rtlCol="0" anchor="t">
            <a:spAutoFit/>
          </a:bodyPr>
          <a:lstStyle/>
          <a:p>
            <a:pPr>
              <a:lnSpc>
                <a:spcPts val="6250"/>
              </a:lnSpc>
            </a:pPr>
            <a:r>
              <a:rPr lang="en-US" sz="5896" dirty="0">
                <a:solidFill>
                  <a:srgbClr val="D0E7DE"/>
                </a:solidFill>
                <a:latin typeface="Myriad Pro" panose="020B0503030403020204" pitchFamily="34" charset="0"/>
              </a:rPr>
              <a:t>and Society </a:t>
            </a:r>
          </a:p>
        </p:txBody>
      </p:sp>
      <p:sp>
        <p:nvSpPr>
          <p:cNvPr id="2" name="textruta 1">
            <a:extLst>
              <a:ext uri="{FF2B5EF4-FFF2-40B4-BE49-F238E27FC236}">
                <a16:creationId xmlns:a16="http://schemas.microsoft.com/office/drawing/2014/main" id="{6834132B-CBE6-962E-21FC-38FAD4082DBB}"/>
              </a:ext>
            </a:extLst>
          </p:cNvPr>
          <p:cNvSpPr txBox="1"/>
          <p:nvPr/>
        </p:nvSpPr>
        <p:spPr>
          <a:xfrm>
            <a:off x="2752725" y="3001190"/>
            <a:ext cx="6686550" cy="2862322"/>
          </a:xfrm>
          <a:prstGeom prst="rect">
            <a:avLst/>
          </a:prstGeom>
          <a:noFill/>
        </p:spPr>
        <p:txBody>
          <a:bodyPr wrap="square" rtlCol="0">
            <a:spAutoFit/>
          </a:bodyPr>
          <a:lstStyle/>
          <a:p>
            <a:pPr algn="ctr"/>
            <a:r>
              <a:rPr lang="nb-NO" dirty="0">
                <a:solidFill>
                  <a:srgbClr val="F3FFFA"/>
                </a:solidFill>
                <a:latin typeface="Times New Roman" panose="02020603050405020304" pitchFamily="18" charset="0"/>
                <a:ea typeface="Calibri" panose="020F0502020204030204" pitchFamily="34" charset="0"/>
              </a:rPr>
              <a:t>Tenk deg at det er 2030 og at du har din egen virksomhet i den grønne sektoren. Hva er du villig til å gjøre for å bidra til å nå målene? Kanskje produsere fornybar energi? Samarbeide med forskere for å teste ut nye innovative teknologier? Samle inn avfallet ditt for senere å omdanne det til nye produkter? Anlegge en hage som gir ly og mat til pollinatorer? </a:t>
            </a:r>
            <a:endParaRPr lang="en-US" dirty="0"/>
          </a:p>
          <a:p>
            <a:endParaRPr lang="en-US" dirty="0"/>
          </a:p>
          <a:p>
            <a:endParaRPr lang="en-US" dirty="0"/>
          </a:p>
          <a:p>
            <a:endParaRPr lang="en-US" dirty="0"/>
          </a:p>
          <a:p>
            <a:endParaRPr lang="sv-SE" dirty="0"/>
          </a:p>
        </p:txBody>
      </p:sp>
    </p:spTree>
    <p:extLst>
      <p:ext uri="{BB962C8B-B14F-4D97-AF65-F5344CB8AC3E}">
        <p14:creationId xmlns:p14="http://schemas.microsoft.com/office/powerpoint/2010/main" val="1230733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5F3D07E4-A59B-62C2-9726-D654B54618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3" y="-2277944"/>
            <a:ext cx="12192002" cy="9135944"/>
          </a:xfrm>
          <a:prstGeom prst="rect">
            <a:avLst/>
          </a:prstGeom>
        </p:spPr>
      </p:pic>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9371404">
            <a:off x="-1513897" y="-1809781"/>
            <a:ext cx="12500491" cy="4879467"/>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0" y="-19050"/>
            <a:ext cx="12192001" cy="6877050"/>
          </a:xfrm>
          <a:prstGeom prst="rect">
            <a:avLst/>
          </a:prstGeom>
        </p:spPr>
      </p:pic>
      <p:sp>
        <p:nvSpPr>
          <p:cNvPr id="9" name="TextBox 9"/>
          <p:cNvSpPr txBox="1"/>
          <p:nvPr/>
        </p:nvSpPr>
        <p:spPr>
          <a:xfrm>
            <a:off x="3095794" y="2324535"/>
            <a:ext cx="6000407" cy="1746323"/>
          </a:xfrm>
          <a:prstGeom prst="rect">
            <a:avLst/>
          </a:prstGeom>
          <a:solidFill>
            <a:schemeClr val="bg1">
              <a:alpha val="76000"/>
            </a:schemeClr>
          </a:solidFill>
          <a:effectLst>
            <a:softEdge rad="258786"/>
          </a:effectLst>
        </p:spPr>
        <p:txBody>
          <a:bodyPr vert="horz" lIns="91440" tIns="45720" rIns="91440" bIns="45720" rtlCol="0" anchor="ctr">
            <a:normAutofit/>
          </a:bodyPr>
          <a:lstStyle/>
          <a:p>
            <a:pPr algn="ctr">
              <a:lnSpc>
                <a:spcPct val="90000"/>
              </a:lnSpc>
              <a:spcBef>
                <a:spcPct val="0"/>
              </a:spcBef>
              <a:spcAft>
                <a:spcPts val="600"/>
              </a:spcAft>
            </a:pPr>
            <a:r>
              <a:rPr lang="en-US" sz="5400" dirty="0" err="1">
                <a:solidFill>
                  <a:srgbClr val="007075"/>
                </a:solidFill>
                <a:latin typeface="Myriad Pro" panose="020B0503030403020204" pitchFamily="34" charset="0"/>
                <a:ea typeface="+mj-ea"/>
                <a:cs typeface="+mj-cs"/>
              </a:rPr>
              <a:t>Takk</a:t>
            </a:r>
            <a:r>
              <a:rPr lang="en-US" sz="5400" dirty="0">
                <a:solidFill>
                  <a:srgbClr val="007075"/>
                </a:solidFill>
                <a:latin typeface="Myriad Pro" panose="020B0503030403020204" pitchFamily="34" charset="0"/>
                <a:ea typeface="+mj-ea"/>
                <a:cs typeface="+mj-cs"/>
              </a:rPr>
              <a:t> for </a:t>
            </a:r>
            <a:r>
              <a:rPr lang="en-US" sz="5400" dirty="0" err="1">
                <a:solidFill>
                  <a:srgbClr val="007075"/>
                </a:solidFill>
                <a:latin typeface="Myriad Pro" panose="020B0503030403020204" pitchFamily="34" charset="0"/>
                <a:ea typeface="+mj-ea"/>
                <a:cs typeface="+mj-cs"/>
              </a:rPr>
              <a:t>oppmerksomheten</a:t>
            </a:r>
            <a:endParaRPr lang="en-US" sz="5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sp>
        <p:nvSpPr>
          <p:cNvPr id="3" name="AutoShape 3"/>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nb-NO"/>
          </a:p>
        </p:txBody>
      </p:sp>
      <p:pic>
        <p:nvPicPr>
          <p:cNvPr id="6" name="Bilde 5" descr="Et bilde som inneholder Grafikk, skjermbilde, sirkel&#10;&#10;Automatisk generert beskrivelse">
            <a:extLst>
              <a:ext uri="{FF2B5EF4-FFF2-40B4-BE49-F238E27FC236}">
                <a16:creationId xmlns:a16="http://schemas.microsoft.com/office/drawing/2014/main" id="{B0A1FF9A-A454-F753-F37B-9A31F657A5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64324" y="6308039"/>
            <a:ext cx="1439899" cy="366641"/>
          </a:xfrm>
          <a:prstGeom prst="rect">
            <a:avLst/>
          </a:prstGeom>
        </p:spPr>
      </p:pic>
      <p:pic>
        <p:nvPicPr>
          <p:cNvPr id="7" name="Picture 6" descr="A close-up of a flag&#10;&#10;AI-generated content may be incorrect.">
            <a:extLst>
              <a:ext uri="{FF2B5EF4-FFF2-40B4-BE49-F238E27FC236}">
                <a16:creationId xmlns:a16="http://schemas.microsoft.com/office/drawing/2014/main" id="{AE03ECAF-A682-9FB3-FE22-57CE95C883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71190" y="5282006"/>
            <a:ext cx="3261428" cy="1379424"/>
          </a:xfrm>
          <a:prstGeom prst="rect">
            <a:avLst/>
          </a:prstGeom>
          <a:ln>
            <a:solidFill>
              <a:schemeClr val="tx1"/>
            </a:solidFill>
          </a:ln>
        </p:spPr>
      </p:pic>
    </p:spTree>
    <p:extLst>
      <p:ext uri="{BB962C8B-B14F-4D97-AF65-F5344CB8AC3E}">
        <p14:creationId xmlns:p14="http://schemas.microsoft.com/office/powerpoint/2010/main" val="379829279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225DF2E9-6041-9F7D-A0F3-066027E25E87}"/>
              </a:ext>
            </a:extLst>
          </p:cNvPr>
          <p:cNvSpPr txBox="1"/>
          <p:nvPr/>
        </p:nvSpPr>
        <p:spPr>
          <a:xfrm>
            <a:off x="4755827" y="540264"/>
            <a:ext cx="417922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Biomasse</a:t>
            </a:r>
            <a:endParaRPr lang="en-US" sz="4400" dirty="0">
              <a:solidFill>
                <a:srgbClr val="007075"/>
              </a:solidFill>
              <a:latin typeface="Myriad Pro" panose="020B0503030403020204" pitchFamily="34" charset="0"/>
              <a:ea typeface="+mj-ea"/>
              <a:cs typeface="+mj-cs"/>
            </a:endParaRPr>
          </a:p>
        </p:txBody>
      </p:sp>
      <p:pic>
        <p:nvPicPr>
          <p:cNvPr id="5" name="Bilde 4">
            <a:extLst>
              <a:ext uri="{FF2B5EF4-FFF2-40B4-BE49-F238E27FC236}">
                <a16:creationId xmlns:a16="http://schemas.microsoft.com/office/drawing/2014/main" id="{DE1D74D8-FD26-BA53-9434-2297F1B0B1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8977632">
            <a:off x="-2494340" y="-1332729"/>
            <a:ext cx="10774323" cy="6077392"/>
          </a:xfrm>
          <a:prstGeom prst="rect">
            <a:avLst/>
          </a:prstGeom>
        </p:spPr>
      </p:pic>
      <p:grpSp>
        <p:nvGrpSpPr>
          <p:cNvPr id="6" name="Grupp 5">
            <a:extLst>
              <a:ext uri="{FF2B5EF4-FFF2-40B4-BE49-F238E27FC236}">
                <a16:creationId xmlns:a16="http://schemas.microsoft.com/office/drawing/2014/main" id="{5D535C42-DBD6-628F-18C8-AC75A3EC2E59}"/>
              </a:ext>
            </a:extLst>
          </p:cNvPr>
          <p:cNvGrpSpPr/>
          <p:nvPr/>
        </p:nvGrpSpPr>
        <p:grpSpPr>
          <a:xfrm>
            <a:off x="1196681" y="2112706"/>
            <a:ext cx="10154898" cy="3820120"/>
            <a:chOff x="45691" y="0"/>
            <a:chExt cx="10154898" cy="3820120"/>
          </a:xfrm>
        </p:grpSpPr>
        <p:sp>
          <p:nvSpPr>
            <p:cNvPr id="7" name="Rektangel 6">
              <a:extLst>
                <a:ext uri="{FF2B5EF4-FFF2-40B4-BE49-F238E27FC236}">
                  <a16:creationId xmlns:a16="http://schemas.microsoft.com/office/drawing/2014/main" id="{4C907BC8-3E4D-9FE3-5029-B56BE9F0429A}"/>
                </a:ext>
              </a:extLst>
            </p:cNvPr>
            <p:cNvSpPr/>
            <p:nvPr/>
          </p:nvSpPr>
          <p:spPr>
            <a:xfrm>
              <a:off x="45691" y="0"/>
              <a:ext cx="10154898" cy="3820120"/>
            </a:xfrm>
            <a:prstGeom prst="rect">
              <a:avLst/>
            </a:prstGeom>
            <a:solidFill>
              <a:srgbClr val="0099A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b-NO"/>
            </a:p>
          </p:txBody>
        </p:sp>
        <p:sp>
          <p:nvSpPr>
            <p:cNvPr id="8" name="textruta 7">
              <a:extLst>
                <a:ext uri="{FF2B5EF4-FFF2-40B4-BE49-F238E27FC236}">
                  <a16:creationId xmlns:a16="http://schemas.microsoft.com/office/drawing/2014/main" id="{758A0835-54F3-576A-7798-6B35D3F93346}"/>
                </a:ext>
              </a:extLst>
            </p:cNvPr>
            <p:cNvSpPr txBox="1"/>
            <p:nvPr/>
          </p:nvSpPr>
          <p:spPr>
            <a:xfrm>
              <a:off x="45691" y="0"/>
              <a:ext cx="10154898" cy="3820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b-NO" sz="2800" kern="1200" dirty="0"/>
                <a:t>Biomasse refererer til organisk materiale, det vil si planter, dyr og mikroorganismer, samt avfallsprodukter fra disse. Dette omfatter alt fra trær og avlinger til animalsk avfall og mikrobiell masse. </a:t>
              </a:r>
            </a:p>
            <a:p>
              <a:pPr marL="0" lvl="0" indent="0" algn="ctr" defTabSz="1244600">
                <a:lnSpc>
                  <a:spcPct val="90000"/>
                </a:lnSpc>
                <a:spcBef>
                  <a:spcPct val="0"/>
                </a:spcBef>
                <a:spcAft>
                  <a:spcPct val="35000"/>
                </a:spcAft>
                <a:buNone/>
              </a:pPr>
              <a:r>
                <a:rPr lang="nb-NO" sz="2800" kern="1200" dirty="0"/>
                <a:t>Biomasse er en viktig ressurs for mennesker ettersom den kan brukes som energi, mat, fôr, fiber og kjemikalier.</a:t>
              </a:r>
              <a:endParaRPr lang="en-US" sz="2800" kern="1200" dirty="0"/>
            </a:p>
          </p:txBody>
        </p:sp>
      </p:grpSp>
    </p:spTree>
    <p:extLst>
      <p:ext uri="{BB962C8B-B14F-4D97-AF65-F5344CB8AC3E}">
        <p14:creationId xmlns:p14="http://schemas.microsoft.com/office/powerpoint/2010/main" val="245515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E4E3C7D9-BE7D-6A6A-1BCC-07433B29C48B}"/>
              </a:ext>
            </a:extLst>
          </p:cNvPr>
          <p:cNvSpPr txBox="1"/>
          <p:nvPr/>
        </p:nvSpPr>
        <p:spPr>
          <a:xfrm>
            <a:off x="1855470" y="365087"/>
            <a:ext cx="8481059"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Lineær</a:t>
            </a:r>
            <a:r>
              <a:rPr lang="en-US" sz="4400" dirty="0">
                <a:solidFill>
                  <a:srgbClr val="007075"/>
                </a:solidFill>
                <a:latin typeface="Myriad Pro" panose="020B0503030403020204" pitchFamily="34" charset="0"/>
                <a:ea typeface="+mj-ea"/>
                <a:cs typeface="+mj-cs"/>
              </a:rPr>
              <a:t> vs. </a:t>
            </a:r>
            <a:r>
              <a:rPr lang="en-US" sz="4400" dirty="0" err="1">
                <a:solidFill>
                  <a:srgbClr val="007075"/>
                </a:solidFill>
                <a:latin typeface="Myriad Pro" panose="020B0503030403020204" pitchFamily="34" charset="0"/>
                <a:ea typeface="+mj-ea"/>
                <a:cs typeface="+mj-cs"/>
              </a:rPr>
              <a:t>sirkulær</a:t>
            </a:r>
            <a:r>
              <a:rPr lang="en-US" sz="4400" dirty="0">
                <a:solidFill>
                  <a:srgbClr val="007075"/>
                </a:solidFill>
                <a:latin typeface="Myriad Pro" panose="020B0503030403020204" pitchFamily="34" charset="0"/>
                <a:ea typeface="+mj-ea"/>
                <a:cs typeface="+mj-cs"/>
              </a:rPr>
              <a:t> </a:t>
            </a:r>
            <a:r>
              <a:rPr lang="en-US" sz="4400" dirty="0" err="1">
                <a:solidFill>
                  <a:srgbClr val="007075"/>
                </a:solidFill>
                <a:latin typeface="Myriad Pro" panose="020B0503030403020204" pitchFamily="34" charset="0"/>
                <a:ea typeface="+mj-ea"/>
                <a:cs typeface="+mj-cs"/>
              </a:rPr>
              <a:t>bioøkonomi</a:t>
            </a:r>
            <a:r>
              <a:rPr lang="en-US" sz="4400" dirty="0">
                <a:solidFill>
                  <a:srgbClr val="007075"/>
                </a:solidFill>
                <a:latin typeface="Myriad Pro" panose="020B0503030403020204" pitchFamily="34" charset="0"/>
                <a:ea typeface="+mj-ea"/>
                <a:cs typeface="+mj-cs"/>
              </a:rPr>
              <a:t> </a:t>
            </a:r>
          </a:p>
        </p:txBody>
      </p:sp>
      <p:pic>
        <p:nvPicPr>
          <p:cNvPr id="3" name="Bilde 4">
            <a:extLst>
              <a:ext uri="{FF2B5EF4-FFF2-40B4-BE49-F238E27FC236}">
                <a16:creationId xmlns:a16="http://schemas.microsoft.com/office/drawing/2014/main" id="{511E94CD-B2D5-2A55-CB8A-9D92AA76FD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152591">
            <a:off x="-624124" y="1320336"/>
            <a:ext cx="14152768" cy="6599390"/>
          </a:xfrm>
          <a:prstGeom prst="rect">
            <a:avLst/>
          </a:prstGeom>
        </p:spPr>
      </p:pic>
      <p:sp>
        <p:nvSpPr>
          <p:cNvPr id="4" name="Rektangel 3">
            <a:extLst>
              <a:ext uri="{FF2B5EF4-FFF2-40B4-BE49-F238E27FC236}">
                <a16:creationId xmlns:a16="http://schemas.microsoft.com/office/drawing/2014/main" id="{9E7A8064-2D72-F1C1-2C96-DCE6871E7835}"/>
              </a:ext>
            </a:extLst>
          </p:cNvPr>
          <p:cNvSpPr/>
          <p:nvPr/>
        </p:nvSpPr>
        <p:spPr>
          <a:xfrm>
            <a:off x="775591" y="1796415"/>
            <a:ext cx="8629650" cy="1325563"/>
          </a:xfrm>
          <a:prstGeom prst="rect">
            <a:avLst/>
          </a:prstGeom>
          <a:solidFill>
            <a:srgbClr val="009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latin typeface="Times New Roman" panose="02020603050405020304" pitchFamily="18" charset="0"/>
                <a:ea typeface="Calibri" panose="020F0502020204030204" pitchFamily="34" charset="0"/>
              </a:rPr>
              <a:t>Biomasse brukes som råmateriale til produksjon av varer, energi eller kjemikalier. Etter bruk kastes biomassen som avfall uten å bli resirkulert eller gjenbrukt. </a:t>
            </a:r>
            <a:endParaRPr lang="sv-SE" dirty="0"/>
          </a:p>
        </p:txBody>
      </p:sp>
      <p:sp>
        <p:nvSpPr>
          <p:cNvPr id="5" name="Ellips 4">
            <a:extLst>
              <a:ext uri="{FF2B5EF4-FFF2-40B4-BE49-F238E27FC236}">
                <a16:creationId xmlns:a16="http://schemas.microsoft.com/office/drawing/2014/main" id="{5A967253-4A51-9EA7-A9CE-9F8DF3A4C4A7}"/>
              </a:ext>
            </a:extLst>
          </p:cNvPr>
          <p:cNvSpPr/>
          <p:nvPr/>
        </p:nvSpPr>
        <p:spPr>
          <a:xfrm>
            <a:off x="6985659" y="3736023"/>
            <a:ext cx="4464050" cy="2880360"/>
          </a:xfrm>
          <a:prstGeom prst="ellipse">
            <a:avLst/>
          </a:prstGeom>
          <a:solidFill>
            <a:srgbClr val="74C0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800" dirty="0">
                <a:effectLst/>
                <a:latin typeface="Times New Roman" panose="02020603050405020304" pitchFamily="18" charset="0"/>
                <a:ea typeface="Calibri" panose="020F0502020204030204" pitchFamily="34" charset="0"/>
              </a:rPr>
              <a:t>Biomasse, produkter og næringsstoffer brukes, gjenvinnes og resirkuleres for å skape et lukket kretsløp. </a:t>
            </a:r>
            <a:endParaRPr lang="sv-SE" dirty="0"/>
          </a:p>
        </p:txBody>
      </p:sp>
    </p:spTree>
    <p:extLst>
      <p:ext uri="{BB962C8B-B14F-4D97-AF65-F5344CB8AC3E}">
        <p14:creationId xmlns:p14="http://schemas.microsoft.com/office/powerpoint/2010/main" val="108598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ED6AE389-BC27-51EB-8ED5-E2A8751C519E}"/>
              </a:ext>
            </a:extLst>
          </p:cNvPr>
          <p:cNvGrpSpPr/>
          <p:nvPr/>
        </p:nvGrpSpPr>
        <p:grpSpPr>
          <a:xfrm>
            <a:off x="2110739" y="599956"/>
            <a:ext cx="7984536" cy="5658088"/>
            <a:chOff x="786927" y="599956"/>
            <a:chExt cx="7984536" cy="5658088"/>
          </a:xfrm>
        </p:grpSpPr>
        <p:grpSp>
          <p:nvGrpSpPr>
            <p:cNvPr id="51" name="Gruppe 50">
              <a:extLst>
                <a:ext uri="{FF2B5EF4-FFF2-40B4-BE49-F238E27FC236}">
                  <a16:creationId xmlns:a16="http://schemas.microsoft.com/office/drawing/2014/main" id="{22A79BA0-C18C-F3F9-6440-1D14687654C7}"/>
                </a:ext>
              </a:extLst>
            </p:cNvPr>
            <p:cNvGrpSpPr/>
            <p:nvPr/>
          </p:nvGrpSpPr>
          <p:grpSpPr>
            <a:xfrm>
              <a:off x="786927" y="599956"/>
              <a:ext cx="7984536" cy="5658088"/>
              <a:chOff x="2557259" y="2365421"/>
              <a:chExt cx="12792482" cy="8882461"/>
            </a:xfrm>
          </p:grpSpPr>
          <p:sp>
            <p:nvSpPr>
              <p:cNvPr id="52" name="Avrundet rektangel 51">
                <a:extLst>
                  <a:ext uri="{FF2B5EF4-FFF2-40B4-BE49-F238E27FC236}">
                    <a16:creationId xmlns:a16="http://schemas.microsoft.com/office/drawing/2014/main" id="{95459DFD-0A10-FB41-8B78-4DDAAF2267D7}"/>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53" name="Avrundet rektangel 52">
                <a:extLst>
                  <a:ext uri="{FF2B5EF4-FFF2-40B4-BE49-F238E27FC236}">
                    <a16:creationId xmlns:a16="http://schemas.microsoft.com/office/drawing/2014/main" id="{63A7342E-6CA7-3DB4-9FC5-4E9371B4F786}"/>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54" name="Grafikk 53" descr="Forstørrelsesglass med heldekkende fyll">
                <a:extLst>
                  <a:ext uri="{FF2B5EF4-FFF2-40B4-BE49-F238E27FC236}">
                    <a16:creationId xmlns:a16="http://schemas.microsoft.com/office/drawing/2014/main" id="{8F7B88C2-907B-190A-82FD-859952901D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5443" y="2545240"/>
                <a:ext cx="1105961" cy="1105960"/>
              </a:xfrm>
              <a:prstGeom prst="rect">
                <a:avLst/>
              </a:prstGeom>
            </p:spPr>
          </p:pic>
          <p:sp>
            <p:nvSpPr>
              <p:cNvPr id="55" name="TextBox 9">
                <a:extLst>
                  <a:ext uri="{FF2B5EF4-FFF2-40B4-BE49-F238E27FC236}">
                    <a16:creationId xmlns:a16="http://schemas.microsoft.com/office/drawing/2014/main" id="{900DE282-5780-315B-04EF-F3EB5BA33D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Landbruk  </a:t>
                </a:r>
              </a:p>
            </p:txBody>
          </p:sp>
        </p:grpSp>
        <p:grpSp>
          <p:nvGrpSpPr>
            <p:cNvPr id="14" name="Gruppe 13">
              <a:extLst>
                <a:ext uri="{FF2B5EF4-FFF2-40B4-BE49-F238E27FC236}">
                  <a16:creationId xmlns:a16="http://schemas.microsoft.com/office/drawing/2014/main" id="{0F7CBFF4-4378-E0E7-68F5-6EE276381415}"/>
                </a:ext>
              </a:extLst>
            </p:cNvPr>
            <p:cNvGrpSpPr/>
            <p:nvPr/>
          </p:nvGrpSpPr>
          <p:grpSpPr>
            <a:xfrm>
              <a:off x="1473714" y="1648082"/>
              <a:ext cx="6705130" cy="4609962"/>
              <a:chOff x="1473714" y="1880189"/>
              <a:chExt cx="6705130" cy="4609962"/>
            </a:xfrm>
          </p:grpSpPr>
          <p:sp>
            <p:nvSpPr>
              <p:cNvPr id="12" name="Avrundet rektangel 11">
                <a:extLst>
                  <a:ext uri="{FF2B5EF4-FFF2-40B4-BE49-F238E27FC236}">
                    <a16:creationId xmlns:a16="http://schemas.microsoft.com/office/drawing/2014/main" id="{25CCB6DE-DF73-7FC7-CA78-773A1FA2A085}"/>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10" name="Avrundet rektangel 9">
                <a:extLst>
                  <a:ext uri="{FF2B5EF4-FFF2-40B4-BE49-F238E27FC236}">
                    <a16:creationId xmlns:a16="http://schemas.microsoft.com/office/drawing/2014/main" id="{671E78CB-551C-D660-C117-FD311F1237C0}"/>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Nøkkelprinsipper</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Ressurseffektivitet</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Vi har som mål å ta vare på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og</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gjenbruke</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alt. Avlingsrester blir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verdifulle</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innsatsfaktorer</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og</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resirkulering</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av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næringsstoffer</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holder</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jordsmonnet</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sunt.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Biologisk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mangfold</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Varierte</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dyrkingssystemer</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øker</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robustheten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og</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støtter</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økosystemene</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Reduksjon</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av avfall: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Sirkulært</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landbruk tar tak i avfall i </a:t>
                </a:r>
                <a:r>
                  <a:rPr lang="sv-SE" sz="1800"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alle</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ledd. </a:t>
                </a:r>
                <a:endParaRPr lang="nb-NO" dirty="0">
                  <a:latin typeface="Myriad Pro" panose="020B0503030403020204" pitchFamily="34" charset="0"/>
                </a:endParaRPr>
              </a:p>
            </p:txBody>
          </p:sp>
        </p:grpSp>
      </p:grpSp>
    </p:spTree>
    <p:extLst>
      <p:ext uri="{BB962C8B-B14F-4D97-AF65-F5344CB8AC3E}">
        <p14:creationId xmlns:p14="http://schemas.microsoft.com/office/powerpoint/2010/main" val="14335511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2" descr="Et bilde som inneholder landskap, tre, himmel, maling&#10;&#10;Automatisk generert beskrivelse">
            <a:extLst>
              <a:ext uri="{FF2B5EF4-FFF2-40B4-BE49-F238E27FC236}">
                <a16:creationId xmlns:a16="http://schemas.microsoft.com/office/drawing/2014/main" id="{87FA547E-20E0-0353-7375-4EBF216E6617}"/>
              </a:ext>
            </a:extLst>
          </p:cNvPr>
          <p:cNvPicPr>
            <a:picLocks noChangeAspect="1"/>
          </p:cNvPicPr>
          <p:nvPr/>
        </p:nvPicPr>
        <p:blipFill rotWithShape="1">
          <a:blip r:embed="rId2" cstate="screen">
            <a:alphaModFix amt="43000"/>
            <a:extLst>
              <a:ext uri="{28A0092B-C50C-407E-A947-70E740481C1C}">
                <a14:useLocalDpi xmlns:a14="http://schemas.microsoft.com/office/drawing/2010/main"/>
              </a:ext>
            </a:extLst>
          </a:blip>
          <a:srcRect/>
          <a:stretch/>
        </p:blipFill>
        <p:spPr>
          <a:xfrm>
            <a:off x="-14015" y="0"/>
            <a:ext cx="12206015" cy="6858000"/>
          </a:xfrm>
          <a:prstGeom prst="rect">
            <a:avLst/>
          </a:prstGeom>
        </p:spPr>
      </p:pic>
      <p:grpSp>
        <p:nvGrpSpPr>
          <p:cNvPr id="3" name="Gruppe 14">
            <a:extLst>
              <a:ext uri="{FF2B5EF4-FFF2-40B4-BE49-F238E27FC236}">
                <a16:creationId xmlns:a16="http://schemas.microsoft.com/office/drawing/2014/main" id="{43943AF8-DE41-DF2F-6016-0309F7BE6190}"/>
              </a:ext>
            </a:extLst>
          </p:cNvPr>
          <p:cNvGrpSpPr/>
          <p:nvPr/>
        </p:nvGrpSpPr>
        <p:grpSpPr>
          <a:xfrm>
            <a:off x="2110739" y="630402"/>
            <a:ext cx="7984536" cy="5658088"/>
            <a:chOff x="786927" y="599956"/>
            <a:chExt cx="7984536" cy="5658088"/>
          </a:xfrm>
        </p:grpSpPr>
        <p:grpSp>
          <p:nvGrpSpPr>
            <p:cNvPr id="4" name="Gruppe 50">
              <a:extLst>
                <a:ext uri="{FF2B5EF4-FFF2-40B4-BE49-F238E27FC236}">
                  <a16:creationId xmlns:a16="http://schemas.microsoft.com/office/drawing/2014/main" id="{5EAF0B4B-8402-90E8-FE04-A9FE8B398726}"/>
                </a:ext>
              </a:extLst>
            </p:cNvPr>
            <p:cNvGrpSpPr/>
            <p:nvPr/>
          </p:nvGrpSpPr>
          <p:grpSpPr>
            <a:xfrm>
              <a:off x="786927" y="599956"/>
              <a:ext cx="7984536" cy="5658088"/>
              <a:chOff x="2557259" y="2365421"/>
              <a:chExt cx="12792482" cy="8882461"/>
            </a:xfrm>
          </p:grpSpPr>
          <p:sp>
            <p:nvSpPr>
              <p:cNvPr id="8" name="Avrundet rektangel 51">
                <a:extLst>
                  <a:ext uri="{FF2B5EF4-FFF2-40B4-BE49-F238E27FC236}">
                    <a16:creationId xmlns:a16="http://schemas.microsoft.com/office/drawing/2014/main" id="{3325F2CE-1538-479E-1AA0-7739C7167356}"/>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9" name="Avrundet rektangel 52">
                <a:extLst>
                  <a:ext uri="{FF2B5EF4-FFF2-40B4-BE49-F238E27FC236}">
                    <a16:creationId xmlns:a16="http://schemas.microsoft.com/office/drawing/2014/main" id="{8A0C9DE2-3341-E3BC-160A-C1480EEB33CA}"/>
                  </a:ext>
                </a:extLst>
              </p:cNvPr>
              <p:cNvSpPr/>
              <p:nvPr/>
            </p:nvSpPr>
            <p:spPr>
              <a:xfrm>
                <a:off x="2557259" y="2365421"/>
                <a:ext cx="12792482" cy="1465600"/>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10" name="Grafikk 53" descr="Forstørrelsesglass med heldekkende fyll">
                <a:extLst>
                  <a:ext uri="{FF2B5EF4-FFF2-40B4-BE49-F238E27FC236}">
                    <a16:creationId xmlns:a16="http://schemas.microsoft.com/office/drawing/2014/main" id="{7D148B1B-D562-5074-AE6F-CBD99D86F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5443" y="2545240"/>
                <a:ext cx="1105961" cy="1105960"/>
              </a:xfrm>
              <a:prstGeom prst="rect">
                <a:avLst/>
              </a:prstGeom>
            </p:spPr>
          </p:pic>
          <p:sp>
            <p:nvSpPr>
              <p:cNvPr id="11" name="TextBox 9">
                <a:extLst>
                  <a:ext uri="{FF2B5EF4-FFF2-40B4-BE49-F238E27FC236}">
                    <a16:creationId xmlns:a16="http://schemas.microsoft.com/office/drawing/2014/main" id="{0F965C1F-5E84-311C-C99E-C1A4CA693621}"/>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Skogbruk  </a:t>
                </a:r>
              </a:p>
            </p:txBody>
          </p:sp>
        </p:grpSp>
        <p:grpSp>
          <p:nvGrpSpPr>
            <p:cNvPr id="5" name="Gruppe 13">
              <a:extLst>
                <a:ext uri="{FF2B5EF4-FFF2-40B4-BE49-F238E27FC236}">
                  <a16:creationId xmlns:a16="http://schemas.microsoft.com/office/drawing/2014/main" id="{69B6C92C-1410-76F9-E56F-226B66525F46}"/>
                </a:ext>
              </a:extLst>
            </p:cNvPr>
            <p:cNvGrpSpPr/>
            <p:nvPr/>
          </p:nvGrpSpPr>
          <p:grpSpPr>
            <a:xfrm>
              <a:off x="1473714" y="1648082"/>
              <a:ext cx="6705130" cy="4609962"/>
              <a:chOff x="1473714" y="1880189"/>
              <a:chExt cx="6705130" cy="4609962"/>
            </a:xfrm>
          </p:grpSpPr>
          <p:sp>
            <p:nvSpPr>
              <p:cNvPr id="6" name="Avrundet rektangel 11">
                <a:extLst>
                  <a:ext uri="{FF2B5EF4-FFF2-40B4-BE49-F238E27FC236}">
                    <a16:creationId xmlns:a16="http://schemas.microsoft.com/office/drawing/2014/main" id="{C19DF3F1-5CC3-330A-539C-9276B6F9110D}"/>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7" name="Avrundet rektangel 9">
                <a:extLst>
                  <a:ext uri="{FF2B5EF4-FFF2-40B4-BE49-F238E27FC236}">
                    <a16:creationId xmlns:a16="http://schemas.microsoft.com/office/drawing/2014/main" id="{90BEC5B3-E353-CF0D-77E5-09DF28798703}"/>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Historisk</a:t>
                </a:r>
                <a:r>
                  <a:rPr lang="sv-SE" dirty="0">
                    <a:solidFill>
                      <a:srgbClr val="007075"/>
                    </a:solidFill>
                    <a:latin typeface="Times New Roman" panose="02020603050405020304" pitchFamily="18" charset="0"/>
                    <a:ea typeface="Calibri" panose="020F0502020204030204" pitchFamily="34" charset="0"/>
                    <a:cs typeface="Times New Roman" panose="02020603050405020304" pitchFamily="18" charset="0"/>
                  </a:rPr>
                  <a:t>t</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fokus: Sirkularitet: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Tradisjonelt har skogforvaltning vært sentrert rundt sirkularitet</a:t>
                </a:r>
                <a:r>
                  <a:rPr lang="sv-SE" dirty="0">
                    <a:solidFill>
                      <a:srgbClr val="007075"/>
                    </a:solidFill>
                    <a:latin typeface="Times New Roman" panose="02020603050405020304" pitchFamily="18" charset="0"/>
                    <a:ea typeface="Calibri" panose="020F0502020204030204" pitchFamily="34" charset="0"/>
                    <a:cs typeface="Times New Roman" panose="02020603050405020304" pitchFamily="18" charset="0"/>
                  </a:rPr>
                  <a:t>, og</a:t>
                </a: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praksisen med å plante på nytt etter hogst. Dette sikrer en bærekraftig syklus av vekst og fornyelse.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Sirkulær skogforvaltning har som mål å opprettholde skogens helse, biologiske mangfold og økosystemtjenester.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Nytt fokus: Optimalisering av skogbruket for å sikre enda bredere ressursutnyttelse og mindre avfall.</a:t>
                </a:r>
                <a:endParaRPr lang="nb-NO" dirty="0">
                  <a:latin typeface="Myriad Pro" panose="020B0503030403020204" pitchFamily="34" charset="0"/>
                </a:endParaRPr>
              </a:p>
            </p:txBody>
          </p:sp>
        </p:grpSp>
      </p:grpSp>
    </p:spTree>
    <p:extLst>
      <p:ext uri="{BB962C8B-B14F-4D97-AF65-F5344CB8AC3E}">
        <p14:creationId xmlns:p14="http://schemas.microsoft.com/office/powerpoint/2010/main" val="262830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9A1"/>
        </a:solidFill>
        <a:effectLst/>
      </p:bgPr>
    </p:bg>
    <p:spTree>
      <p:nvGrpSpPr>
        <p:cNvPr id="1" name=""/>
        <p:cNvGrpSpPr/>
        <p:nvPr/>
      </p:nvGrpSpPr>
      <p:grpSpPr>
        <a:xfrm>
          <a:off x="0" y="0"/>
          <a:ext cx="0" cy="0"/>
          <a:chOff x="0" y="0"/>
          <a:chExt cx="0" cy="0"/>
        </a:xfrm>
      </p:grpSpPr>
      <p:grpSp>
        <p:nvGrpSpPr>
          <p:cNvPr id="2" name="Gruppe 14">
            <a:extLst>
              <a:ext uri="{FF2B5EF4-FFF2-40B4-BE49-F238E27FC236}">
                <a16:creationId xmlns:a16="http://schemas.microsoft.com/office/drawing/2014/main" id="{041A8D8E-62BE-D237-0E16-3C42E95E80D2}"/>
              </a:ext>
            </a:extLst>
          </p:cNvPr>
          <p:cNvGrpSpPr/>
          <p:nvPr/>
        </p:nvGrpSpPr>
        <p:grpSpPr>
          <a:xfrm>
            <a:off x="2103732" y="737115"/>
            <a:ext cx="7984536" cy="5658089"/>
            <a:chOff x="834011" y="599955"/>
            <a:chExt cx="7984536" cy="5658089"/>
          </a:xfrm>
        </p:grpSpPr>
        <p:grpSp>
          <p:nvGrpSpPr>
            <p:cNvPr id="3" name="Gruppe 50">
              <a:extLst>
                <a:ext uri="{FF2B5EF4-FFF2-40B4-BE49-F238E27FC236}">
                  <a16:creationId xmlns:a16="http://schemas.microsoft.com/office/drawing/2014/main" id="{E423E0F6-F1D3-9946-C166-392E9109340F}"/>
                </a:ext>
              </a:extLst>
            </p:cNvPr>
            <p:cNvGrpSpPr/>
            <p:nvPr/>
          </p:nvGrpSpPr>
          <p:grpSpPr>
            <a:xfrm>
              <a:off x="834011" y="599955"/>
              <a:ext cx="7984536" cy="5658089"/>
              <a:chOff x="2632695" y="2365419"/>
              <a:chExt cx="12792482" cy="8882463"/>
            </a:xfrm>
          </p:grpSpPr>
          <p:sp>
            <p:nvSpPr>
              <p:cNvPr id="7" name="Avrundet rektangel 51">
                <a:extLst>
                  <a:ext uri="{FF2B5EF4-FFF2-40B4-BE49-F238E27FC236}">
                    <a16:creationId xmlns:a16="http://schemas.microsoft.com/office/drawing/2014/main" id="{A796E0D1-9B9D-1F8A-8D54-102CB560EEA5}"/>
                  </a:ext>
                </a:extLst>
              </p:cNvPr>
              <p:cNvSpPr/>
              <p:nvPr/>
            </p:nvSpPr>
            <p:spPr>
              <a:xfrm>
                <a:off x="3657600" y="3621441"/>
                <a:ext cx="10742672" cy="7626441"/>
              </a:xfrm>
              <a:prstGeom prst="roundRect">
                <a:avLst/>
              </a:prstGeom>
              <a:solidFill>
                <a:srgbClr val="E2F7F7">
                  <a:alpha val="77856"/>
                </a:srgbClr>
              </a:solidFill>
              <a:ln>
                <a:noFill/>
              </a:ln>
            </p:spPr>
            <p:txBody>
              <a:bodyPr rtlCol="0" anchor="t"/>
              <a:lstStyle/>
              <a:p>
                <a:pPr algn="ctr"/>
                <a:endParaRPr lang="nb-NO" sz="2800" dirty="0">
                  <a:ln>
                    <a:solidFill>
                      <a:sysClr val="windowText" lastClr="000000"/>
                    </a:solidFill>
                  </a:ln>
                  <a:solidFill>
                    <a:srgbClr val="196873"/>
                  </a:solidFill>
                  <a:latin typeface="Myriad Pro" panose="020B0503030403020204" pitchFamily="34" charset="0"/>
                </a:endParaRPr>
              </a:p>
            </p:txBody>
          </p:sp>
          <p:sp>
            <p:nvSpPr>
              <p:cNvPr id="8" name="Avrundet rektangel 52">
                <a:extLst>
                  <a:ext uri="{FF2B5EF4-FFF2-40B4-BE49-F238E27FC236}">
                    <a16:creationId xmlns:a16="http://schemas.microsoft.com/office/drawing/2014/main" id="{418889B6-C1E8-D756-D4D6-8069739D5A67}"/>
                  </a:ext>
                </a:extLst>
              </p:cNvPr>
              <p:cNvSpPr/>
              <p:nvPr/>
            </p:nvSpPr>
            <p:spPr>
              <a:xfrm>
                <a:off x="2632695" y="2365419"/>
                <a:ext cx="12792482" cy="1465601"/>
              </a:xfrm>
              <a:prstGeom prst="roundRect">
                <a:avLst>
                  <a:gd name="adj" fmla="val 50000"/>
                </a:avLst>
              </a:prstGeom>
              <a:solidFill>
                <a:srgbClr val="FFFDF8"/>
              </a:solidFill>
              <a:ln>
                <a:noFill/>
              </a:ln>
              <a:effectLst>
                <a:outerShdw blurRad="50800" dist="38100" dir="5400000" algn="t" rotWithShape="0">
                  <a:prstClr val="black">
                    <a:alpha val="40000"/>
                  </a:prstClr>
                </a:outerShdw>
              </a:effectLst>
            </p:spPr>
            <p:txBody>
              <a:bodyPr rtlCol="0" anchor="ctr"/>
              <a:lstStyle/>
              <a:p>
                <a:pPr algn="ctr"/>
                <a:endParaRPr lang="nb-NO" sz="1200" dirty="0">
                  <a:ln>
                    <a:solidFill>
                      <a:sysClr val="windowText" lastClr="000000"/>
                    </a:solidFill>
                  </a:ln>
                  <a:solidFill>
                    <a:srgbClr val="196873"/>
                  </a:solidFill>
                  <a:latin typeface="Myriad Pro" panose="020B0503030403020204" pitchFamily="34" charset="0"/>
                </a:endParaRPr>
              </a:p>
            </p:txBody>
          </p:sp>
          <p:pic>
            <p:nvPicPr>
              <p:cNvPr id="9" name="Grafikk 53" descr="Forstørrelsesglass med heldekkende fyll">
                <a:extLst>
                  <a:ext uri="{FF2B5EF4-FFF2-40B4-BE49-F238E27FC236}">
                    <a16:creationId xmlns:a16="http://schemas.microsoft.com/office/drawing/2014/main" id="{BD027A37-8C05-563A-AB8F-E651AB4FE3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5443" y="2545240"/>
                <a:ext cx="1105961" cy="1105960"/>
              </a:xfrm>
              <a:prstGeom prst="rect">
                <a:avLst/>
              </a:prstGeom>
            </p:spPr>
          </p:pic>
          <p:sp>
            <p:nvSpPr>
              <p:cNvPr id="10" name="TextBox 9">
                <a:extLst>
                  <a:ext uri="{FF2B5EF4-FFF2-40B4-BE49-F238E27FC236}">
                    <a16:creationId xmlns:a16="http://schemas.microsoft.com/office/drawing/2014/main" id="{F5CFDF79-43F5-6F80-C829-32BDEF5644E5}"/>
                  </a:ext>
                </a:extLst>
              </p:cNvPr>
              <p:cNvSpPr txBox="1"/>
              <p:nvPr/>
            </p:nvSpPr>
            <p:spPr>
              <a:xfrm>
                <a:off x="6430338" y="2545240"/>
                <a:ext cx="6607548" cy="1164035"/>
              </a:xfrm>
              <a:prstGeom prst="rect">
                <a:avLst/>
              </a:prstGeom>
            </p:spPr>
            <p:txBody>
              <a:bodyPr wrap="square" lIns="0" tIns="0" rIns="0" bIns="0" rtlCol="0" anchor="t">
                <a:spAutoFit/>
              </a:bodyPr>
              <a:lstStyle/>
              <a:p>
                <a:pPr>
                  <a:lnSpc>
                    <a:spcPts val="6250"/>
                  </a:lnSpc>
                </a:pPr>
                <a:r>
                  <a:rPr lang="nb-NO" sz="4667" dirty="0">
                    <a:solidFill>
                      <a:srgbClr val="248587"/>
                    </a:solidFill>
                    <a:latin typeface="Myriad Pro" panose="020B0503030403020204" pitchFamily="34" charset="0"/>
                  </a:rPr>
                  <a:t>Akvakultur   </a:t>
                </a:r>
              </a:p>
            </p:txBody>
          </p:sp>
        </p:grpSp>
        <p:grpSp>
          <p:nvGrpSpPr>
            <p:cNvPr id="4" name="Gruppe 13">
              <a:extLst>
                <a:ext uri="{FF2B5EF4-FFF2-40B4-BE49-F238E27FC236}">
                  <a16:creationId xmlns:a16="http://schemas.microsoft.com/office/drawing/2014/main" id="{8DEF4ED5-CEDF-BC77-C08D-0F60731F807E}"/>
                </a:ext>
              </a:extLst>
            </p:cNvPr>
            <p:cNvGrpSpPr/>
            <p:nvPr/>
          </p:nvGrpSpPr>
          <p:grpSpPr>
            <a:xfrm>
              <a:off x="1473714" y="1648082"/>
              <a:ext cx="6705130" cy="4609962"/>
              <a:chOff x="1473714" y="1880189"/>
              <a:chExt cx="6705130" cy="4609962"/>
            </a:xfrm>
          </p:grpSpPr>
          <p:sp>
            <p:nvSpPr>
              <p:cNvPr id="5" name="Avrundet rektangel 11">
                <a:extLst>
                  <a:ext uri="{FF2B5EF4-FFF2-40B4-BE49-F238E27FC236}">
                    <a16:creationId xmlns:a16="http://schemas.microsoft.com/office/drawing/2014/main" id="{47B28911-43FE-8C5B-653C-FD4ADE9C1273}"/>
                  </a:ext>
                </a:extLst>
              </p:cNvPr>
              <p:cNvSpPr/>
              <p:nvPr/>
            </p:nvSpPr>
            <p:spPr>
              <a:xfrm>
                <a:off x="1473714" y="4395657"/>
                <a:ext cx="6705130" cy="89777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0" algn="ctr">
                  <a:lnSpc>
                    <a:spcPct val="150000"/>
                  </a:lnSpc>
                  <a:buFont typeface="Arial" panose="020B0604020202020204" pitchFamily="34" charset="0"/>
                  <a:buNone/>
                </a:pPr>
                <a:endParaRPr lang="nb-NO" dirty="0">
                  <a:latin typeface="Myriad Pro" panose="020B0503030403020204" pitchFamily="34" charset="0"/>
                </a:endParaRPr>
              </a:p>
            </p:txBody>
          </p:sp>
          <p:sp>
            <p:nvSpPr>
              <p:cNvPr id="6" name="Avrundet rektangel 9">
                <a:extLst>
                  <a:ext uri="{FF2B5EF4-FFF2-40B4-BE49-F238E27FC236}">
                    <a16:creationId xmlns:a16="http://schemas.microsoft.com/office/drawing/2014/main" id="{B87574A7-0A51-9A90-5F45-7E67078501A3}"/>
                  </a:ext>
                </a:extLst>
              </p:cNvPr>
              <p:cNvSpPr/>
              <p:nvPr/>
            </p:nvSpPr>
            <p:spPr>
              <a:xfrm>
                <a:off x="1473714" y="1880189"/>
                <a:ext cx="6705130" cy="460996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sv-SE" sz="1800" b="1"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Uutnyttede</a:t>
                </a:r>
                <a:r>
                  <a:rPr lang="sv-SE" sz="1800" b="1"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marine </a:t>
                </a:r>
                <a:r>
                  <a:rPr lang="sv-SE" sz="1800" b="1"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ressurser</a:t>
                </a:r>
                <a:r>
                  <a:rPr lang="sv-SE" sz="1800" b="1"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Kystnære farvann skjuler en skattekiste av lavtrofiske marine ressurser.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Disse organismene har en superkraft: De filtrerer næringsstoffer fra sjøvann.</a:t>
                </a:r>
              </a:p>
              <a:p>
                <a:pPr indent="457200">
                  <a:lnSpc>
                    <a:spcPct val="107000"/>
                  </a:lnSpc>
                  <a:spcAft>
                    <a:spcPts val="800"/>
                  </a:spcAft>
                </a:pPr>
                <a:r>
                  <a:rPr lang="sv-SE" sz="1800" b="1"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Næringsrikdom: </a:t>
                </a:r>
              </a:p>
              <a:p>
                <a:pPr marL="285750" indent="-285750">
                  <a:lnSpc>
                    <a:spcPct val="107000"/>
                  </a:lnSpc>
                  <a:spcAft>
                    <a:spcPts val="800"/>
                  </a:spcAft>
                  <a:buFont typeface="Arial" panose="020B0604020202020204" pitchFamily="34" charset="0"/>
                  <a:buChar char="•"/>
                </a:pPr>
                <a:r>
                  <a:rPr lang="sv-SE" sz="1800"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Lavtrofiske arter er som næringsrike kraftverk: </a:t>
                </a:r>
              </a:p>
              <a:p>
                <a:pPr marL="742950" lvl="1" indent="-285750">
                  <a:lnSpc>
                    <a:spcPct val="107000"/>
                  </a:lnSpc>
                  <a:spcAft>
                    <a:spcPts val="800"/>
                  </a:spcAft>
                  <a:buFont typeface="Arial" panose="020B0604020202020204" pitchFamily="34" charset="0"/>
                  <a:buChar char="•"/>
                </a:pPr>
                <a:r>
                  <a:rPr lang="sv-SE"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Protein av </a:t>
                </a:r>
                <a:r>
                  <a:rPr lang="sv-SE" dirty="0" err="1">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høy</a:t>
                </a:r>
                <a:r>
                  <a:rPr lang="sv-SE"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 kvalitet</a:t>
                </a:r>
              </a:p>
              <a:p>
                <a:pPr marL="742950" lvl="1" indent="-285750">
                  <a:lnSpc>
                    <a:spcPct val="107000"/>
                  </a:lnSpc>
                  <a:spcAft>
                    <a:spcPts val="800"/>
                  </a:spcAft>
                  <a:buFont typeface="Arial" panose="020B0604020202020204" pitchFamily="34" charset="0"/>
                  <a:buChar char="•"/>
                </a:pPr>
                <a:r>
                  <a:rPr lang="sv-SE"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Omega-3-fettsyrer</a:t>
                </a:r>
              </a:p>
              <a:p>
                <a:pPr marL="742950" lvl="1" indent="-285750">
                  <a:lnSpc>
                    <a:spcPct val="107000"/>
                  </a:lnSpc>
                  <a:spcAft>
                    <a:spcPts val="800"/>
                  </a:spcAft>
                  <a:buFont typeface="Arial" panose="020B0604020202020204" pitchFamily="34" charset="0"/>
                  <a:buChar char="•"/>
                </a:pPr>
                <a:r>
                  <a:rPr lang="sv-SE" dirty="0">
                    <a:solidFill>
                      <a:srgbClr val="007075"/>
                    </a:solidFill>
                    <a:effectLst/>
                    <a:latin typeface="Times New Roman" panose="02020603050405020304" pitchFamily="18" charset="0"/>
                    <a:ea typeface="Calibri" panose="020F0502020204030204" pitchFamily="34" charset="0"/>
                    <a:cs typeface="Times New Roman" panose="02020603050405020304" pitchFamily="18" charset="0"/>
                  </a:rPr>
                  <a:t>Cellulose</a:t>
                </a:r>
                <a:endParaRPr lang="nb-NO" dirty="0">
                  <a:latin typeface="Myriad Pro" panose="020B0503030403020204" pitchFamily="34" charset="0"/>
                </a:endParaRPr>
              </a:p>
            </p:txBody>
          </p:sp>
        </p:grpSp>
      </p:grpSp>
    </p:spTree>
    <p:extLst>
      <p:ext uri="{BB962C8B-B14F-4D97-AF65-F5344CB8AC3E}">
        <p14:creationId xmlns:p14="http://schemas.microsoft.com/office/powerpoint/2010/main" val="107673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BFB"/>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B9B631-926F-760E-89B6-5E8CB1AF7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977632">
            <a:off x="-2339163" y="-2007099"/>
            <a:ext cx="10774323" cy="6077392"/>
          </a:xfrm>
          <a:prstGeom prst="rect">
            <a:avLst/>
          </a:prstGeom>
        </p:spPr>
      </p:pic>
      <p:pic>
        <p:nvPicPr>
          <p:cNvPr id="4" name="Bilde 3">
            <a:extLst>
              <a:ext uri="{FF2B5EF4-FFF2-40B4-BE49-F238E27FC236}">
                <a16:creationId xmlns:a16="http://schemas.microsoft.com/office/drawing/2014/main" id="{56B68853-8ADF-0DFA-5805-AECD7FF71B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0" y="-559653"/>
            <a:ext cx="12192001" cy="9937489"/>
          </a:xfrm>
          <a:prstGeom prst="rect">
            <a:avLst/>
          </a:prstGeom>
        </p:spPr>
      </p:pic>
      <p:sp>
        <p:nvSpPr>
          <p:cNvPr id="9" name="TextBox 9"/>
          <p:cNvSpPr txBox="1"/>
          <p:nvPr/>
        </p:nvSpPr>
        <p:spPr>
          <a:xfrm>
            <a:off x="4006388" y="365903"/>
            <a:ext cx="4179224"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err="1">
                <a:solidFill>
                  <a:srgbClr val="007075"/>
                </a:solidFill>
                <a:latin typeface="Myriad Pro" panose="020B0503030403020204" pitchFamily="34" charset="0"/>
                <a:ea typeface="+mj-ea"/>
                <a:cs typeface="+mj-cs"/>
              </a:rPr>
              <a:t>Dagens</a:t>
            </a:r>
            <a:r>
              <a:rPr lang="en-US" sz="4400" dirty="0">
                <a:solidFill>
                  <a:srgbClr val="007075"/>
                </a:solidFill>
                <a:latin typeface="Myriad Pro" panose="020B0503030403020204" pitchFamily="34" charset="0"/>
                <a:ea typeface="+mj-ea"/>
                <a:cs typeface="+mj-cs"/>
              </a:rPr>
              <a:t> </a:t>
            </a:r>
            <a:r>
              <a:rPr lang="en-US" sz="4400" dirty="0" err="1">
                <a:solidFill>
                  <a:srgbClr val="007075"/>
                </a:solidFill>
                <a:latin typeface="Myriad Pro" panose="020B0503030403020204" pitchFamily="34" charset="0"/>
                <a:ea typeface="+mj-ea"/>
                <a:cs typeface="+mj-cs"/>
              </a:rPr>
              <a:t>tema</a:t>
            </a:r>
            <a:endParaRPr lang="en-US" sz="4400" dirty="0">
              <a:solidFill>
                <a:srgbClr val="007075"/>
              </a:solidFill>
              <a:latin typeface="Myriad Pro" panose="020B0503030403020204" pitchFamily="34" charset="0"/>
              <a:ea typeface="+mj-ea"/>
              <a:cs typeface="+mj-cs"/>
            </a:endParaRPr>
          </a:p>
        </p:txBody>
      </p:sp>
      <p:sp>
        <p:nvSpPr>
          <p:cNvPr id="20" name="TekstSylinder 19">
            <a:extLst>
              <a:ext uri="{FF2B5EF4-FFF2-40B4-BE49-F238E27FC236}">
                <a16:creationId xmlns:a16="http://schemas.microsoft.com/office/drawing/2014/main" id="{86505811-7890-EF01-0517-7779CC987AA6}"/>
              </a:ext>
            </a:extLst>
          </p:cNvPr>
          <p:cNvSpPr txBox="1"/>
          <p:nvPr/>
        </p:nvSpPr>
        <p:spPr>
          <a:xfrm>
            <a:off x="3799840" y="4733370"/>
            <a:ext cx="7640320" cy="276999"/>
          </a:xfrm>
          <a:prstGeom prst="rect">
            <a:avLst/>
          </a:prstGeom>
          <a:noFill/>
        </p:spPr>
        <p:txBody>
          <a:bodyPr wrap="square">
            <a:spAutoFit/>
          </a:bodyPr>
          <a:lstStyle/>
          <a:p>
            <a:endParaRPr lang="nb-NO" sz="1200" dirty="0">
              <a:latin typeface="Myriad Pro" panose="020B0503030403020204" pitchFamily="34" charset="0"/>
            </a:endParaRPr>
          </a:p>
        </p:txBody>
      </p:sp>
      <p:sp>
        <p:nvSpPr>
          <p:cNvPr id="3" name="AutoShape 3"/>
          <p:cNvSpPr/>
          <p:nvPr/>
        </p:nvSpPr>
        <p:spPr>
          <a:xfrm>
            <a:off x="0" y="-19050"/>
            <a:ext cx="12192000" cy="0"/>
          </a:xfrm>
          <a:prstGeom prst="line">
            <a:avLst/>
          </a:prstGeom>
          <a:ln w="85725" cap="flat">
            <a:solidFill>
              <a:srgbClr val="007074"/>
            </a:solidFill>
            <a:prstDash val="solid"/>
            <a:headEnd type="none" w="sm" len="sm"/>
            <a:tailEnd type="none" w="sm" len="sm"/>
          </a:ln>
        </p:spPr>
        <p:txBody>
          <a:bodyPr/>
          <a:lstStyle/>
          <a:p>
            <a:endParaRPr lang="nb-NO"/>
          </a:p>
        </p:txBody>
      </p:sp>
      <p:graphicFrame>
        <p:nvGraphicFramePr>
          <p:cNvPr id="30" name="TekstSylinder 11">
            <a:extLst>
              <a:ext uri="{FF2B5EF4-FFF2-40B4-BE49-F238E27FC236}">
                <a16:creationId xmlns:a16="http://schemas.microsoft.com/office/drawing/2014/main" id="{749A4B47-8243-B66B-FBB8-AE5688721419}"/>
              </a:ext>
            </a:extLst>
          </p:cNvPr>
          <p:cNvGraphicFramePr/>
          <p:nvPr>
            <p:extLst>
              <p:ext uri="{D42A27DB-BD31-4B8C-83A1-F6EECF244321}">
                <p14:modId xmlns:p14="http://schemas.microsoft.com/office/powerpoint/2010/main" val="6443413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sh dir="u"/>
  </p:transition>
</p:sld>
</file>

<file path=ppt/theme/theme1.xml><?xml version="1.0" encoding="utf-8"?>
<a:theme xmlns:a="http://schemas.openxmlformats.org/drawingml/2006/main" name="Office-tema">
  <a:themeElements>
    <a:clrScheme name="Blå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2B6CCAA991A04AABB0A89969B42F67" ma:contentTypeVersion="15" ma:contentTypeDescription="Create a new document." ma:contentTypeScope="" ma:versionID="070d058404141dbfc018b567072b3574">
  <xsd:schema xmlns:xsd="http://www.w3.org/2001/XMLSchema" xmlns:xs="http://www.w3.org/2001/XMLSchema" xmlns:p="http://schemas.microsoft.com/office/2006/metadata/properties" xmlns:ns2="69e18e68-21d8-4930-99a1-9aaeddcd3441" xmlns:ns3="42279743-b44f-4317-bc84-ba53d88bca7c" targetNamespace="http://schemas.microsoft.com/office/2006/metadata/properties" ma:root="true" ma:fieldsID="16027e59a33a17f43c4137733e6314c1" ns2:_="" ns3:_="">
    <xsd:import namespace="69e18e68-21d8-4930-99a1-9aaeddcd3441"/>
    <xsd:import namespace="42279743-b44f-4317-bc84-ba53d88bca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e18e68-21d8-4930-99a1-9aaeddcd3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1edf0-826a-467d-9825-d0ed936e2d0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79743-b44f-4317-bc84-ba53d88bca7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c2d80f8-6f45-41bf-8715-32477ca9f37d}" ma:internalName="TaxCatchAll" ma:showField="CatchAllData" ma:web="42279743-b44f-4317-bc84-ba53d88bca7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2279743-b44f-4317-bc84-ba53d88bca7c" xsi:nil="true"/>
    <lcf76f155ced4ddcb4097134ff3c332f xmlns="69e18e68-21d8-4930-99a1-9aaeddcd34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1FC33F-6E93-4B1F-9E1C-0BAA68EEE6A5}">
  <ds:schemaRefs>
    <ds:schemaRef ds:uri="http://schemas.microsoft.com/sharepoint/v3/contenttype/forms"/>
  </ds:schemaRefs>
</ds:datastoreItem>
</file>

<file path=customXml/itemProps2.xml><?xml version="1.0" encoding="utf-8"?>
<ds:datastoreItem xmlns:ds="http://schemas.openxmlformats.org/officeDocument/2006/customXml" ds:itemID="{B6964E2B-375A-419C-9670-D63DA0A72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e18e68-21d8-4930-99a1-9aaeddcd3441"/>
    <ds:schemaRef ds:uri="42279743-b44f-4317-bc84-ba53d88bc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E08816-914F-4209-9FB0-DDA20089FA35}">
  <ds:schemaRefs>
    <ds:schemaRef ds:uri="http://schemas.microsoft.com/office/2006/metadata/properties"/>
    <ds:schemaRef ds:uri="http://schemas.microsoft.com/office/infopath/2007/PartnerControls"/>
    <ds:schemaRef ds:uri="42279743-b44f-4317-bc84-ba53d88bca7c"/>
    <ds:schemaRef ds:uri="69e18e68-21d8-4930-99a1-9aaeddcd344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28962</TotalTime>
  <Words>1754</Words>
  <Application>Microsoft Office PowerPoint</Application>
  <PresentationFormat>Bredbild</PresentationFormat>
  <Paragraphs>384</Paragraphs>
  <Slides>34</Slides>
  <Notes>23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34</vt:i4>
      </vt:variant>
    </vt:vector>
  </HeadingPairs>
  <TitlesOfParts>
    <vt:vector size="40" baseType="lpstr">
      <vt:lpstr>Arial</vt:lpstr>
      <vt:lpstr>Calibri</vt:lpstr>
      <vt:lpstr>Calibri Light</vt:lpstr>
      <vt:lpstr>Myriad Pro</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Birgitte Mathisen Brønnick</dc:creator>
  <cp:lastModifiedBy>Adelina Stuparu</cp:lastModifiedBy>
  <cp:revision>62</cp:revision>
  <dcterms:created xsi:type="dcterms:W3CDTF">2023-07-04T06:59:59Z</dcterms:created>
  <dcterms:modified xsi:type="dcterms:W3CDTF">2025-04-28T07:10:13Z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0x0101007B2B6CCAA991A04AABB0A89969B42F67</vt:lpwstr>
  </property>
  <property fmtid="{D5CDD505-2E9C-101B-9397-08002B2CF9AE}" pid="3" name="MediaServiceImageTags">
    <vt:lpwstr/>
  </property>
  <property fmtid="{D5CDD505-2E9C-101B-9397-08002B2CF9AE}" pid="4" name="MSIP_Label_fd05046c-7758-4c69-bef0-f1b8587ca14e_Enabled">
    <vt:lpwstr>true</vt:lpwstr>
  </property>
  <property fmtid="{D5CDD505-2E9C-101B-9397-08002B2CF9AE}" pid="5" name="MSIP_Label_fd05046c-7758-4c69-bef0-f1b8587ca14e_SetDate">
    <vt:lpwstr>2024-09-16T10:47:18Z</vt:lpwstr>
  </property>
  <property fmtid="{D5CDD505-2E9C-101B-9397-08002B2CF9AE}" pid="6" name="MSIP_Label_fd05046c-7758-4c69-bef0-f1b8587ca14e_Method">
    <vt:lpwstr>Standard</vt:lpwstr>
  </property>
  <property fmtid="{D5CDD505-2E9C-101B-9397-08002B2CF9AE}" pid="7" name="MSIP_Label_fd05046c-7758-4c69-bef0-f1b8587ca14e_Name">
    <vt:lpwstr>Intern</vt:lpwstr>
  </property>
  <property fmtid="{D5CDD505-2E9C-101B-9397-08002B2CF9AE}" pid="8" name="MSIP_Label_fd05046c-7758-4c69-bef0-f1b8587ca14e_SiteId">
    <vt:lpwstr>4d6d8a90-10fd-4f78-8fc1-5e28844e0292</vt:lpwstr>
  </property>
  <property fmtid="{D5CDD505-2E9C-101B-9397-08002B2CF9AE}" pid="9" name="MSIP_Label_fd05046c-7758-4c69-bef0-f1b8587ca14e_ActionId">
    <vt:lpwstr>7109ebfb-c82d-4201-92c6-b0e024c09b46</vt:lpwstr>
  </property>
  <property fmtid="{D5CDD505-2E9C-101B-9397-08002B2CF9AE}" pid="10" name="MSIP_Label_fd05046c-7758-4c69-bef0-f1b8587ca14e_ContentBits">
    <vt:lpwstr>0</vt:lpwstr>
  </property>
</Properties>
</file>