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8"/>
  </p:notesMasterIdLst>
  <p:sldIdLst>
    <p:sldId id="257" r:id="rId5"/>
    <p:sldId id="322" r:id="rId6"/>
    <p:sldId id="323" r:id="rId7"/>
    <p:sldId id="324" r:id="rId8"/>
    <p:sldId id="325" r:id="rId9"/>
    <p:sldId id="291" r:id="rId10"/>
    <p:sldId id="327" r:id="rId11"/>
    <p:sldId id="259" r:id="rId12"/>
    <p:sldId id="326" r:id="rId13"/>
    <p:sldId id="316" r:id="rId14"/>
    <p:sldId id="295" r:id="rId15"/>
    <p:sldId id="296" r:id="rId16"/>
    <p:sldId id="299" r:id="rId17"/>
    <p:sldId id="260" r:id="rId18"/>
    <p:sldId id="317" r:id="rId19"/>
    <p:sldId id="302" r:id="rId20"/>
    <p:sldId id="319" r:id="rId21"/>
    <p:sldId id="320" r:id="rId22"/>
    <p:sldId id="321" r:id="rId23"/>
    <p:sldId id="300" r:id="rId24"/>
    <p:sldId id="301" r:id="rId25"/>
    <p:sldId id="279" r:id="rId26"/>
    <p:sldId id="312" r:id="rId27"/>
    <p:sldId id="313" r:id="rId28"/>
    <p:sldId id="314" r:id="rId29"/>
    <p:sldId id="271" r:id="rId30"/>
    <p:sldId id="275" r:id="rId31"/>
    <p:sldId id="273" r:id="rId32"/>
    <p:sldId id="277" r:id="rId33"/>
    <p:sldId id="329" r:id="rId34"/>
    <p:sldId id="330" r:id="rId35"/>
    <p:sldId id="331" r:id="rId36"/>
    <p:sldId id="31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1"/>
    <a:srgbClr val="F9F9F9"/>
    <a:srgbClr val="F3FFFA"/>
    <a:srgbClr val="007075"/>
    <a:srgbClr val="D2F9F8"/>
    <a:srgbClr val="E2F7F7"/>
    <a:srgbClr val="74C0C6"/>
    <a:srgbClr val="B1E2D6"/>
    <a:srgbClr val="C4F8F7"/>
    <a:srgbClr val="DD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F7B1D-7051-4E40-8B31-8D79DC5690AE}" v="2" dt="2025-03-07T09:16:03.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96296"/>
  </p:normalViewPr>
  <p:slideViewPr>
    <p:cSldViewPr snapToGrid="0">
      <p:cViewPr varScale="1">
        <p:scale>
          <a:sx n="60" d="100"/>
          <a:sy n="60" d="100"/>
        </p:scale>
        <p:origin x="556" y="5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d Peder Rafael Luna Araldsen" userId="f71e11bd-2ad4-4d9b-a717-d088fb51e60a" providerId="ADAL" clId="{B11F7B1D-7051-4E40-8B31-8D79DC5690AE}"/>
    <pc:docChg chg="modSld">
      <pc:chgData name="Tord Peder Rafael Luna Araldsen" userId="f71e11bd-2ad4-4d9b-a717-d088fb51e60a" providerId="ADAL" clId="{B11F7B1D-7051-4E40-8B31-8D79DC5690AE}" dt="2025-03-07T09:16:06.480" v="5" actId="1076"/>
      <pc:docMkLst>
        <pc:docMk/>
      </pc:docMkLst>
      <pc:sldChg chg="addSp modSp mod">
        <pc:chgData name="Tord Peder Rafael Luna Araldsen" userId="f71e11bd-2ad4-4d9b-a717-d088fb51e60a" providerId="ADAL" clId="{B11F7B1D-7051-4E40-8B31-8D79DC5690AE}" dt="2025-03-07T09:15:46.277" v="3" actId="1076"/>
        <pc:sldMkLst>
          <pc:docMk/>
          <pc:sldMk cId="0" sldId="257"/>
        </pc:sldMkLst>
        <pc:picChg chg="add mod">
          <ac:chgData name="Tord Peder Rafael Luna Araldsen" userId="f71e11bd-2ad4-4d9b-a717-d088fb51e60a" providerId="ADAL" clId="{B11F7B1D-7051-4E40-8B31-8D79DC5690AE}" dt="2025-03-07T09:15:46.277" v="3" actId="1076"/>
          <ac:picMkLst>
            <pc:docMk/>
            <pc:sldMk cId="0" sldId="257"/>
            <ac:picMk id="2" creationId="{91AE9EC0-D229-DE27-6849-2EF1FB031365}"/>
          </ac:picMkLst>
        </pc:picChg>
      </pc:sldChg>
      <pc:sldChg chg="addSp modSp mod">
        <pc:chgData name="Tord Peder Rafael Luna Araldsen" userId="f71e11bd-2ad4-4d9b-a717-d088fb51e60a" providerId="ADAL" clId="{B11F7B1D-7051-4E40-8B31-8D79DC5690AE}" dt="2025-03-07T09:16:06.480" v="5" actId="1076"/>
        <pc:sldMkLst>
          <pc:docMk/>
          <pc:sldMk cId="3798292794" sldId="318"/>
        </pc:sldMkLst>
        <pc:picChg chg="add mod">
          <ac:chgData name="Tord Peder Rafael Luna Araldsen" userId="f71e11bd-2ad4-4d9b-a717-d088fb51e60a" providerId="ADAL" clId="{B11F7B1D-7051-4E40-8B31-8D79DC5690AE}" dt="2025-03-07T09:16:06.480" v="5" actId="1076"/>
          <ac:picMkLst>
            <pc:docMk/>
            <pc:sldMk cId="3798292794" sldId="318"/>
            <ac:picMk id="6" creationId="{A9F17986-C3BB-9FA3-1333-741639E7563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99A1"/>
        </a:solidFill>
        <a:ln>
          <a:noFill/>
        </a:ln>
      </dgm:spPr>
      <dgm:t>
        <a:bodyPr anchor="ctr"/>
        <a:lstStyle/>
        <a:p>
          <a:pPr algn="ctr"/>
          <a:r>
            <a:rPr lang="sv-SE" sz="2800" dirty="0"/>
            <a:t>Med biomassa avses organiskt material, dvs. växter, djur och mikroorganismer samt avfallsprodukter från dessa.</a:t>
          </a:r>
          <a:endParaRPr lang="en-US" sz="2800" dirty="0"/>
        </a:p>
        <a:p>
          <a:pPr algn="ctr"/>
          <a:r>
            <a:rPr lang="sv-SE" sz="2800" dirty="0"/>
            <a:t>Detta inkluderar allt från träd och grödor till animaliskt avfall och mikrobiell massa. Biomassa är en viktig resurs för människan eftersom den kan användas som energi, mat, foder, fiber och kemikalier.</a:t>
          </a:r>
          <a:endParaRPr lang="en-US" sz="2800" dirty="0"/>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1" custScaleX="159496" custLinFactNeighborX="-2115" custLinFactNeighborY="-1685">
        <dgm:presLayoutVars>
          <dgm:bulletEnabled val="1"/>
        </dgm:presLayoutVars>
      </dgm:prSet>
      <dgm:spPr/>
    </dgm:pt>
  </dgm:ptLst>
  <dgm:cxnLst>
    <dgm:cxn modelId="{4F434B66-237A-AA42-9A2A-3B9681B95690}" type="presOf" srcId="{181A76D4-8EE4-4F52-B018-EC8C83488942}" destId="{855F450F-7BB0-5041-8F22-EB188A5E88F5}" srcOrd="0" destOrd="0" presId="urn:microsoft.com/office/officeart/2005/8/layout/default"/>
    <dgm:cxn modelId="{642AC454-10F8-4057-A185-0F61BAA4140C}" srcId="{181A76D4-8EE4-4F52-B018-EC8C83488942}" destId="{5A453367-0056-432B-9896-0FE25FDC8115}" srcOrd="0" destOrd="0" parTransId="{CCC2A55B-7670-40FD-BB20-FA1EB950BA06}" sibTransId="{52F2D7D0-C75B-4124-B1AC-8D87381A5792}"/>
    <dgm:cxn modelId="{D85FE68F-EB20-DE45-A97A-602C653CAB3B}" type="presOf" srcId="{5A453367-0056-432B-9896-0FE25FDC8115}" destId="{79079866-B355-5244-9425-EDB8B06C8B3A}"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dgm:spPr>
      <dgm:t>
        <a:bodyPr/>
        <a:lstStyle/>
        <a:p>
          <a:pPr>
            <a:lnSpc>
              <a:spcPct val="150000"/>
            </a:lnSpc>
          </a:pPr>
          <a:r>
            <a:rPr lang="nb-NO" noProof="0" dirty="0"/>
            <a:t>Gammal teknologi</a:t>
          </a:r>
        </a:p>
      </dgm:t>
    </dgm:pt>
    <dgm:pt modelId="{B045BF6B-99F5-CE47-8BE8-C70C4846FE4D}" type="parTrans" cxnId="{1337287A-2BD5-A647-B1BD-BA5FEF18721D}">
      <dgm:prSet/>
      <dgm:spPr/>
      <dgm:t>
        <a:bodyPr/>
        <a:lstStyle/>
        <a:p>
          <a:pPr>
            <a:lnSpc>
              <a:spcPct val="150000"/>
            </a:lnSpc>
          </a:pPr>
          <a:endParaRPr lang="nb-NO" noProof="0" dirty="0"/>
        </a:p>
      </dgm:t>
    </dgm:pt>
    <dgm:pt modelId="{56F75317-E3CC-914A-A144-F282582E18C5}" type="sibTrans" cxnId="{1337287A-2BD5-A647-B1BD-BA5FEF18721D}">
      <dgm:prSet/>
      <dgm:spPr/>
      <dgm:t>
        <a:bodyPr/>
        <a:lstStyle/>
        <a:p>
          <a:pPr>
            <a:lnSpc>
              <a:spcPct val="150000"/>
            </a:lnSpc>
          </a:pPr>
          <a:endParaRPr lang="nb-NO" noProof="0" dirty="0"/>
        </a:p>
      </dgm:t>
    </dgm:pt>
    <dgm:pt modelId="{ED8D370B-1970-EB42-9DFE-ABED82060988}">
      <dgm:prSet/>
      <dgm:spPr>
        <a:solidFill>
          <a:srgbClr val="007075"/>
        </a:solidFill>
      </dgm:spPr>
      <dgm:t>
        <a:bodyPr/>
        <a:lstStyle/>
        <a:p>
          <a:pPr>
            <a:lnSpc>
              <a:spcPct val="150000"/>
            </a:lnSpc>
          </a:pPr>
          <a:r>
            <a:rPr lang="sv-SE" noProof="0" dirty="0"/>
            <a:t>Förvandla bränsle till gas</a:t>
          </a:r>
          <a:endParaRPr lang="nb-NO" noProof="0" dirty="0"/>
        </a:p>
      </dgm:t>
    </dgm:pt>
    <dgm:pt modelId="{9A515FA6-F51B-8548-B4E8-EDF0C0DA1F8E}" type="parTrans" cxnId="{A5F3D938-AAD4-E341-8645-93A343CFB5CD}">
      <dgm:prSet/>
      <dgm:spPr/>
      <dgm:t>
        <a:bodyPr/>
        <a:lstStyle/>
        <a:p>
          <a:pPr>
            <a:lnSpc>
              <a:spcPct val="150000"/>
            </a:lnSpc>
          </a:pPr>
          <a:endParaRPr lang="nb-NO" noProof="0" dirty="0"/>
        </a:p>
      </dgm:t>
    </dgm:pt>
    <dgm:pt modelId="{CA9A39FB-1449-984D-BBA2-AB82959B5EFE}" type="sibTrans" cxnId="{A5F3D938-AAD4-E341-8645-93A343CFB5CD}">
      <dgm:prSet/>
      <dgm:spPr/>
      <dgm:t>
        <a:bodyPr/>
        <a:lstStyle/>
        <a:p>
          <a:pPr>
            <a:lnSpc>
              <a:spcPct val="150000"/>
            </a:lnSpc>
          </a:pPr>
          <a:endParaRPr lang="nb-NO" noProof="0" dirty="0"/>
        </a:p>
      </dgm:t>
    </dgm:pt>
    <dgm:pt modelId="{62EA4722-4A38-E64F-A3E0-2F5B308686D0}">
      <dgm:prSet/>
      <dgm:spPr>
        <a:solidFill>
          <a:srgbClr val="007075"/>
        </a:solidFill>
      </dgm:spPr>
      <dgm:t>
        <a:bodyPr/>
        <a:lstStyle/>
        <a:p>
          <a:pPr>
            <a:lnSpc>
              <a:spcPct val="150000"/>
            </a:lnSpc>
          </a:pPr>
          <a:r>
            <a:rPr lang="sv-SE" noProof="0" dirty="0"/>
            <a:t>Uppvärmning vid 800-1000°C</a:t>
          </a:r>
          <a:endParaRPr lang="nb-NO" noProof="0" dirty="0"/>
        </a:p>
      </dgm:t>
    </dgm:pt>
    <dgm:pt modelId="{B3076F00-34B0-6640-8B3D-5AB21CCF9F87}" type="parTrans" cxnId="{8367EA79-17C9-8F43-9793-5D362A35F47B}">
      <dgm:prSet/>
      <dgm:spPr/>
      <dgm:t>
        <a:bodyPr/>
        <a:lstStyle/>
        <a:p>
          <a:pPr>
            <a:lnSpc>
              <a:spcPct val="150000"/>
            </a:lnSpc>
          </a:pPr>
          <a:endParaRPr lang="nb-NO" noProof="0" dirty="0"/>
        </a:p>
      </dgm:t>
    </dgm:pt>
    <dgm:pt modelId="{F2901D71-F544-7245-B323-F1436969208A}" type="sibTrans" cxnId="{8367EA79-17C9-8F43-9793-5D362A35F47B}">
      <dgm:prSet/>
      <dgm:spPr/>
      <dgm:t>
        <a:bodyPr/>
        <a:lstStyle/>
        <a:p>
          <a:pPr>
            <a:lnSpc>
              <a:spcPct val="150000"/>
            </a:lnSpc>
          </a:pPr>
          <a:endParaRPr lang="nb-NO" noProof="0" dirty="0"/>
        </a:p>
      </dgm:t>
    </dgm:pt>
    <dgm:pt modelId="{67AEB266-F7D3-6F4B-A6D4-B3C59B2EFE4C}">
      <dgm:prSet/>
      <dgm:spPr>
        <a:solidFill>
          <a:srgbClr val="007075"/>
        </a:solidFill>
      </dgm:spPr>
      <dgm:t>
        <a:bodyPr/>
        <a:lstStyle/>
        <a:p>
          <a:pPr>
            <a:lnSpc>
              <a:spcPct val="150000"/>
            </a:lnSpc>
          </a:pPr>
          <a:r>
            <a:rPr lang="sv-SE" noProof="0" dirty="0"/>
            <a:t>Gör </a:t>
          </a:r>
          <a:r>
            <a:rPr lang="sv-SE" noProof="0" dirty="0" err="1"/>
            <a:t>syngas</a:t>
          </a:r>
          <a:endParaRPr lang="nb-NO" noProof="0" dirty="0"/>
        </a:p>
      </dgm:t>
    </dgm:pt>
    <dgm:pt modelId="{1A980C57-55DB-5242-B582-2A810E5DFE14}" type="parTrans" cxnId="{0874699F-C2FC-B64C-8913-F6B21B2F07C9}">
      <dgm:prSet/>
      <dgm:spPr/>
      <dgm:t>
        <a:bodyPr/>
        <a:lstStyle/>
        <a:p>
          <a:pPr>
            <a:lnSpc>
              <a:spcPct val="150000"/>
            </a:lnSpc>
          </a:pPr>
          <a:endParaRPr lang="nb-NO" noProof="0" dirty="0"/>
        </a:p>
      </dgm:t>
    </dgm:pt>
    <dgm:pt modelId="{5DFC72F1-33F8-F442-A6D2-79E66F8AD5FC}" type="sibTrans" cxnId="{0874699F-C2FC-B64C-8913-F6B21B2F07C9}">
      <dgm:prSet/>
      <dgm:spPr/>
      <dgm:t>
        <a:bodyPr/>
        <a:lstStyle/>
        <a:p>
          <a:pPr>
            <a:lnSpc>
              <a:spcPct val="150000"/>
            </a:lnSpc>
          </a:pPr>
          <a:endParaRPr lang="nb-NO" noProof="0" dirty="0"/>
        </a:p>
      </dgm:t>
    </dgm:pt>
    <dgm:pt modelId="{38EF36BC-2390-7346-8C74-7580457FD685}">
      <dgm:prSet/>
      <dgm:spPr>
        <a:solidFill>
          <a:srgbClr val="007075"/>
        </a:solidFill>
      </dgm:spPr>
      <dgm:t>
        <a:bodyPr/>
        <a:lstStyle/>
        <a:p>
          <a:pPr>
            <a:lnSpc>
              <a:spcPct val="150000"/>
            </a:lnSpc>
          </a:pPr>
          <a:r>
            <a:rPr lang="sv-SE" noProof="0" dirty="0"/>
            <a:t>Flera material kan användas</a:t>
          </a:r>
          <a:endParaRPr lang="nb-NO" noProof="0" dirty="0"/>
        </a:p>
      </dgm:t>
    </dgm:pt>
    <dgm:pt modelId="{3BDF6689-A98D-E341-A4F1-F73B6C5D3C6D}" type="parTrans" cxnId="{D7927DF3-41F4-CE4B-B29D-E42DE5B32762}">
      <dgm:prSet/>
      <dgm:spPr/>
      <dgm:t>
        <a:bodyPr/>
        <a:lstStyle/>
        <a:p>
          <a:pPr>
            <a:lnSpc>
              <a:spcPct val="150000"/>
            </a:lnSpc>
          </a:pPr>
          <a:endParaRPr lang="nb-NO" noProof="0" dirty="0"/>
        </a:p>
      </dgm:t>
    </dgm:pt>
    <dgm:pt modelId="{3EA8E744-9008-064B-8246-D5B5B875AAEF}" type="sibTrans" cxnId="{D7927DF3-41F4-CE4B-B29D-E42DE5B32762}">
      <dgm:prSet/>
      <dgm:spPr/>
      <dgm:t>
        <a:bodyPr/>
        <a:lstStyle/>
        <a:p>
          <a:pPr>
            <a:lnSpc>
              <a:spcPct val="150000"/>
            </a:lnSpc>
          </a:pPr>
          <a:endParaRPr lang="nb-NO" noProof="0" dirty="0"/>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nb-NO" noProof="0" dirty="0">
              <a:solidFill>
                <a:srgbClr val="248587"/>
              </a:solidFill>
            </a:rPr>
            <a:t>Gammal teknologi </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sv-SE" noProof="0" dirty="0">
              <a:solidFill>
                <a:srgbClr val="248587"/>
              </a:solidFill>
            </a:rPr>
            <a:t>Förvandlar bränsle till gas</a:t>
          </a:r>
          <a:endParaRPr lang="nb-NO" noProof="0" dirty="0">
            <a:solidFill>
              <a:srgbClr val="248587"/>
            </a:solidFill>
          </a:endParaRP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nb-NO" noProof="0" dirty="0">
              <a:solidFill>
                <a:srgbClr val="248587"/>
              </a:solidFill>
            </a:rPr>
            <a:t>Uppvärming på 800-1000</a:t>
          </a:r>
          <a:r>
            <a:rPr lang="nb-NO" b="0" i="0" noProof="0" dirty="0">
              <a:solidFill>
                <a:srgbClr val="248587"/>
              </a:solidFill>
            </a:rPr>
            <a:t>°</a:t>
          </a:r>
          <a:r>
            <a:rPr lang="nb-NO" b="0" noProof="0" dirty="0">
              <a:solidFill>
                <a:srgbClr val="248587"/>
              </a:solidFill>
            </a:rPr>
            <a:t>C</a:t>
          </a:r>
          <a:endParaRPr lang="nb-NO" noProof="0" dirty="0">
            <a:solidFill>
              <a:srgbClr val="248587"/>
            </a:solidFill>
          </a:endParaRP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nb-NO" noProof="0" dirty="0">
              <a:solidFill>
                <a:srgbClr val="248587"/>
              </a:solidFill>
            </a:rPr>
            <a:t>Gör syngas</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nb-NO" noProof="0" dirty="0">
              <a:solidFill>
                <a:srgbClr val="248587"/>
              </a:solidFill>
            </a:rPr>
            <a:t>Flera material kan gassifieras </a:t>
          </a: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nb-NO" noProof="0" dirty="0">
              <a:solidFill>
                <a:srgbClr val="248587"/>
              </a:solidFill>
            </a:rPr>
            <a:t>Gammal teknologi</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sv-SE" noProof="0" dirty="0">
              <a:solidFill>
                <a:srgbClr val="248587"/>
              </a:solidFill>
            </a:rPr>
            <a:t>Förvandlar bränsle till gas</a:t>
          </a:r>
          <a:endParaRPr lang="nb-NO" noProof="0" dirty="0">
            <a:solidFill>
              <a:srgbClr val="248587"/>
            </a:solidFill>
          </a:endParaRP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nb-NO" noProof="0" dirty="0">
              <a:solidFill>
                <a:srgbClr val="248587"/>
              </a:solidFill>
            </a:rPr>
            <a:t>Uppvärming på 800-1000</a:t>
          </a:r>
          <a:r>
            <a:rPr lang="nb-NO" b="0" i="0" noProof="0" dirty="0">
              <a:solidFill>
                <a:srgbClr val="248587"/>
              </a:solidFill>
            </a:rPr>
            <a:t>°</a:t>
          </a:r>
          <a:r>
            <a:rPr lang="nb-NO" b="0" noProof="0" dirty="0">
              <a:solidFill>
                <a:srgbClr val="248587"/>
              </a:solidFill>
            </a:rPr>
            <a:t>C</a:t>
          </a:r>
          <a:endParaRPr lang="nb-NO" noProof="0" dirty="0">
            <a:solidFill>
              <a:srgbClr val="248587"/>
            </a:solidFill>
          </a:endParaRP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nb-NO" noProof="0" dirty="0">
              <a:solidFill>
                <a:srgbClr val="248587"/>
              </a:solidFill>
            </a:rPr>
            <a:t>Gör syngas</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nb-NO" noProof="0" dirty="0">
              <a:solidFill>
                <a:srgbClr val="248587"/>
              </a:solidFill>
            </a:rPr>
            <a:t>Flera material kan gassifieras</a:t>
          </a: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194F5E-FCCD-B148-9F01-C00CE329B915}"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107DF28A-83C3-2D40-9EC8-E0D06F325961}">
      <dgm:prSet custT="1"/>
      <dgm:spPr>
        <a:solidFill>
          <a:srgbClr val="007075"/>
        </a:solidFill>
      </dgm:spPr>
      <dgm:t>
        <a:bodyPr/>
        <a:lstStyle/>
        <a:p>
          <a:r>
            <a:rPr lang="sv-SE" sz="2800" b="0" i="0" dirty="0"/>
            <a:t>Råvaror: Gräs, matavfall, mm.</a:t>
          </a:r>
          <a:endParaRPr lang="nb-NO" sz="2000" dirty="0"/>
        </a:p>
      </dgm:t>
    </dgm:pt>
    <dgm:pt modelId="{8C6D7F9B-0263-614F-85FE-4A55B6F856B3}" type="parTrans" cxnId="{BE03BB70-E1BB-1043-A8B3-066FE1C6A517}">
      <dgm:prSet/>
      <dgm:spPr/>
      <dgm:t>
        <a:bodyPr/>
        <a:lstStyle/>
        <a:p>
          <a:endParaRPr lang="nb-NO"/>
        </a:p>
      </dgm:t>
    </dgm:pt>
    <dgm:pt modelId="{BC1A7C1B-32F6-0E41-A913-CBB58F27A53C}" type="sibTrans" cxnId="{BE03BB70-E1BB-1043-A8B3-066FE1C6A517}">
      <dgm:prSet/>
      <dgm:spPr/>
      <dgm:t>
        <a:bodyPr/>
        <a:lstStyle/>
        <a:p>
          <a:endParaRPr lang="nb-NO"/>
        </a:p>
      </dgm:t>
    </dgm:pt>
    <dgm:pt modelId="{51C15BFE-9031-6248-A69C-F9A81DF81411}">
      <dgm:prSet custT="1"/>
      <dgm:spPr>
        <a:solidFill>
          <a:srgbClr val="007075"/>
        </a:solidFill>
      </dgm:spPr>
      <dgm:t>
        <a:bodyPr/>
        <a:lstStyle/>
        <a:p>
          <a:r>
            <a:rPr lang="sv-SE" sz="2800" b="0" i="0" dirty="0"/>
            <a:t>Processen: Termisk hydrolys</a:t>
          </a:r>
          <a:endParaRPr lang="nb-NO" sz="2000" dirty="0"/>
        </a:p>
      </dgm:t>
    </dgm:pt>
    <dgm:pt modelId="{9DCFD7E9-AE58-334F-AEFC-28F5799EB235}" type="parTrans" cxnId="{DFE4E037-EE0D-9B49-8494-6196540B0702}">
      <dgm:prSet/>
      <dgm:spPr/>
      <dgm:t>
        <a:bodyPr/>
        <a:lstStyle/>
        <a:p>
          <a:endParaRPr lang="nb-NO"/>
        </a:p>
      </dgm:t>
    </dgm:pt>
    <dgm:pt modelId="{003A6B3C-B9BF-A641-9498-08CE49900932}" type="sibTrans" cxnId="{DFE4E037-EE0D-9B49-8494-6196540B0702}">
      <dgm:prSet/>
      <dgm:spPr/>
      <dgm:t>
        <a:bodyPr/>
        <a:lstStyle/>
        <a:p>
          <a:endParaRPr lang="nb-NO"/>
        </a:p>
      </dgm:t>
    </dgm:pt>
    <dgm:pt modelId="{D7096D53-050E-D74F-B5B6-958BE7F38C9A}">
      <dgm:prSet custT="1"/>
      <dgm:spPr>
        <a:solidFill>
          <a:srgbClr val="007075"/>
        </a:solidFill>
      </dgm:spPr>
      <dgm:t>
        <a:bodyPr/>
        <a:lstStyle/>
        <a:p>
          <a:pPr>
            <a:lnSpc>
              <a:spcPct val="150000"/>
            </a:lnSpc>
          </a:pPr>
          <a:r>
            <a:rPr lang="sv-SE" sz="2300" b="0" i="0" dirty="0"/>
            <a:t>Utvinning av proteinet Uppvärmning, pressning, vätskeextraktion</a:t>
          </a:r>
          <a:endParaRPr lang="nb-NO" sz="2300" dirty="0"/>
        </a:p>
      </dgm:t>
    </dgm:pt>
    <dgm:pt modelId="{C6A8705D-9AF7-644F-940A-01279EBB739D}" type="parTrans" cxnId="{EF056C43-8864-3942-A827-6523A2DB4153}">
      <dgm:prSet/>
      <dgm:spPr/>
      <dgm:t>
        <a:bodyPr/>
        <a:lstStyle/>
        <a:p>
          <a:endParaRPr lang="nb-NO"/>
        </a:p>
      </dgm:t>
    </dgm:pt>
    <dgm:pt modelId="{D95DF374-6B30-5C4A-A965-39EAC3FEE845}" type="sibTrans" cxnId="{EF056C43-8864-3942-A827-6523A2DB4153}">
      <dgm:prSet/>
      <dgm:spPr/>
      <dgm:t>
        <a:bodyPr/>
        <a:lstStyle/>
        <a:p>
          <a:endParaRPr lang="nb-NO"/>
        </a:p>
      </dgm:t>
    </dgm:pt>
    <dgm:pt modelId="{F920E2EA-1639-2D4E-BFA6-EAEFFF43B49E}">
      <dgm:prSet custT="1"/>
      <dgm:spPr>
        <a:solidFill>
          <a:srgbClr val="007075"/>
        </a:solidFill>
      </dgm:spPr>
      <dgm:t>
        <a:bodyPr anchor="ctr"/>
        <a:lstStyle/>
        <a:p>
          <a:pPr algn="ctr"/>
          <a:r>
            <a:rPr lang="sv-SE" sz="2800" b="0" i="0" dirty="0" err="1"/>
            <a:t>AnvändningsområdenProteinvätskan</a:t>
          </a:r>
          <a:r>
            <a:rPr lang="sv-SE" sz="2800" b="0" i="0" dirty="0"/>
            <a:t>
Den kvarvarande produkten</a:t>
          </a:r>
          <a:endParaRPr lang="nb-NO" sz="2400" dirty="0"/>
        </a:p>
      </dgm:t>
    </dgm:pt>
    <dgm:pt modelId="{96278711-273F-FF4B-8630-90EE9CAD2198}" type="parTrans" cxnId="{D926FC94-DFD4-2A46-B8E7-8D807A469DED}">
      <dgm:prSet/>
      <dgm:spPr/>
      <dgm:t>
        <a:bodyPr/>
        <a:lstStyle/>
        <a:p>
          <a:endParaRPr lang="nb-NO"/>
        </a:p>
      </dgm:t>
    </dgm:pt>
    <dgm:pt modelId="{E5AAADBC-CC30-6641-8BD8-BA1282EB81C8}" type="sibTrans" cxnId="{D926FC94-DFD4-2A46-B8E7-8D807A469DED}">
      <dgm:prSet/>
      <dgm:spPr/>
      <dgm:t>
        <a:bodyPr/>
        <a:lstStyle/>
        <a:p>
          <a:endParaRPr lang="nb-NO"/>
        </a:p>
      </dgm:t>
    </dgm:pt>
    <dgm:pt modelId="{428455AC-117B-E94E-89FA-48EE7FA1FEF0}" type="pres">
      <dgm:prSet presAssocID="{B5194F5E-FCCD-B148-9F01-C00CE329B915}" presName="diagram" presStyleCnt="0">
        <dgm:presLayoutVars>
          <dgm:dir/>
          <dgm:resizeHandles val="exact"/>
        </dgm:presLayoutVars>
      </dgm:prSet>
      <dgm:spPr/>
    </dgm:pt>
    <dgm:pt modelId="{2F8AD19F-68AC-FD47-9B73-2D2D1AB7241E}" type="pres">
      <dgm:prSet presAssocID="{107DF28A-83C3-2D40-9EC8-E0D06F325961}" presName="node" presStyleLbl="node1" presStyleIdx="0" presStyleCnt="4">
        <dgm:presLayoutVars>
          <dgm:bulletEnabled val="1"/>
        </dgm:presLayoutVars>
      </dgm:prSet>
      <dgm:spPr/>
    </dgm:pt>
    <dgm:pt modelId="{E94A83C3-B59A-C148-9C8F-A33EBF33C660}" type="pres">
      <dgm:prSet presAssocID="{BC1A7C1B-32F6-0E41-A913-CBB58F27A53C}" presName="sibTrans" presStyleCnt="0"/>
      <dgm:spPr/>
    </dgm:pt>
    <dgm:pt modelId="{0C6F1E6E-4AF4-7E40-BFCB-BEA7A3B298AA}" type="pres">
      <dgm:prSet presAssocID="{51C15BFE-9031-6248-A69C-F9A81DF81411}" presName="node" presStyleLbl="node1" presStyleIdx="1" presStyleCnt="4">
        <dgm:presLayoutVars>
          <dgm:bulletEnabled val="1"/>
        </dgm:presLayoutVars>
      </dgm:prSet>
      <dgm:spPr/>
    </dgm:pt>
    <dgm:pt modelId="{057C2121-10DC-874B-9D4B-7CDB8D3610B8}" type="pres">
      <dgm:prSet presAssocID="{003A6B3C-B9BF-A641-9498-08CE49900932}" presName="sibTrans" presStyleCnt="0"/>
      <dgm:spPr/>
    </dgm:pt>
    <dgm:pt modelId="{12083EB9-4CDC-E345-BFAA-91362DDE2DD4}" type="pres">
      <dgm:prSet presAssocID="{D7096D53-050E-D74F-B5B6-958BE7F38C9A}" presName="node" presStyleLbl="node1" presStyleIdx="2" presStyleCnt="4">
        <dgm:presLayoutVars>
          <dgm:bulletEnabled val="1"/>
        </dgm:presLayoutVars>
      </dgm:prSet>
      <dgm:spPr/>
    </dgm:pt>
    <dgm:pt modelId="{F6C4BC28-A8C2-2244-9601-BE3FA870D664}" type="pres">
      <dgm:prSet presAssocID="{D95DF374-6B30-5C4A-A965-39EAC3FEE845}" presName="sibTrans" presStyleCnt="0"/>
      <dgm:spPr/>
    </dgm:pt>
    <dgm:pt modelId="{21A4CB1D-5D74-CB47-8F6C-089CF75D371B}" type="pres">
      <dgm:prSet presAssocID="{F920E2EA-1639-2D4E-BFA6-EAEFFF43B49E}" presName="node" presStyleLbl="node1" presStyleIdx="3" presStyleCnt="4" custLinFactNeighborX="-601" custLinFactNeighborY="-1503">
        <dgm:presLayoutVars>
          <dgm:bulletEnabled val="1"/>
        </dgm:presLayoutVars>
      </dgm:prSet>
      <dgm:spPr/>
    </dgm:pt>
  </dgm:ptLst>
  <dgm:cxnLst>
    <dgm:cxn modelId="{3E727000-CD1B-F041-A179-644B08EB9C8F}" type="presOf" srcId="{107DF28A-83C3-2D40-9EC8-E0D06F325961}" destId="{2F8AD19F-68AC-FD47-9B73-2D2D1AB7241E}" srcOrd="0" destOrd="0" presId="urn:microsoft.com/office/officeart/2005/8/layout/default"/>
    <dgm:cxn modelId="{BD98200E-88F3-584A-893B-00E9117D9B31}" type="presOf" srcId="{51C15BFE-9031-6248-A69C-F9A81DF81411}" destId="{0C6F1E6E-4AF4-7E40-BFCB-BEA7A3B298AA}" srcOrd="0" destOrd="0" presId="urn:microsoft.com/office/officeart/2005/8/layout/default"/>
    <dgm:cxn modelId="{DFE4E037-EE0D-9B49-8494-6196540B0702}" srcId="{B5194F5E-FCCD-B148-9F01-C00CE329B915}" destId="{51C15BFE-9031-6248-A69C-F9A81DF81411}" srcOrd="1" destOrd="0" parTransId="{9DCFD7E9-AE58-334F-AEFC-28F5799EB235}" sibTransId="{003A6B3C-B9BF-A641-9498-08CE49900932}"/>
    <dgm:cxn modelId="{EF056C43-8864-3942-A827-6523A2DB4153}" srcId="{B5194F5E-FCCD-B148-9F01-C00CE329B915}" destId="{D7096D53-050E-D74F-B5B6-958BE7F38C9A}" srcOrd="2" destOrd="0" parTransId="{C6A8705D-9AF7-644F-940A-01279EBB739D}" sibTransId="{D95DF374-6B30-5C4A-A965-39EAC3FEE845}"/>
    <dgm:cxn modelId="{798CC44B-EA62-C944-9E52-32BDB6AA0085}" type="presOf" srcId="{F920E2EA-1639-2D4E-BFA6-EAEFFF43B49E}" destId="{21A4CB1D-5D74-CB47-8F6C-089CF75D371B}" srcOrd="0" destOrd="0" presId="urn:microsoft.com/office/officeart/2005/8/layout/default"/>
    <dgm:cxn modelId="{BE03BB70-E1BB-1043-A8B3-066FE1C6A517}" srcId="{B5194F5E-FCCD-B148-9F01-C00CE329B915}" destId="{107DF28A-83C3-2D40-9EC8-E0D06F325961}" srcOrd="0" destOrd="0" parTransId="{8C6D7F9B-0263-614F-85FE-4A55B6F856B3}" sibTransId="{BC1A7C1B-32F6-0E41-A913-CBB58F27A53C}"/>
    <dgm:cxn modelId="{D926FC94-DFD4-2A46-B8E7-8D807A469DED}" srcId="{B5194F5E-FCCD-B148-9F01-C00CE329B915}" destId="{F920E2EA-1639-2D4E-BFA6-EAEFFF43B49E}" srcOrd="3" destOrd="0" parTransId="{96278711-273F-FF4B-8630-90EE9CAD2198}" sibTransId="{E5AAADBC-CC30-6641-8BD8-BA1282EB81C8}"/>
    <dgm:cxn modelId="{53F74B9C-067D-7D44-9938-D6D75BB93714}" type="presOf" srcId="{D7096D53-050E-D74F-B5B6-958BE7F38C9A}" destId="{12083EB9-4CDC-E345-BFAA-91362DDE2DD4}" srcOrd="0" destOrd="0" presId="urn:microsoft.com/office/officeart/2005/8/layout/default"/>
    <dgm:cxn modelId="{3F28CBBD-01C6-D143-BDA2-D2C657CB8AFB}" type="presOf" srcId="{B5194F5E-FCCD-B148-9F01-C00CE329B915}" destId="{428455AC-117B-E94E-89FA-48EE7FA1FEF0}" srcOrd="0" destOrd="0" presId="urn:microsoft.com/office/officeart/2005/8/layout/default"/>
    <dgm:cxn modelId="{BE8C751E-D567-DE4B-8D47-0CCF345B3D73}" type="presParOf" srcId="{428455AC-117B-E94E-89FA-48EE7FA1FEF0}" destId="{2F8AD19F-68AC-FD47-9B73-2D2D1AB7241E}" srcOrd="0" destOrd="0" presId="urn:microsoft.com/office/officeart/2005/8/layout/default"/>
    <dgm:cxn modelId="{2B6CB2A4-CE29-D349-A27C-F15F4DDCB124}" type="presParOf" srcId="{428455AC-117B-E94E-89FA-48EE7FA1FEF0}" destId="{E94A83C3-B59A-C148-9C8F-A33EBF33C660}" srcOrd="1" destOrd="0" presId="urn:microsoft.com/office/officeart/2005/8/layout/default"/>
    <dgm:cxn modelId="{8A4A7153-6124-034D-B39C-E12433A29D59}" type="presParOf" srcId="{428455AC-117B-E94E-89FA-48EE7FA1FEF0}" destId="{0C6F1E6E-4AF4-7E40-BFCB-BEA7A3B298AA}" srcOrd="2" destOrd="0" presId="urn:microsoft.com/office/officeart/2005/8/layout/default"/>
    <dgm:cxn modelId="{4FE077B2-79FE-E142-BBE9-E7747EE983B4}" type="presParOf" srcId="{428455AC-117B-E94E-89FA-48EE7FA1FEF0}" destId="{057C2121-10DC-874B-9D4B-7CDB8D3610B8}" srcOrd="3" destOrd="0" presId="urn:microsoft.com/office/officeart/2005/8/layout/default"/>
    <dgm:cxn modelId="{06F5B9B1-71E6-F144-B3B4-A2E8810FF884}" type="presParOf" srcId="{428455AC-117B-E94E-89FA-48EE7FA1FEF0}" destId="{12083EB9-4CDC-E345-BFAA-91362DDE2DD4}" srcOrd="4" destOrd="0" presId="urn:microsoft.com/office/officeart/2005/8/layout/default"/>
    <dgm:cxn modelId="{BFBBF35E-899D-2643-99DA-C92D0C47B9EE}" type="presParOf" srcId="{428455AC-117B-E94E-89FA-48EE7FA1FEF0}" destId="{F6C4BC28-A8C2-2244-9601-BE3FA870D664}" srcOrd="5" destOrd="0" presId="urn:microsoft.com/office/officeart/2005/8/layout/default"/>
    <dgm:cxn modelId="{B3EC9D7E-B21F-D143-A9F8-E266D3C7F1BB}" type="presParOf" srcId="{428455AC-117B-E94E-89FA-48EE7FA1FEF0}" destId="{21A4CB1D-5D74-CB47-8F6C-089CF75D371B}"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7A31EA-6767-8A4D-9530-0676EC8A197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b-NO"/>
        </a:p>
      </dgm:t>
    </dgm:pt>
    <dgm:pt modelId="{8BA28942-2972-1E43-A70C-F16F61AABC3A}">
      <dgm:prSet custT="1"/>
      <dgm:spPr>
        <a:solidFill>
          <a:srgbClr val="E8EFF0"/>
        </a:solidFill>
      </dgm:spPr>
      <dgm:t>
        <a:bodyPr/>
        <a:lstStyle/>
        <a:p>
          <a:pPr>
            <a:lnSpc>
              <a:spcPct val="100000"/>
            </a:lnSpc>
          </a:pPr>
          <a:r>
            <a:rPr lang="sv-SE" sz="2000" b="0" i="0" dirty="0">
              <a:solidFill>
                <a:srgbClr val="248587"/>
              </a:solidFill>
              <a:effectLst/>
              <a:latin typeface="Myriad Pro" panose="020B0503030403020204" pitchFamily="34" charset="0"/>
            </a:rPr>
            <a:t>N2Applied teknik minskar utsläppen av kväveoxider</a:t>
          </a:r>
          <a:endParaRPr lang="nb-NO" sz="2000" dirty="0">
            <a:solidFill>
              <a:srgbClr val="248587"/>
            </a:solidFill>
          </a:endParaRPr>
        </a:p>
      </dgm:t>
    </dgm:pt>
    <dgm:pt modelId="{7B10CDAA-83D2-4E4D-8AC0-53249FC21693}" type="parTrans" cxnId="{EEE3FCF2-AE3D-C143-8C9D-1587E5575D6C}">
      <dgm:prSet/>
      <dgm:spPr/>
      <dgm:t>
        <a:bodyPr/>
        <a:lstStyle/>
        <a:p>
          <a:endParaRPr lang="nb-NO"/>
        </a:p>
      </dgm:t>
    </dgm:pt>
    <dgm:pt modelId="{3E90FC79-D5E5-FD48-BDCE-E6B5AC9835CA}" type="sibTrans" cxnId="{EEE3FCF2-AE3D-C143-8C9D-1587E5575D6C}">
      <dgm:prSet/>
      <dgm:spPr/>
      <dgm:t>
        <a:bodyPr/>
        <a:lstStyle/>
        <a:p>
          <a:endParaRPr lang="nb-NO"/>
        </a:p>
      </dgm:t>
    </dgm:pt>
    <dgm:pt modelId="{2EFF9C33-F061-0A4D-B512-04CDF33D5C2E}">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Kväve </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gödsel</a:t>
          </a:r>
          <a:endParaRPr lang="nb-NO" sz="2000" dirty="0">
            <a:solidFill>
              <a:srgbClr val="248587"/>
            </a:solidFill>
          </a:endParaRPr>
        </a:p>
      </dgm:t>
    </dgm:pt>
    <dgm:pt modelId="{5CE57BB9-3BC5-AD4A-B0B8-C9688975CCED}" type="parTrans" cxnId="{9D600609-091F-D14B-87FE-52CE4DA1EB33}">
      <dgm:prSet/>
      <dgm:spPr/>
      <dgm:t>
        <a:bodyPr/>
        <a:lstStyle/>
        <a:p>
          <a:endParaRPr lang="nb-NO"/>
        </a:p>
      </dgm:t>
    </dgm:pt>
    <dgm:pt modelId="{0C0F3A43-BB03-C64C-BD7F-DCA6A6831C79}" type="sibTrans" cxnId="{9D600609-091F-D14B-87FE-52CE4DA1EB33}">
      <dgm:prSet/>
      <dgm:spPr/>
      <dgm:t>
        <a:bodyPr/>
        <a:lstStyle/>
        <a:p>
          <a:endParaRPr lang="nb-NO"/>
        </a:p>
      </dgm:t>
    </dgm:pt>
    <dgm:pt modelId="{BA34D182-6B75-F646-A43D-A841364A5EE9}">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Producerar gödsel lokalt </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minskar transporter</a:t>
          </a:r>
          <a:endParaRPr lang="nb-NO" sz="2000" dirty="0">
            <a:solidFill>
              <a:srgbClr val="248587"/>
            </a:solidFill>
          </a:endParaRPr>
        </a:p>
      </dgm:t>
    </dgm:pt>
    <dgm:pt modelId="{64D06836-2B67-3642-8941-C02B9446C908}" type="parTrans" cxnId="{47A5259A-D84A-4A40-A361-1B17B56C4891}">
      <dgm:prSet/>
      <dgm:spPr/>
      <dgm:t>
        <a:bodyPr/>
        <a:lstStyle/>
        <a:p>
          <a:endParaRPr lang="nb-NO"/>
        </a:p>
      </dgm:t>
    </dgm:pt>
    <dgm:pt modelId="{BE9E7B24-5C36-4C4A-90B0-282FBFBB6C33}" type="sibTrans" cxnId="{47A5259A-D84A-4A40-A361-1B17B56C4891}">
      <dgm:prSet/>
      <dgm:spPr/>
      <dgm:t>
        <a:bodyPr/>
        <a:lstStyle/>
        <a:p>
          <a:endParaRPr lang="nb-NO"/>
        </a:p>
      </dgm:t>
    </dgm:pt>
    <dgm:pt modelId="{6C4C064F-7AA3-F94E-9251-C55BEF5937DC}" type="pres">
      <dgm:prSet presAssocID="{AF7A31EA-6767-8A4D-9530-0676EC8A197E}" presName="Name0" presStyleCnt="0">
        <dgm:presLayoutVars>
          <dgm:dir/>
          <dgm:animLvl val="lvl"/>
          <dgm:resizeHandles val="exact"/>
        </dgm:presLayoutVars>
      </dgm:prSet>
      <dgm:spPr/>
    </dgm:pt>
    <dgm:pt modelId="{11876858-9FB0-4673-91FB-32EDAC35E5B6}" type="pres">
      <dgm:prSet presAssocID="{BA34D182-6B75-F646-A43D-A841364A5EE9}" presName="boxAndChildren" presStyleCnt="0"/>
      <dgm:spPr/>
    </dgm:pt>
    <dgm:pt modelId="{7410B334-E1A8-4A1B-93F4-3A2965DDEF82}" type="pres">
      <dgm:prSet presAssocID="{BA34D182-6B75-F646-A43D-A841364A5EE9}" presName="parentTextBox" presStyleLbl="node1" presStyleIdx="0" presStyleCnt="3"/>
      <dgm:spPr/>
    </dgm:pt>
    <dgm:pt modelId="{64CF486F-7A05-1749-8564-34A8C3523E23}" type="pres">
      <dgm:prSet presAssocID="{0C0F3A43-BB03-C64C-BD7F-DCA6A6831C79}" presName="sp" presStyleCnt="0"/>
      <dgm:spPr/>
    </dgm:pt>
    <dgm:pt modelId="{8805E102-BEA6-E84A-9778-0445F2942C29}" type="pres">
      <dgm:prSet presAssocID="{2EFF9C33-F061-0A4D-B512-04CDF33D5C2E}" presName="arrowAndChildren" presStyleCnt="0"/>
      <dgm:spPr/>
    </dgm:pt>
    <dgm:pt modelId="{C402FFFB-A29E-0F45-BBE1-65CE433C811F}" type="pres">
      <dgm:prSet presAssocID="{2EFF9C33-F061-0A4D-B512-04CDF33D5C2E}" presName="parentTextArrow" presStyleLbl="node1" presStyleIdx="1" presStyleCnt="3"/>
      <dgm:spPr/>
    </dgm:pt>
    <dgm:pt modelId="{F16DE288-EAD6-DD49-84CF-D9B57DE75175}" type="pres">
      <dgm:prSet presAssocID="{3E90FC79-D5E5-FD48-BDCE-E6B5AC9835CA}" presName="sp" presStyleCnt="0"/>
      <dgm:spPr/>
    </dgm:pt>
    <dgm:pt modelId="{F21641A4-BE4E-C84A-A97B-886245F38620}" type="pres">
      <dgm:prSet presAssocID="{8BA28942-2972-1E43-A70C-F16F61AABC3A}" presName="arrowAndChildren" presStyleCnt="0"/>
      <dgm:spPr/>
    </dgm:pt>
    <dgm:pt modelId="{B681BB11-ED15-0D4C-BBB1-C2F74D347A18}" type="pres">
      <dgm:prSet presAssocID="{8BA28942-2972-1E43-A70C-F16F61AABC3A}" presName="parentTextArrow" presStyleLbl="node1" presStyleIdx="2" presStyleCnt="3"/>
      <dgm:spPr/>
    </dgm:pt>
  </dgm:ptLst>
  <dgm:cxnLst>
    <dgm:cxn modelId="{9D600609-091F-D14B-87FE-52CE4DA1EB33}" srcId="{AF7A31EA-6767-8A4D-9530-0676EC8A197E}" destId="{2EFF9C33-F061-0A4D-B512-04CDF33D5C2E}" srcOrd="1" destOrd="0" parTransId="{5CE57BB9-3BC5-AD4A-B0B8-C9688975CCED}" sibTransId="{0C0F3A43-BB03-C64C-BD7F-DCA6A6831C79}"/>
    <dgm:cxn modelId="{B588710C-D341-8D4B-A94E-2137F992E1DB}" type="presOf" srcId="{2EFF9C33-F061-0A4D-B512-04CDF33D5C2E}" destId="{C402FFFB-A29E-0F45-BBE1-65CE433C811F}" srcOrd="0" destOrd="0" presId="urn:microsoft.com/office/officeart/2005/8/layout/process4"/>
    <dgm:cxn modelId="{5CF31230-1ADE-B64A-8322-123D80BF6F05}" type="presOf" srcId="{8BA28942-2972-1E43-A70C-F16F61AABC3A}" destId="{B681BB11-ED15-0D4C-BBB1-C2F74D347A18}" srcOrd="0" destOrd="0" presId="urn:microsoft.com/office/officeart/2005/8/layout/process4"/>
    <dgm:cxn modelId="{2EF0D649-3F8B-9046-8C71-F98FE2745BD0}" type="presOf" srcId="{AF7A31EA-6767-8A4D-9530-0676EC8A197E}" destId="{6C4C064F-7AA3-F94E-9251-C55BEF5937DC}" srcOrd="0" destOrd="0" presId="urn:microsoft.com/office/officeart/2005/8/layout/process4"/>
    <dgm:cxn modelId="{D319F44A-E264-47E8-B099-B18443EFFC44}" type="presOf" srcId="{BA34D182-6B75-F646-A43D-A841364A5EE9}" destId="{7410B334-E1A8-4A1B-93F4-3A2965DDEF82}" srcOrd="0" destOrd="0" presId="urn:microsoft.com/office/officeart/2005/8/layout/process4"/>
    <dgm:cxn modelId="{47A5259A-D84A-4A40-A361-1B17B56C4891}" srcId="{AF7A31EA-6767-8A4D-9530-0676EC8A197E}" destId="{BA34D182-6B75-F646-A43D-A841364A5EE9}" srcOrd="2" destOrd="0" parTransId="{64D06836-2B67-3642-8941-C02B9446C908}" sibTransId="{BE9E7B24-5C36-4C4A-90B0-282FBFBB6C33}"/>
    <dgm:cxn modelId="{EEE3FCF2-AE3D-C143-8C9D-1587E5575D6C}" srcId="{AF7A31EA-6767-8A4D-9530-0676EC8A197E}" destId="{8BA28942-2972-1E43-A70C-F16F61AABC3A}" srcOrd="0" destOrd="0" parTransId="{7B10CDAA-83D2-4E4D-8AC0-53249FC21693}" sibTransId="{3E90FC79-D5E5-FD48-BDCE-E6B5AC9835CA}"/>
    <dgm:cxn modelId="{85CF9D39-70F9-419B-A7FC-20EAFBE1EE1D}" type="presParOf" srcId="{6C4C064F-7AA3-F94E-9251-C55BEF5937DC}" destId="{11876858-9FB0-4673-91FB-32EDAC35E5B6}" srcOrd="0" destOrd="0" presId="urn:microsoft.com/office/officeart/2005/8/layout/process4"/>
    <dgm:cxn modelId="{42BB48B6-6B9F-4F91-B20D-17182E5E740A}" type="presParOf" srcId="{11876858-9FB0-4673-91FB-32EDAC35E5B6}" destId="{7410B334-E1A8-4A1B-93F4-3A2965DDEF82}" srcOrd="0" destOrd="0" presId="urn:microsoft.com/office/officeart/2005/8/layout/process4"/>
    <dgm:cxn modelId="{767652E4-DC3C-2149-9A5A-A9C3D53417A4}" type="presParOf" srcId="{6C4C064F-7AA3-F94E-9251-C55BEF5937DC}" destId="{64CF486F-7A05-1749-8564-34A8C3523E23}" srcOrd="1" destOrd="0" presId="urn:microsoft.com/office/officeart/2005/8/layout/process4"/>
    <dgm:cxn modelId="{07ABB27C-38E7-E247-807D-E8AF7B298601}" type="presParOf" srcId="{6C4C064F-7AA3-F94E-9251-C55BEF5937DC}" destId="{8805E102-BEA6-E84A-9778-0445F2942C29}" srcOrd="2" destOrd="0" presId="urn:microsoft.com/office/officeart/2005/8/layout/process4"/>
    <dgm:cxn modelId="{6A6D60F2-FBDA-C346-A5ED-E2E92074C628}" type="presParOf" srcId="{8805E102-BEA6-E84A-9778-0445F2942C29}" destId="{C402FFFB-A29E-0F45-BBE1-65CE433C811F}" srcOrd="0" destOrd="0" presId="urn:microsoft.com/office/officeart/2005/8/layout/process4"/>
    <dgm:cxn modelId="{D3B00828-F846-D640-8ABB-F46485582FAF}" type="presParOf" srcId="{6C4C064F-7AA3-F94E-9251-C55BEF5937DC}" destId="{F16DE288-EAD6-DD49-84CF-D9B57DE75175}" srcOrd="3" destOrd="0" presId="urn:microsoft.com/office/officeart/2005/8/layout/process4"/>
    <dgm:cxn modelId="{82C21D20-BA0D-FF40-ADEB-8E235331D6C8}" type="presParOf" srcId="{6C4C064F-7AA3-F94E-9251-C55BEF5937DC}" destId="{F21641A4-BE4E-C84A-A97B-886245F38620}" srcOrd="4" destOrd="0" presId="urn:microsoft.com/office/officeart/2005/8/layout/process4"/>
    <dgm:cxn modelId="{283DA472-179A-6B42-A84C-CB724AEC0A46}" type="presParOf" srcId="{F21641A4-BE4E-C84A-A97B-886245F38620}" destId="{B681BB11-ED15-0D4C-BBB1-C2F74D347A1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6A0B5D-3681-7E4E-B422-4DC756DF54FE}"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42A4AF2A-0FE8-3540-9E9F-5B4A40C41B34}">
      <dgm:prSet custT="1"/>
      <dgm:spPr>
        <a:solidFill>
          <a:srgbClr val="007075"/>
        </a:solidFill>
      </dgm:spPr>
      <dgm:t>
        <a:bodyPr/>
        <a:lstStyle/>
        <a:p>
          <a:pPr algn="ctr">
            <a:lnSpc>
              <a:spcPct val="150000"/>
            </a:lnSpc>
          </a:pPr>
          <a:r>
            <a:rPr lang="sv-SE" sz="2000" dirty="0"/>
            <a:t>Extraktion av fosfor från avloppsslam</a:t>
          </a:r>
          <a:endParaRPr lang="nb-NO" sz="2000" dirty="0"/>
        </a:p>
      </dgm:t>
    </dgm:pt>
    <dgm:pt modelId="{9F110A5E-8B40-8944-B5D8-0FF010BA118F}" type="parTrans" cxnId="{EBC613A2-07B7-C94D-8654-AD26351FB2FF}">
      <dgm:prSet/>
      <dgm:spPr/>
      <dgm:t>
        <a:bodyPr/>
        <a:lstStyle/>
        <a:p>
          <a:pPr algn="ctr"/>
          <a:endParaRPr lang="nb-NO"/>
        </a:p>
      </dgm:t>
    </dgm:pt>
    <dgm:pt modelId="{87416890-0CE7-0F42-A2FD-85065B690101}" type="sibTrans" cxnId="{EBC613A2-07B7-C94D-8654-AD26351FB2FF}">
      <dgm:prSet/>
      <dgm:spPr/>
      <dgm:t>
        <a:bodyPr/>
        <a:lstStyle/>
        <a:p>
          <a:pPr algn="ctr"/>
          <a:endParaRPr lang="nb-NO"/>
        </a:p>
      </dgm:t>
    </dgm:pt>
    <dgm:pt modelId="{557BB65E-7B7B-754E-88AC-EAE93D255C98}">
      <dgm:prSet custT="1"/>
      <dgm:spPr>
        <a:solidFill>
          <a:srgbClr val="007075"/>
        </a:solidFill>
      </dgm:spPr>
      <dgm:t>
        <a:bodyPr/>
        <a:lstStyle/>
        <a:p>
          <a:pPr algn="ctr">
            <a:lnSpc>
              <a:spcPct val="150000"/>
            </a:lnSpc>
          </a:pPr>
          <a:r>
            <a:rPr lang="sv-SE" sz="2000" dirty="0"/>
            <a:t>Upp till 90% fosforåtervinning</a:t>
          </a:r>
          <a:endParaRPr lang="nb-NO" sz="2000" dirty="0"/>
        </a:p>
      </dgm:t>
    </dgm:pt>
    <dgm:pt modelId="{EF642EFF-957B-6649-A4B9-C191ADA77EBE}" type="parTrans" cxnId="{A1795437-F2CA-2E4F-935C-BDE15ADEF6AF}">
      <dgm:prSet/>
      <dgm:spPr/>
      <dgm:t>
        <a:bodyPr/>
        <a:lstStyle/>
        <a:p>
          <a:pPr algn="ctr"/>
          <a:endParaRPr lang="nb-NO"/>
        </a:p>
      </dgm:t>
    </dgm:pt>
    <dgm:pt modelId="{5EDE5ED4-E76D-0348-B5FD-93A1D2DE44ED}" type="sibTrans" cxnId="{A1795437-F2CA-2E4F-935C-BDE15ADEF6AF}">
      <dgm:prSet/>
      <dgm:spPr/>
      <dgm:t>
        <a:bodyPr/>
        <a:lstStyle/>
        <a:p>
          <a:pPr algn="ctr"/>
          <a:endParaRPr lang="nb-NO"/>
        </a:p>
      </dgm:t>
    </dgm:pt>
    <dgm:pt modelId="{564E080F-33D3-AE4A-A8F3-97E357F8DC68}">
      <dgm:prSet custT="1"/>
      <dgm:spPr>
        <a:solidFill>
          <a:srgbClr val="007075"/>
        </a:solidFill>
      </dgm:spPr>
      <dgm:t>
        <a:bodyPr/>
        <a:lstStyle/>
        <a:p>
          <a:pPr algn="ctr">
            <a:lnSpc>
              <a:spcPct val="100000"/>
            </a:lnSpc>
          </a:pPr>
          <a:r>
            <a:rPr lang="sv-SE" sz="2000" dirty="0"/>
            <a:t>Fördelar:
Avfall som en resurs
Undviker giftiga metaller från gruvdrift</a:t>
          </a:r>
          <a:endParaRPr lang="nb-NO" sz="2000" dirty="0"/>
        </a:p>
      </dgm:t>
    </dgm:pt>
    <dgm:pt modelId="{566B5CE5-A213-764E-9E09-B69FF687C0E4}" type="parTrans" cxnId="{51FBB03C-CC32-9541-9684-17A9A9B2E125}">
      <dgm:prSet/>
      <dgm:spPr/>
      <dgm:t>
        <a:bodyPr/>
        <a:lstStyle/>
        <a:p>
          <a:pPr algn="ctr"/>
          <a:endParaRPr lang="nb-NO"/>
        </a:p>
      </dgm:t>
    </dgm:pt>
    <dgm:pt modelId="{F3B308DF-6BDF-9D4E-AA08-FB3925EB90B3}" type="sibTrans" cxnId="{51FBB03C-CC32-9541-9684-17A9A9B2E125}">
      <dgm:prSet/>
      <dgm:spPr/>
      <dgm:t>
        <a:bodyPr/>
        <a:lstStyle/>
        <a:p>
          <a:pPr algn="ctr"/>
          <a:endParaRPr lang="nb-NO"/>
        </a:p>
      </dgm:t>
    </dgm:pt>
    <dgm:pt modelId="{8FE4E64B-5FF2-B746-BCB1-8EA2A47834CC}" type="pres">
      <dgm:prSet presAssocID="{5F6A0B5D-3681-7E4E-B422-4DC756DF54FE}" presName="diagram" presStyleCnt="0">
        <dgm:presLayoutVars>
          <dgm:dir/>
          <dgm:resizeHandles val="exact"/>
        </dgm:presLayoutVars>
      </dgm:prSet>
      <dgm:spPr/>
    </dgm:pt>
    <dgm:pt modelId="{D4451DBE-A685-3343-BB1C-14DBA4630475}" type="pres">
      <dgm:prSet presAssocID="{42A4AF2A-0FE8-3540-9E9F-5B4A40C41B34}" presName="node" presStyleLbl="node1" presStyleIdx="0" presStyleCnt="3">
        <dgm:presLayoutVars>
          <dgm:bulletEnabled val="1"/>
        </dgm:presLayoutVars>
      </dgm:prSet>
      <dgm:spPr/>
    </dgm:pt>
    <dgm:pt modelId="{87EFB6C6-327B-4545-9FCB-8A3622663DEF}" type="pres">
      <dgm:prSet presAssocID="{87416890-0CE7-0F42-A2FD-85065B690101}" presName="sibTrans" presStyleCnt="0"/>
      <dgm:spPr/>
    </dgm:pt>
    <dgm:pt modelId="{A21F6B5E-6A63-FD4F-BB02-C15FB4990373}" type="pres">
      <dgm:prSet presAssocID="{557BB65E-7B7B-754E-88AC-EAE93D255C98}" presName="node" presStyleLbl="node1" presStyleIdx="1" presStyleCnt="3" custLinFactNeighborX="25078" custLinFactNeighborY="-336">
        <dgm:presLayoutVars>
          <dgm:bulletEnabled val="1"/>
        </dgm:presLayoutVars>
      </dgm:prSet>
      <dgm:spPr/>
    </dgm:pt>
    <dgm:pt modelId="{8E4D2F95-3685-D742-B7B2-07B8C7A6C7C1}" type="pres">
      <dgm:prSet presAssocID="{5EDE5ED4-E76D-0348-B5FD-93A1D2DE44ED}" presName="sibTrans" presStyleCnt="0"/>
      <dgm:spPr/>
    </dgm:pt>
    <dgm:pt modelId="{6541698D-2748-7A49-9816-9CE925E6E92D}" type="pres">
      <dgm:prSet presAssocID="{564E080F-33D3-AE4A-A8F3-97E357F8DC68}" presName="node" presStyleLbl="node1" presStyleIdx="2" presStyleCnt="3">
        <dgm:presLayoutVars>
          <dgm:bulletEnabled val="1"/>
        </dgm:presLayoutVars>
      </dgm:prSet>
      <dgm:spPr/>
    </dgm:pt>
  </dgm:ptLst>
  <dgm:cxnLst>
    <dgm:cxn modelId="{A1795437-F2CA-2E4F-935C-BDE15ADEF6AF}" srcId="{5F6A0B5D-3681-7E4E-B422-4DC756DF54FE}" destId="{557BB65E-7B7B-754E-88AC-EAE93D255C98}" srcOrd="1" destOrd="0" parTransId="{EF642EFF-957B-6649-A4B9-C191ADA77EBE}" sibTransId="{5EDE5ED4-E76D-0348-B5FD-93A1D2DE44ED}"/>
    <dgm:cxn modelId="{51FBB03C-CC32-9541-9684-17A9A9B2E125}" srcId="{5F6A0B5D-3681-7E4E-B422-4DC756DF54FE}" destId="{564E080F-33D3-AE4A-A8F3-97E357F8DC68}" srcOrd="2" destOrd="0" parTransId="{566B5CE5-A213-764E-9E09-B69FF687C0E4}" sibTransId="{F3B308DF-6BDF-9D4E-AA08-FB3925EB90B3}"/>
    <dgm:cxn modelId="{1607A696-7D47-2A4C-B5F9-BAB9339B817E}" type="presOf" srcId="{42A4AF2A-0FE8-3540-9E9F-5B4A40C41B34}" destId="{D4451DBE-A685-3343-BB1C-14DBA4630475}" srcOrd="0" destOrd="0" presId="urn:microsoft.com/office/officeart/2005/8/layout/default"/>
    <dgm:cxn modelId="{EBC613A2-07B7-C94D-8654-AD26351FB2FF}" srcId="{5F6A0B5D-3681-7E4E-B422-4DC756DF54FE}" destId="{42A4AF2A-0FE8-3540-9E9F-5B4A40C41B34}" srcOrd="0" destOrd="0" parTransId="{9F110A5E-8B40-8944-B5D8-0FF010BA118F}" sibTransId="{87416890-0CE7-0F42-A2FD-85065B690101}"/>
    <dgm:cxn modelId="{2C285FD1-3926-D444-A6F1-C08C83A6EDA6}" type="presOf" srcId="{5F6A0B5D-3681-7E4E-B422-4DC756DF54FE}" destId="{8FE4E64B-5FF2-B746-BCB1-8EA2A47834CC}" srcOrd="0" destOrd="0" presId="urn:microsoft.com/office/officeart/2005/8/layout/default"/>
    <dgm:cxn modelId="{9018D6DD-0147-2B42-96EE-6AAC283194F2}" type="presOf" srcId="{564E080F-33D3-AE4A-A8F3-97E357F8DC68}" destId="{6541698D-2748-7A49-9816-9CE925E6E92D}" srcOrd="0" destOrd="0" presId="urn:microsoft.com/office/officeart/2005/8/layout/default"/>
    <dgm:cxn modelId="{F15A19F8-54D7-D443-967B-33162252D82B}" type="presOf" srcId="{557BB65E-7B7B-754E-88AC-EAE93D255C98}" destId="{A21F6B5E-6A63-FD4F-BB02-C15FB4990373}" srcOrd="0" destOrd="0" presId="urn:microsoft.com/office/officeart/2005/8/layout/default"/>
    <dgm:cxn modelId="{70D9B9BC-CE13-4044-9F93-65799EE99BB7}" type="presParOf" srcId="{8FE4E64B-5FF2-B746-BCB1-8EA2A47834CC}" destId="{D4451DBE-A685-3343-BB1C-14DBA4630475}" srcOrd="0" destOrd="0" presId="urn:microsoft.com/office/officeart/2005/8/layout/default"/>
    <dgm:cxn modelId="{B1513A2A-48DD-684F-90F2-DCA17C9BBD2B}" type="presParOf" srcId="{8FE4E64B-5FF2-B746-BCB1-8EA2A47834CC}" destId="{87EFB6C6-327B-4545-9FCB-8A3622663DEF}" srcOrd="1" destOrd="0" presId="urn:microsoft.com/office/officeart/2005/8/layout/default"/>
    <dgm:cxn modelId="{8353853F-1E7B-2A4E-B0C7-F1CA351134C3}" type="presParOf" srcId="{8FE4E64B-5FF2-B746-BCB1-8EA2A47834CC}" destId="{A21F6B5E-6A63-FD4F-BB02-C15FB4990373}" srcOrd="2" destOrd="0" presId="urn:microsoft.com/office/officeart/2005/8/layout/default"/>
    <dgm:cxn modelId="{1D7FCF93-9D29-624B-9D36-548DFEE89D48}" type="presParOf" srcId="{8FE4E64B-5FF2-B746-BCB1-8EA2A47834CC}" destId="{8E4D2F95-3685-D742-B7B2-07B8C7A6C7C1}" srcOrd="3" destOrd="0" presId="urn:microsoft.com/office/officeart/2005/8/layout/default"/>
    <dgm:cxn modelId="{16BE397E-C0C3-DC4A-9605-98691184AD21}" type="presParOf" srcId="{8FE4E64B-5FF2-B746-BCB1-8EA2A47834CC}" destId="{6541698D-2748-7A49-9816-9CE925E6E92D}"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Lst>
  <dgm:cxnLst>
    <dgm:cxn modelId="{4F434B66-237A-AA42-9A2A-3B9681B95690}" type="presOf" srcId="{181A76D4-8EE4-4F52-B018-EC8C83488942}" destId="{855F450F-7BB0-5041-8F22-EB188A5E88F5}"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7075"/>
        </a:solidFill>
        <a:ln>
          <a:noFill/>
        </a:ln>
      </dgm:spPr>
      <dgm:t>
        <a:bodyPr anchor="ctr"/>
        <a:lstStyle/>
        <a:p>
          <a:pPr algn="ctr"/>
          <a:r>
            <a:rPr lang="sv-SE" sz="2800" dirty="0"/>
            <a:t>Bioraffinering: biogas och biogödsel </a:t>
          </a:r>
          <a:endParaRPr lang="en-US" sz="3600" dirty="0"/>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A0CB55A4-AE0B-411A-B64B-2E4812D74A45}">
      <dgm:prSet custT="1"/>
      <dgm:spPr>
        <a:solidFill>
          <a:srgbClr val="007075"/>
        </a:solidFill>
        <a:ln>
          <a:noFill/>
        </a:ln>
      </dgm:spPr>
      <dgm:t>
        <a:bodyPr anchor="ctr"/>
        <a:lstStyle/>
        <a:p>
          <a:pPr algn="ctr"/>
          <a:r>
            <a:rPr lang="sv-SE" sz="2800" dirty="0" err="1"/>
            <a:t>Pyrolys</a:t>
          </a:r>
          <a:r>
            <a:rPr lang="sv-SE" sz="2800" dirty="0"/>
            <a:t>: </a:t>
          </a:r>
          <a:r>
            <a:rPr lang="sv-SE" sz="2800" dirty="0" err="1"/>
            <a:t>biokol</a:t>
          </a:r>
          <a:r>
            <a:rPr lang="sv-SE" sz="2800" dirty="0"/>
            <a:t>, </a:t>
          </a:r>
          <a:r>
            <a:rPr lang="sv-SE" sz="2800" dirty="0" err="1"/>
            <a:t>bioolja</a:t>
          </a:r>
          <a:r>
            <a:rPr lang="sv-SE" sz="2800" dirty="0"/>
            <a:t> och </a:t>
          </a:r>
          <a:r>
            <a:rPr lang="sv-SE" sz="2800" dirty="0" err="1"/>
            <a:t>syngas</a:t>
          </a:r>
          <a:endParaRPr lang="en-US" sz="2800" dirty="0"/>
        </a:p>
      </dgm:t>
    </dgm:pt>
    <dgm:pt modelId="{8E985F65-206D-41B9-BA61-30AC475C8D67}" type="parTrans" cxnId="{A92EA56A-BE4B-4574-8BE2-61B6DF3E32D8}">
      <dgm:prSet/>
      <dgm:spPr/>
      <dgm:t>
        <a:bodyPr/>
        <a:lstStyle/>
        <a:p>
          <a:endParaRPr lang="en-US"/>
        </a:p>
      </dgm:t>
    </dgm:pt>
    <dgm:pt modelId="{8B2D6A58-C466-4198-B4E4-B844E03BF440}" type="sibTrans" cxnId="{A92EA56A-BE4B-4574-8BE2-61B6DF3E32D8}">
      <dgm:prSet/>
      <dgm:spPr/>
      <dgm:t>
        <a:bodyPr/>
        <a:lstStyle/>
        <a:p>
          <a:endParaRPr lang="en-US"/>
        </a:p>
      </dgm:t>
    </dgm:pt>
    <dgm:pt modelId="{B2681008-639E-4FFA-907C-2E230CCAFBEF}">
      <dgm:prSet custT="1"/>
      <dgm:spPr>
        <a:solidFill>
          <a:srgbClr val="007075"/>
        </a:solidFill>
        <a:ln>
          <a:noFill/>
        </a:ln>
      </dgm:spPr>
      <dgm:t>
        <a:bodyPr anchor="ctr"/>
        <a:lstStyle/>
        <a:p>
          <a:pPr algn="ctr"/>
          <a:r>
            <a:rPr lang="en-US" sz="2800" dirty="0" err="1"/>
            <a:t>Förgasning</a:t>
          </a:r>
          <a:endParaRPr lang="en-US" sz="2800" dirty="0"/>
        </a:p>
      </dgm:t>
    </dgm:pt>
    <dgm:pt modelId="{EEA0CDE7-949A-4ECF-B734-C0B039BE22B1}" type="parTrans" cxnId="{EF220887-90CD-4895-BFDC-4E8038DE4D41}">
      <dgm:prSet/>
      <dgm:spPr/>
      <dgm:t>
        <a:bodyPr/>
        <a:lstStyle/>
        <a:p>
          <a:endParaRPr lang="en-US"/>
        </a:p>
      </dgm:t>
    </dgm:pt>
    <dgm:pt modelId="{B2799388-9043-4597-9608-43F543955849}" type="sibTrans" cxnId="{EF220887-90CD-4895-BFDC-4E8038DE4D41}">
      <dgm:prSet/>
      <dgm:spPr/>
      <dgm:t>
        <a:bodyPr/>
        <a:lstStyle/>
        <a:p>
          <a:endParaRPr lang="en-US"/>
        </a:p>
      </dgm:t>
    </dgm:pt>
    <dgm:pt modelId="{1E516218-9519-4A69-BB09-74E824B813D3}">
      <dgm:prSet custT="1"/>
      <dgm:spPr>
        <a:solidFill>
          <a:srgbClr val="007075"/>
        </a:solidFill>
        <a:ln>
          <a:noFill/>
        </a:ln>
      </dgm:spPr>
      <dgm:t>
        <a:bodyPr anchor="ctr"/>
        <a:lstStyle/>
        <a:p>
          <a:pPr algn="ctr"/>
          <a:r>
            <a:rPr lang="nb-NO" sz="2800" dirty="0"/>
            <a:t>Proteinutvinning </a:t>
          </a:r>
          <a:endParaRPr lang="en-US" sz="3000" dirty="0"/>
        </a:p>
      </dgm:t>
    </dgm:pt>
    <dgm:pt modelId="{EBF54AFC-282D-4A93-BB29-2C612723E94C}" type="parTrans" cxnId="{6BF57737-3DAF-4CB0-B193-7FD9117770DA}">
      <dgm:prSet/>
      <dgm:spPr/>
      <dgm:t>
        <a:bodyPr/>
        <a:lstStyle/>
        <a:p>
          <a:endParaRPr lang="en-US"/>
        </a:p>
      </dgm:t>
    </dgm:pt>
    <dgm:pt modelId="{70D50F00-E287-49EE-93D1-7BE40A6BC323}" type="sibTrans" cxnId="{6BF57737-3DAF-4CB0-B193-7FD9117770DA}">
      <dgm:prSet/>
      <dgm:spPr/>
      <dgm:t>
        <a:bodyPr/>
        <a:lstStyle/>
        <a:p>
          <a:endParaRPr lang="en-US"/>
        </a:p>
      </dgm:t>
    </dgm:pt>
    <dgm:pt modelId="{13E3950D-E58C-422F-9598-7BB77A5B64C3}">
      <dgm:prSet custT="1"/>
      <dgm:spPr>
        <a:solidFill>
          <a:srgbClr val="007075"/>
        </a:solidFill>
        <a:ln>
          <a:noFill/>
        </a:ln>
      </dgm:spPr>
      <dgm:t>
        <a:bodyPr anchor="ctr"/>
        <a:lstStyle/>
        <a:p>
          <a:pPr algn="ctr"/>
          <a:r>
            <a:rPr lang="sv-SE" sz="2800" dirty="0" err="1"/>
            <a:t>Struvitutvinning</a:t>
          </a:r>
          <a:r>
            <a:rPr lang="sv-SE" sz="2800" dirty="0"/>
            <a:t> </a:t>
          </a:r>
          <a:r>
            <a:rPr lang="nb-NO" sz="2800" dirty="0"/>
            <a:t>&amp; Easy Mining</a:t>
          </a:r>
          <a:endParaRPr lang="en-US" sz="2800" dirty="0"/>
        </a:p>
      </dgm:t>
    </dgm:pt>
    <dgm:pt modelId="{B92CF1AD-3EE1-4CC0-90BB-D2494C1048AE}" type="parTrans" cxnId="{226E649A-8597-4D2C-A84F-C1AFF4C92764}">
      <dgm:prSet/>
      <dgm:spPr/>
      <dgm:t>
        <a:bodyPr/>
        <a:lstStyle/>
        <a:p>
          <a:endParaRPr lang="en-US"/>
        </a:p>
      </dgm:t>
    </dgm:pt>
    <dgm:pt modelId="{EC512579-2EB6-4FBD-AD30-3B22B0421D42}" type="sibTrans" cxnId="{226E649A-8597-4D2C-A84F-C1AFF4C92764}">
      <dgm:prSet/>
      <dgm:spPr/>
      <dgm:t>
        <a:bodyPr/>
        <a:lstStyle/>
        <a:p>
          <a:endParaRPr lang="en-US"/>
        </a:p>
      </dgm:t>
    </dgm:pt>
    <dgm:pt modelId="{F3F3FAE1-0F83-4F6F-A1C2-090619E78D03}">
      <dgm:prSet custT="1"/>
      <dgm:spPr>
        <a:solidFill>
          <a:srgbClr val="007075"/>
        </a:solidFill>
        <a:ln>
          <a:noFill/>
        </a:ln>
      </dgm:spPr>
      <dgm:t>
        <a:bodyPr anchor="ctr"/>
        <a:lstStyle/>
        <a:p>
          <a:pPr algn="ctr"/>
          <a:r>
            <a:rPr lang="nb-NO" sz="2800" dirty="0"/>
            <a:t>N2applied</a:t>
          </a:r>
          <a:endParaRPr lang="en-US" sz="2800" dirty="0"/>
        </a:p>
      </dgm:t>
    </dgm:pt>
    <dgm:pt modelId="{7DFBF02B-D657-416B-9A4C-01DFC53DD5E7}" type="parTrans" cxnId="{DF933EA9-B2EE-4119-8EFC-DC905E29FF2A}">
      <dgm:prSet/>
      <dgm:spPr/>
      <dgm:t>
        <a:bodyPr/>
        <a:lstStyle/>
        <a:p>
          <a:endParaRPr lang="en-US"/>
        </a:p>
      </dgm:t>
    </dgm:pt>
    <dgm:pt modelId="{88B9DAC9-1902-4D01-AB9A-9F34A2C59BA6}" type="sibTrans" cxnId="{DF933EA9-B2EE-4119-8EFC-DC905E29FF2A}">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6">
        <dgm:presLayoutVars>
          <dgm:bulletEnabled val="1"/>
        </dgm:presLayoutVars>
      </dgm:prSet>
      <dgm:spPr/>
    </dgm:pt>
    <dgm:pt modelId="{8AF18431-A874-3846-A3BC-7E8748B8D7C0}" type="pres">
      <dgm:prSet presAssocID="{52F2D7D0-C75B-4124-B1AC-8D87381A5792}" presName="sibTrans" presStyleCnt="0"/>
      <dgm:spPr/>
    </dgm:pt>
    <dgm:pt modelId="{B80AE3FA-5F9F-B347-9128-256605F466D1}" type="pres">
      <dgm:prSet presAssocID="{A0CB55A4-AE0B-411A-B64B-2E4812D74A45}" presName="node" presStyleLbl="node1" presStyleIdx="1" presStyleCnt="6">
        <dgm:presLayoutVars>
          <dgm:bulletEnabled val="1"/>
        </dgm:presLayoutVars>
      </dgm:prSet>
      <dgm:spPr/>
    </dgm:pt>
    <dgm:pt modelId="{7EBB8519-524F-6B40-B8BA-D93DC3FFA025}" type="pres">
      <dgm:prSet presAssocID="{8B2D6A58-C466-4198-B4E4-B844E03BF440}" presName="sibTrans" presStyleCnt="0"/>
      <dgm:spPr/>
    </dgm:pt>
    <dgm:pt modelId="{AE231D71-EDA6-D244-A685-1815F0DE94D9}" type="pres">
      <dgm:prSet presAssocID="{B2681008-639E-4FFA-907C-2E230CCAFBEF}" presName="node" presStyleLbl="node1" presStyleIdx="2" presStyleCnt="6">
        <dgm:presLayoutVars>
          <dgm:bulletEnabled val="1"/>
        </dgm:presLayoutVars>
      </dgm:prSet>
      <dgm:spPr/>
    </dgm:pt>
    <dgm:pt modelId="{C2D88758-61A5-894F-9A29-D0925184EB34}" type="pres">
      <dgm:prSet presAssocID="{B2799388-9043-4597-9608-43F543955849}" presName="sibTrans" presStyleCnt="0"/>
      <dgm:spPr/>
    </dgm:pt>
    <dgm:pt modelId="{2BC5D87E-EBD8-FD44-80A3-934120406385}" type="pres">
      <dgm:prSet presAssocID="{1E516218-9519-4A69-BB09-74E824B813D3}" presName="node" presStyleLbl="node1" presStyleIdx="3" presStyleCnt="6">
        <dgm:presLayoutVars>
          <dgm:bulletEnabled val="1"/>
        </dgm:presLayoutVars>
      </dgm:prSet>
      <dgm:spPr/>
    </dgm:pt>
    <dgm:pt modelId="{1A1B5BFB-EA9A-EE44-8C94-2CA0B577E485}" type="pres">
      <dgm:prSet presAssocID="{70D50F00-E287-49EE-93D1-7BE40A6BC323}" presName="sibTrans" presStyleCnt="0"/>
      <dgm:spPr/>
    </dgm:pt>
    <dgm:pt modelId="{0607AAA8-30AB-8141-9572-876D4EC98023}" type="pres">
      <dgm:prSet presAssocID="{13E3950D-E58C-422F-9598-7BB77A5B64C3}" presName="node" presStyleLbl="node1" presStyleIdx="4" presStyleCnt="6">
        <dgm:presLayoutVars>
          <dgm:bulletEnabled val="1"/>
        </dgm:presLayoutVars>
      </dgm:prSet>
      <dgm:spPr/>
    </dgm:pt>
    <dgm:pt modelId="{E3F20385-8949-4642-BD7C-1BBFD724FA63}" type="pres">
      <dgm:prSet presAssocID="{EC512579-2EB6-4FBD-AD30-3B22B0421D42}" presName="sibTrans" presStyleCnt="0"/>
      <dgm:spPr/>
    </dgm:pt>
    <dgm:pt modelId="{7AFC2F43-492B-6C48-8FBC-C8AFDA274E4D}" type="pres">
      <dgm:prSet presAssocID="{F3F3FAE1-0F83-4F6F-A1C2-090619E78D03}" presName="node" presStyleLbl="node1" presStyleIdx="5" presStyleCnt="6">
        <dgm:presLayoutVars>
          <dgm:bulletEnabled val="1"/>
        </dgm:presLayoutVars>
      </dgm:prSet>
      <dgm:spPr/>
    </dgm:pt>
  </dgm:ptLst>
  <dgm:cxnLst>
    <dgm:cxn modelId="{EABF1006-24E8-8F47-B7B9-A57A9151ED1B}" type="presOf" srcId="{F3F3FAE1-0F83-4F6F-A1C2-090619E78D03}" destId="{7AFC2F43-492B-6C48-8FBC-C8AFDA274E4D}" srcOrd="0" destOrd="0" presId="urn:microsoft.com/office/officeart/2005/8/layout/default"/>
    <dgm:cxn modelId="{6BF57737-3DAF-4CB0-B193-7FD9117770DA}" srcId="{181A76D4-8EE4-4F52-B018-EC8C83488942}" destId="{1E516218-9519-4A69-BB09-74E824B813D3}" srcOrd="3" destOrd="0" parTransId="{EBF54AFC-282D-4A93-BB29-2C612723E94C}" sibTransId="{70D50F00-E287-49EE-93D1-7BE40A6BC323}"/>
    <dgm:cxn modelId="{4F434B66-237A-AA42-9A2A-3B9681B95690}" type="presOf" srcId="{181A76D4-8EE4-4F52-B018-EC8C83488942}" destId="{855F450F-7BB0-5041-8F22-EB188A5E88F5}" srcOrd="0" destOrd="0" presId="urn:microsoft.com/office/officeart/2005/8/layout/default"/>
    <dgm:cxn modelId="{25A55A68-97A5-164B-94D3-28A438AB385F}" type="presOf" srcId="{13E3950D-E58C-422F-9598-7BB77A5B64C3}" destId="{0607AAA8-30AB-8141-9572-876D4EC98023}" srcOrd="0" destOrd="0" presId="urn:microsoft.com/office/officeart/2005/8/layout/default"/>
    <dgm:cxn modelId="{A92EA56A-BE4B-4574-8BE2-61B6DF3E32D8}" srcId="{181A76D4-8EE4-4F52-B018-EC8C83488942}" destId="{A0CB55A4-AE0B-411A-B64B-2E4812D74A45}" srcOrd="1" destOrd="0" parTransId="{8E985F65-206D-41B9-BA61-30AC475C8D67}" sibTransId="{8B2D6A58-C466-4198-B4E4-B844E03BF440}"/>
    <dgm:cxn modelId="{642AC454-10F8-4057-A185-0F61BAA4140C}" srcId="{181A76D4-8EE4-4F52-B018-EC8C83488942}" destId="{5A453367-0056-432B-9896-0FE25FDC8115}" srcOrd="0" destOrd="0" parTransId="{CCC2A55B-7670-40FD-BB20-FA1EB950BA06}" sibTransId="{52F2D7D0-C75B-4124-B1AC-8D87381A5792}"/>
    <dgm:cxn modelId="{EF220887-90CD-4895-BFDC-4E8038DE4D41}" srcId="{181A76D4-8EE4-4F52-B018-EC8C83488942}" destId="{B2681008-639E-4FFA-907C-2E230CCAFBEF}" srcOrd="2" destOrd="0" parTransId="{EEA0CDE7-949A-4ECF-B734-C0B039BE22B1}" sibTransId="{B2799388-9043-4597-9608-43F543955849}"/>
    <dgm:cxn modelId="{D85FE68F-EB20-DE45-A97A-602C653CAB3B}" type="presOf" srcId="{5A453367-0056-432B-9896-0FE25FDC8115}" destId="{79079866-B355-5244-9425-EDB8B06C8B3A}" srcOrd="0" destOrd="0" presId="urn:microsoft.com/office/officeart/2005/8/layout/default"/>
    <dgm:cxn modelId="{5B1C1594-FCE2-F04E-883F-F3E683EB2495}" type="presOf" srcId="{B2681008-639E-4FFA-907C-2E230CCAFBEF}" destId="{AE231D71-EDA6-D244-A685-1815F0DE94D9}" srcOrd="0" destOrd="0" presId="urn:microsoft.com/office/officeart/2005/8/layout/default"/>
    <dgm:cxn modelId="{226E649A-8597-4D2C-A84F-C1AFF4C92764}" srcId="{181A76D4-8EE4-4F52-B018-EC8C83488942}" destId="{13E3950D-E58C-422F-9598-7BB77A5B64C3}" srcOrd="4" destOrd="0" parTransId="{B92CF1AD-3EE1-4CC0-90BB-D2494C1048AE}" sibTransId="{EC512579-2EB6-4FBD-AD30-3B22B0421D42}"/>
    <dgm:cxn modelId="{734CC69E-1730-1540-A4C7-E83A80E399D7}" type="presOf" srcId="{A0CB55A4-AE0B-411A-B64B-2E4812D74A45}" destId="{B80AE3FA-5F9F-B347-9128-256605F466D1}" srcOrd="0" destOrd="0" presId="urn:microsoft.com/office/officeart/2005/8/layout/default"/>
    <dgm:cxn modelId="{DF933EA9-B2EE-4119-8EFC-DC905E29FF2A}" srcId="{181A76D4-8EE4-4F52-B018-EC8C83488942}" destId="{F3F3FAE1-0F83-4F6F-A1C2-090619E78D03}" srcOrd="5" destOrd="0" parTransId="{7DFBF02B-D657-416B-9A4C-01DFC53DD5E7}" sibTransId="{88B9DAC9-1902-4D01-AB9A-9F34A2C59BA6}"/>
    <dgm:cxn modelId="{1737D4AC-00EB-B24A-A5E7-689D0E5B1B4E}" type="presOf" srcId="{1E516218-9519-4A69-BB09-74E824B813D3}" destId="{2BC5D87E-EBD8-FD44-80A3-934120406385}"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 modelId="{CE3849C1-0809-0842-9509-88C9DD9E281B}" type="presParOf" srcId="{855F450F-7BB0-5041-8F22-EB188A5E88F5}" destId="{8AF18431-A874-3846-A3BC-7E8748B8D7C0}" srcOrd="1" destOrd="0" presId="urn:microsoft.com/office/officeart/2005/8/layout/default"/>
    <dgm:cxn modelId="{9069E265-CBBE-044F-91F6-0F76CD163723}" type="presParOf" srcId="{855F450F-7BB0-5041-8F22-EB188A5E88F5}" destId="{B80AE3FA-5F9F-B347-9128-256605F466D1}" srcOrd="2" destOrd="0" presId="urn:microsoft.com/office/officeart/2005/8/layout/default"/>
    <dgm:cxn modelId="{B573CFAD-21C3-F940-B89B-CDAE541E6699}" type="presParOf" srcId="{855F450F-7BB0-5041-8F22-EB188A5E88F5}" destId="{7EBB8519-524F-6B40-B8BA-D93DC3FFA025}" srcOrd="3" destOrd="0" presId="urn:microsoft.com/office/officeart/2005/8/layout/default"/>
    <dgm:cxn modelId="{C1BA7B5A-DB34-B14D-B6AB-8056F7060072}" type="presParOf" srcId="{855F450F-7BB0-5041-8F22-EB188A5E88F5}" destId="{AE231D71-EDA6-D244-A685-1815F0DE94D9}" srcOrd="4" destOrd="0" presId="urn:microsoft.com/office/officeart/2005/8/layout/default"/>
    <dgm:cxn modelId="{7D4FCDE3-4D9D-A447-9E18-75CCFCA0D29D}" type="presParOf" srcId="{855F450F-7BB0-5041-8F22-EB188A5E88F5}" destId="{C2D88758-61A5-894F-9A29-D0925184EB34}" srcOrd="5" destOrd="0" presId="urn:microsoft.com/office/officeart/2005/8/layout/default"/>
    <dgm:cxn modelId="{5300F6D4-3B21-F74C-823C-794718D02FBE}" type="presParOf" srcId="{855F450F-7BB0-5041-8F22-EB188A5E88F5}" destId="{2BC5D87E-EBD8-FD44-80A3-934120406385}" srcOrd="6" destOrd="0" presId="urn:microsoft.com/office/officeart/2005/8/layout/default"/>
    <dgm:cxn modelId="{129C499F-29A3-4B48-8320-5FF1EEB423D2}" type="presParOf" srcId="{855F450F-7BB0-5041-8F22-EB188A5E88F5}" destId="{1A1B5BFB-EA9A-EE44-8C94-2CA0B577E485}" srcOrd="7" destOrd="0" presId="urn:microsoft.com/office/officeart/2005/8/layout/default"/>
    <dgm:cxn modelId="{C459DF13-AA64-4142-8BBB-810CED3E2318}" type="presParOf" srcId="{855F450F-7BB0-5041-8F22-EB188A5E88F5}" destId="{0607AAA8-30AB-8141-9572-876D4EC98023}" srcOrd="8" destOrd="0" presId="urn:microsoft.com/office/officeart/2005/8/layout/default"/>
    <dgm:cxn modelId="{A5C78A9E-2561-E444-92E2-13BBC29DF3F9}" type="presParOf" srcId="{855F450F-7BB0-5041-8F22-EB188A5E88F5}" destId="{E3F20385-8949-4642-BD7C-1BBFD724FA63}" srcOrd="9" destOrd="0" presId="urn:microsoft.com/office/officeart/2005/8/layout/default"/>
    <dgm:cxn modelId="{AACEE3FD-E0A5-AC43-8857-BDC74D3B1325}" type="presParOf" srcId="{855F450F-7BB0-5041-8F22-EB188A5E88F5}" destId="{7AFC2F43-492B-6C48-8FBC-C8AFDA274E4D}" srcOrd="1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B36D8-84EA-A049-BA62-D52793DFB4D0}"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0601CF74-D8E7-A543-B799-F63E6AB77FF3}">
      <dgm:prSet/>
      <dgm:spPr>
        <a:solidFill>
          <a:srgbClr val="007075"/>
        </a:solidFill>
        <a:ln>
          <a:noFill/>
        </a:ln>
      </dgm:spPr>
      <dgm:t>
        <a:bodyPr/>
        <a:lstStyle/>
        <a:p>
          <a:pPr algn="ctr">
            <a:lnSpc>
              <a:spcPct val="150000"/>
            </a:lnSpc>
          </a:pPr>
          <a:r>
            <a:rPr lang="sv-SE" dirty="0">
              <a:latin typeface="Myriad Pro" panose="020B0503030403020204" pitchFamily="34" charset="0"/>
            </a:rPr>
            <a:t>Klimatnytta: Positiva effekter för klimatet</a:t>
          </a:r>
          <a:endParaRPr lang="nb-NO" dirty="0">
            <a:latin typeface="Myriad Pro" panose="020B0503030403020204" pitchFamily="34" charset="0"/>
          </a:endParaRPr>
        </a:p>
      </dgm:t>
    </dgm:pt>
    <dgm:pt modelId="{11F72C89-E6D2-6240-B76F-57E91BF65638}" type="parTrans" cxnId="{0C31374A-826F-974F-AB62-5D98ED2AE04A}">
      <dgm:prSet/>
      <dgm:spPr/>
      <dgm:t>
        <a:bodyPr/>
        <a:lstStyle/>
        <a:p>
          <a:pPr algn="ctr"/>
          <a:endParaRPr lang="nb-NO"/>
        </a:p>
      </dgm:t>
    </dgm:pt>
    <dgm:pt modelId="{F6C9A0BC-FB70-F249-B138-C40A1D77D42F}" type="sibTrans" cxnId="{0C31374A-826F-974F-AB62-5D98ED2AE04A}">
      <dgm:prSet/>
      <dgm:spPr/>
      <dgm:t>
        <a:bodyPr/>
        <a:lstStyle/>
        <a:p>
          <a:pPr algn="ctr"/>
          <a:endParaRPr lang="nb-NO"/>
        </a:p>
      </dgm:t>
    </dgm:pt>
    <dgm:pt modelId="{B26DFC8F-D6AE-814D-9014-7C62CD39D881}">
      <dgm:prSet/>
      <dgm:spPr>
        <a:solidFill>
          <a:srgbClr val="007075"/>
        </a:solidFill>
        <a:ln>
          <a:noFill/>
        </a:ln>
      </dgm:spPr>
      <dgm:t>
        <a:bodyPr/>
        <a:lstStyle/>
        <a:p>
          <a:pPr algn="ctr">
            <a:lnSpc>
              <a:spcPct val="150000"/>
            </a:lnSpc>
          </a:pPr>
          <a:r>
            <a:rPr lang="sv-SE" dirty="0">
              <a:latin typeface="Myriad Pro" panose="020B0503030403020204" pitchFamily="34" charset="0"/>
            </a:rPr>
            <a:t>100 procent - vad betyder det?</a:t>
          </a:r>
          <a:endParaRPr lang="nb-NO" dirty="0">
            <a:latin typeface="Myriad Pro" panose="020B0503030403020204" pitchFamily="34" charset="0"/>
          </a:endParaRPr>
        </a:p>
      </dgm:t>
    </dgm:pt>
    <dgm:pt modelId="{37B309B1-4F0E-7545-B894-8C4A63FEB0BC}" type="parTrans" cxnId="{5494AEA0-33D0-CA43-9529-A9EF3DA47FB4}">
      <dgm:prSet/>
      <dgm:spPr/>
      <dgm:t>
        <a:bodyPr/>
        <a:lstStyle/>
        <a:p>
          <a:pPr algn="ctr"/>
          <a:endParaRPr lang="nb-NO"/>
        </a:p>
      </dgm:t>
    </dgm:pt>
    <dgm:pt modelId="{BE01B670-2AC3-8A47-A7E8-DDD9794B98FC}" type="sibTrans" cxnId="{5494AEA0-33D0-CA43-9529-A9EF3DA47FB4}">
      <dgm:prSet/>
      <dgm:spPr/>
      <dgm:t>
        <a:bodyPr/>
        <a:lstStyle/>
        <a:p>
          <a:pPr algn="ctr"/>
          <a:endParaRPr lang="nb-NO"/>
        </a:p>
      </dgm:t>
    </dgm:pt>
    <dgm:pt modelId="{D172478E-47DC-9146-8BD1-F132410662D0}">
      <dgm:prSet/>
      <dgm:spPr>
        <a:solidFill>
          <a:srgbClr val="007075"/>
        </a:solidFill>
        <a:ln>
          <a:noFill/>
        </a:ln>
      </dgm:spPr>
      <dgm:t>
        <a:bodyPr/>
        <a:lstStyle/>
        <a:p>
          <a:pPr algn="ctr">
            <a:lnSpc>
              <a:spcPct val="150000"/>
            </a:lnSpc>
          </a:pPr>
          <a:r>
            <a:rPr lang="sv-SE" dirty="0">
              <a:latin typeface="Myriad Pro" panose="020B0503030403020204" pitchFamily="34" charset="0"/>
            </a:rPr>
            <a:t>Fördelar för miljön och klimatet</a:t>
          </a:r>
          <a:endParaRPr lang="nb-NO" dirty="0">
            <a:latin typeface="Myriad Pro" panose="020B0503030403020204" pitchFamily="34" charset="0"/>
          </a:endParaRPr>
        </a:p>
      </dgm:t>
    </dgm:pt>
    <dgm:pt modelId="{B5884F67-2561-EE4B-8906-DE6D8A1C5F60}" type="parTrans" cxnId="{813747D0-EF04-784B-BDFB-3EE64868D9C9}">
      <dgm:prSet/>
      <dgm:spPr/>
      <dgm:t>
        <a:bodyPr/>
        <a:lstStyle/>
        <a:p>
          <a:pPr algn="ctr"/>
          <a:endParaRPr lang="nb-NO"/>
        </a:p>
      </dgm:t>
    </dgm:pt>
    <dgm:pt modelId="{EF7D3BA3-434B-B84B-B8D2-7BBBB85604BB}" type="sibTrans" cxnId="{813747D0-EF04-784B-BDFB-3EE64868D9C9}">
      <dgm:prSet/>
      <dgm:spPr/>
      <dgm:t>
        <a:bodyPr/>
        <a:lstStyle/>
        <a:p>
          <a:pPr algn="ctr"/>
          <a:endParaRPr lang="nb-NO"/>
        </a:p>
      </dgm:t>
    </dgm:pt>
    <dgm:pt modelId="{DCD9C862-54BC-A740-9C3F-CE0C255C9B99}">
      <dgm:prSet/>
      <dgm:spPr>
        <a:solidFill>
          <a:srgbClr val="007075"/>
        </a:solidFill>
        <a:ln>
          <a:noFill/>
        </a:ln>
      </dgm:spPr>
      <dgm:t>
        <a:bodyPr/>
        <a:lstStyle/>
        <a:p>
          <a:pPr algn="ctr">
            <a:lnSpc>
              <a:spcPct val="150000"/>
            </a:lnSpc>
          </a:pPr>
          <a:r>
            <a:rPr lang="sv-SE" dirty="0">
              <a:latin typeface="Myriad Pro" panose="020B0503030403020204" pitchFamily="34" charset="0"/>
            </a:rPr>
            <a:t>Sociala klimatfördelar</a:t>
          </a:r>
          <a:endParaRPr lang="nb-NO" dirty="0">
            <a:latin typeface="Myriad Pro" panose="020B0503030403020204" pitchFamily="34" charset="0"/>
          </a:endParaRPr>
        </a:p>
      </dgm:t>
    </dgm:pt>
    <dgm:pt modelId="{75162F80-2810-8344-A8F1-C9DAAE7CBC3E}" type="parTrans" cxnId="{671C715B-1230-A94B-9AFE-0AE7C500E113}">
      <dgm:prSet/>
      <dgm:spPr/>
      <dgm:t>
        <a:bodyPr/>
        <a:lstStyle/>
        <a:p>
          <a:pPr algn="ctr"/>
          <a:endParaRPr lang="nb-NO"/>
        </a:p>
      </dgm:t>
    </dgm:pt>
    <dgm:pt modelId="{8693F7D5-5CF3-8541-818C-B97A4FD1B8C1}" type="sibTrans" cxnId="{671C715B-1230-A94B-9AFE-0AE7C500E113}">
      <dgm:prSet/>
      <dgm:spPr/>
      <dgm:t>
        <a:bodyPr/>
        <a:lstStyle/>
        <a:p>
          <a:pPr algn="ctr"/>
          <a:endParaRPr lang="nb-NO"/>
        </a:p>
      </dgm:t>
    </dgm:pt>
    <dgm:pt modelId="{D7A73AAB-F36A-EB4F-8038-5BFCF140781D}">
      <dgm:prSet/>
      <dgm:spPr>
        <a:solidFill>
          <a:srgbClr val="007075"/>
        </a:solidFill>
        <a:ln>
          <a:noFill/>
        </a:ln>
      </dgm:spPr>
      <dgm:t>
        <a:bodyPr/>
        <a:lstStyle/>
        <a:p>
          <a:pPr algn="ctr">
            <a:lnSpc>
              <a:spcPct val="150000"/>
            </a:lnSpc>
          </a:pPr>
          <a:r>
            <a:rPr lang="nb-NO" dirty="0">
              <a:latin typeface="Myriad Pro" panose="020B0503030403020204" pitchFamily="34" charset="0"/>
            </a:rPr>
            <a:t>Ekonomiska </a:t>
          </a:r>
          <a:r>
            <a:rPr lang="sv-SE" dirty="0">
              <a:latin typeface="Myriad Pro" panose="020B0503030403020204" pitchFamily="34" charset="0"/>
            </a:rPr>
            <a:t>klimatfördelar</a:t>
          </a:r>
          <a:r>
            <a:rPr lang="nb-NO" dirty="0">
              <a:latin typeface="Myriad Pro" panose="020B0503030403020204" pitchFamily="34" charset="0"/>
            </a:rPr>
            <a:t> </a:t>
          </a:r>
        </a:p>
      </dgm:t>
    </dgm:pt>
    <dgm:pt modelId="{3050F79D-CFF9-1D43-99E4-675A1D3CAA9C}" type="parTrans" cxnId="{1CBA8C2A-8008-CF4A-B63F-CDB646177F47}">
      <dgm:prSet/>
      <dgm:spPr/>
      <dgm:t>
        <a:bodyPr/>
        <a:lstStyle/>
        <a:p>
          <a:pPr algn="ctr"/>
          <a:endParaRPr lang="nb-NO"/>
        </a:p>
      </dgm:t>
    </dgm:pt>
    <dgm:pt modelId="{E357E22F-07E7-2148-A9F5-AE24B615C086}" type="sibTrans" cxnId="{1CBA8C2A-8008-CF4A-B63F-CDB646177F47}">
      <dgm:prSet/>
      <dgm:spPr/>
      <dgm:t>
        <a:bodyPr/>
        <a:lstStyle/>
        <a:p>
          <a:pPr algn="ctr"/>
          <a:endParaRPr lang="nb-NO"/>
        </a:p>
      </dgm:t>
    </dgm:pt>
    <dgm:pt modelId="{CF93D225-BBD5-7543-8083-D18908BCFB51}" type="pres">
      <dgm:prSet presAssocID="{3BBB36D8-84EA-A049-BA62-D52793DFB4D0}" presName="diagram" presStyleCnt="0">
        <dgm:presLayoutVars>
          <dgm:dir/>
          <dgm:resizeHandles val="exact"/>
        </dgm:presLayoutVars>
      </dgm:prSet>
      <dgm:spPr/>
    </dgm:pt>
    <dgm:pt modelId="{B23BA799-9843-E748-88E7-9CAD9AED2576}" type="pres">
      <dgm:prSet presAssocID="{0601CF74-D8E7-A543-B799-F63E6AB77FF3}" presName="node" presStyleLbl="node1" presStyleIdx="0" presStyleCnt="5">
        <dgm:presLayoutVars>
          <dgm:bulletEnabled val="1"/>
        </dgm:presLayoutVars>
      </dgm:prSet>
      <dgm:spPr/>
    </dgm:pt>
    <dgm:pt modelId="{16C4C2DB-66E9-324A-B1F8-FC0FE8641D82}" type="pres">
      <dgm:prSet presAssocID="{F6C9A0BC-FB70-F249-B138-C40A1D77D42F}" presName="sibTrans" presStyleCnt="0"/>
      <dgm:spPr/>
    </dgm:pt>
    <dgm:pt modelId="{B9E41E96-C7E0-444E-9958-790DAC664822}" type="pres">
      <dgm:prSet presAssocID="{B26DFC8F-D6AE-814D-9014-7C62CD39D881}" presName="node" presStyleLbl="node1" presStyleIdx="1" presStyleCnt="5">
        <dgm:presLayoutVars>
          <dgm:bulletEnabled val="1"/>
        </dgm:presLayoutVars>
      </dgm:prSet>
      <dgm:spPr/>
    </dgm:pt>
    <dgm:pt modelId="{5830D2CA-DC14-1740-9FAA-3EFE86CF7A3D}" type="pres">
      <dgm:prSet presAssocID="{BE01B670-2AC3-8A47-A7E8-DDD9794B98FC}" presName="sibTrans" presStyleCnt="0"/>
      <dgm:spPr/>
    </dgm:pt>
    <dgm:pt modelId="{9D63870F-1732-6C48-B286-AC3D625C3DB1}" type="pres">
      <dgm:prSet presAssocID="{D172478E-47DC-9146-8BD1-F132410662D0}" presName="node" presStyleLbl="node1" presStyleIdx="2" presStyleCnt="5">
        <dgm:presLayoutVars>
          <dgm:bulletEnabled val="1"/>
        </dgm:presLayoutVars>
      </dgm:prSet>
      <dgm:spPr/>
    </dgm:pt>
    <dgm:pt modelId="{223F622C-393D-424C-BE0B-4A8B100500F5}" type="pres">
      <dgm:prSet presAssocID="{EF7D3BA3-434B-B84B-B8D2-7BBBB85604BB}" presName="sibTrans" presStyleCnt="0"/>
      <dgm:spPr/>
    </dgm:pt>
    <dgm:pt modelId="{3762C9F7-4AF2-7C48-AD7C-99AE3F887DBF}" type="pres">
      <dgm:prSet presAssocID="{DCD9C862-54BC-A740-9C3F-CE0C255C9B99}" presName="node" presStyleLbl="node1" presStyleIdx="3" presStyleCnt="5">
        <dgm:presLayoutVars>
          <dgm:bulletEnabled val="1"/>
        </dgm:presLayoutVars>
      </dgm:prSet>
      <dgm:spPr/>
    </dgm:pt>
    <dgm:pt modelId="{76C64D03-F368-C744-BD55-5241DAF03547}" type="pres">
      <dgm:prSet presAssocID="{8693F7D5-5CF3-8541-818C-B97A4FD1B8C1}" presName="sibTrans" presStyleCnt="0"/>
      <dgm:spPr/>
    </dgm:pt>
    <dgm:pt modelId="{1710B9F6-3EC1-C144-9DBE-B3C4375C13D4}" type="pres">
      <dgm:prSet presAssocID="{D7A73AAB-F36A-EB4F-8038-5BFCF140781D}" presName="node" presStyleLbl="node1" presStyleIdx="4" presStyleCnt="5">
        <dgm:presLayoutVars>
          <dgm:bulletEnabled val="1"/>
        </dgm:presLayoutVars>
      </dgm:prSet>
      <dgm:spPr/>
    </dgm:pt>
  </dgm:ptLst>
  <dgm:cxnLst>
    <dgm:cxn modelId="{306E8E10-B81E-6D4E-8ADE-F8AAB88AE3DF}" type="presOf" srcId="{D7A73AAB-F36A-EB4F-8038-5BFCF140781D}" destId="{1710B9F6-3EC1-C144-9DBE-B3C4375C13D4}" srcOrd="0" destOrd="0" presId="urn:microsoft.com/office/officeart/2005/8/layout/default"/>
    <dgm:cxn modelId="{1CBA8C2A-8008-CF4A-B63F-CDB646177F47}" srcId="{3BBB36D8-84EA-A049-BA62-D52793DFB4D0}" destId="{D7A73AAB-F36A-EB4F-8038-5BFCF140781D}" srcOrd="4" destOrd="0" parTransId="{3050F79D-CFF9-1D43-99E4-675A1D3CAA9C}" sibTransId="{E357E22F-07E7-2148-A9F5-AE24B615C086}"/>
    <dgm:cxn modelId="{4049B03C-F39A-4D45-ADF6-CEE52728345D}" type="presOf" srcId="{0601CF74-D8E7-A543-B799-F63E6AB77FF3}" destId="{B23BA799-9843-E748-88E7-9CAD9AED2576}" srcOrd="0" destOrd="0" presId="urn:microsoft.com/office/officeart/2005/8/layout/default"/>
    <dgm:cxn modelId="{671C715B-1230-A94B-9AFE-0AE7C500E113}" srcId="{3BBB36D8-84EA-A049-BA62-D52793DFB4D0}" destId="{DCD9C862-54BC-A740-9C3F-CE0C255C9B99}" srcOrd="3" destOrd="0" parTransId="{75162F80-2810-8344-A8F1-C9DAAE7CBC3E}" sibTransId="{8693F7D5-5CF3-8541-818C-B97A4FD1B8C1}"/>
    <dgm:cxn modelId="{0C31374A-826F-974F-AB62-5D98ED2AE04A}" srcId="{3BBB36D8-84EA-A049-BA62-D52793DFB4D0}" destId="{0601CF74-D8E7-A543-B799-F63E6AB77FF3}" srcOrd="0" destOrd="0" parTransId="{11F72C89-E6D2-6240-B76F-57E91BF65638}" sibTransId="{F6C9A0BC-FB70-F249-B138-C40A1D77D42F}"/>
    <dgm:cxn modelId="{1632BD57-9C5C-DA48-99CA-AFFC10802102}" type="presOf" srcId="{D172478E-47DC-9146-8BD1-F132410662D0}" destId="{9D63870F-1732-6C48-B286-AC3D625C3DB1}" srcOrd="0" destOrd="0" presId="urn:microsoft.com/office/officeart/2005/8/layout/default"/>
    <dgm:cxn modelId="{E626218C-1C9C-3440-BBE4-892C558EBD6F}" type="presOf" srcId="{DCD9C862-54BC-A740-9C3F-CE0C255C9B99}" destId="{3762C9F7-4AF2-7C48-AD7C-99AE3F887DBF}" srcOrd="0" destOrd="0" presId="urn:microsoft.com/office/officeart/2005/8/layout/default"/>
    <dgm:cxn modelId="{5494AEA0-33D0-CA43-9529-A9EF3DA47FB4}" srcId="{3BBB36D8-84EA-A049-BA62-D52793DFB4D0}" destId="{B26DFC8F-D6AE-814D-9014-7C62CD39D881}" srcOrd="1" destOrd="0" parTransId="{37B309B1-4F0E-7545-B894-8C4A63FEB0BC}" sibTransId="{BE01B670-2AC3-8A47-A7E8-DDD9794B98FC}"/>
    <dgm:cxn modelId="{813747D0-EF04-784B-BDFB-3EE64868D9C9}" srcId="{3BBB36D8-84EA-A049-BA62-D52793DFB4D0}" destId="{D172478E-47DC-9146-8BD1-F132410662D0}" srcOrd="2" destOrd="0" parTransId="{B5884F67-2561-EE4B-8906-DE6D8A1C5F60}" sibTransId="{EF7D3BA3-434B-B84B-B8D2-7BBBB85604BB}"/>
    <dgm:cxn modelId="{D41DEDF2-B623-2F4B-B9C7-AB8D59F1F90C}" type="presOf" srcId="{3BBB36D8-84EA-A049-BA62-D52793DFB4D0}" destId="{CF93D225-BBD5-7543-8083-D18908BCFB51}" srcOrd="0" destOrd="0" presId="urn:microsoft.com/office/officeart/2005/8/layout/default"/>
    <dgm:cxn modelId="{5BF90EFB-901B-2841-B8DF-8C69179A8E2F}" type="presOf" srcId="{B26DFC8F-D6AE-814D-9014-7C62CD39D881}" destId="{B9E41E96-C7E0-444E-9958-790DAC664822}" srcOrd="0" destOrd="0" presId="urn:microsoft.com/office/officeart/2005/8/layout/default"/>
    <dgm:cxn modelId="{E184CF7D-3116-6B45-99E5-B819BEF1AC62}" type="presParOf" srcId="{CF93D225-BBD5-7543-8083-D18908BCFB51}" destId="{B23BA799-9843-E748-88E7-9CAD9AED2576}" srcOrd="0" destOrd="0" presId="urn:microsoft.com/office/officeart/2005/8/layout/default"/>
    <dgm:cxn modelId="{86C58B26-CF13-0341-9093-43F6A6CB6B05}" type="presParOf" srcId="{CF93D225-BBD5-7543-8083-D18908BCFB51}" destId="{16C4C2DB-66E9-324A-B1F8-FC0FE8641D82}" srcOrd="1" destOrd="0" presId="urn:microsoft.com/office/officeart/2005/8/layout/default"/>
    <dgm:cxn modelId="{EE5BE7E4-91DD-4842-B72B-76609538E804}" type="presParOf" srcId="{CF93D225-BBD5-7543-8083-D18908BCFB51}" destId="{B9E41E96-C7E0-444E-9958-790DAC664822}" srcOrd="2" destOrd="0" presId="urn:microsoft.com/office/officeart/2005/8/layout/default"/>
    <dgm:cxn modelId="{F33FE5B7-0C02-2F48-91F7-688830B34D1E}" type="presParOf" srcId="{CF93D225-BBD5-7543-8083-D18908BCFB51}" destId="{5830D2CA-DC14-1740-9FAA-3EFE86CF7A3D}" srcOrd="3" destOrd="0" presId="urn:microsoft.com/office/officeart/2005/8/layout/default"/>
    <dgm:cxn modelId="{C321F26C-CC8A-654F-8666-0A7E07833EC6}" type="presParOf" srcId="{CF93D225-BBD5-7543-8083-D18908BCFB51}" destId="{9D63870F-1732-6C48-B286-AC3D625C3DB1}" srcOrd="4" destOrd="0" presId="urn:microsoft.com/office/officeart/2005/8/layout/default"/>
    <dgm:cxn modelId="{21721D9B-2DCC-8D49-97EE-5C58CBE4D432}" type="presParOf" srcId="{CF93D225-BBD5-7543-8083-D18908BCFB51}" destId="{223F622C-393D-424C-BE0B-4A8B100500F5}" srcOrd="5" destOrd="0" presId="urn:microsoft.com/office/officeart/2005/8/layout/default"/>
    <dgm:cxn modelId="{84CD1D6F-1502-7047-B1BF-9F83BBA057A4}" type="presParOf" srcId="{CF93D225-BBD5-7543-8083-D18908BCFB51}" destId="{3762C9F7-4AF2-7C48-AD7C-99AE3F887DBF}" srcOrd="6" destOrd="0" presId="urn:microsoft.com/office/officeart/2005/8/layout/default"/>
    <dgm:cxn modelId="{3E2CECE7-A72C-5246-A11D-05CFD97C0085}" type="presParOf" srcId="{CF93D225-BBD5-7543-8083-D18908BCFB51}" destId="{76C64D03-F368-C744-BD55-5241DAF03547}" srcOrd="7" destOrd="0" presId="urn:microsoft.com/office/officeart/2005/8/layout/default"/>
    <dgm:cxn modelId="{849224FA-5912-E241-97EC-27CD176458A0}" type="presParOf" srcId="{CF93D225-BBD5-7543-8083-D18908BCFB51}" destId="{1710B9F6-3EC1-C144-9DBE-B3C4375C13D4}" srcOrd="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91F1F-69FB-7544-BF9C-67CBE30E1A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A417BC6D-5706-F44D-96F7-1FAC2AD3838E}">
      <dgm:prSet/>
      <dgm:spPr>
        <a:solidFill>
          <a:srgbClr val="007075"/>
        </a:solidFill>
      </dgm:spPr>
      <dgm:t>
        <a:bodyPr/>
        <a:lstStyle/>
        <a:p>
          <a:pPr algn="ctr"/>
          <a:r>
            <a:rPr lang="sv-SE" dirty="0"/>
            <a:t>Fördelen med att biogas ersätter fossila energibärare</a:t>
          </a:r>
          <a:endParaRPr lang="nb-NO" dirty="0"/>
        </a:p>
      </dgm:t>
    </dgm:pt>
    <dgm:pt modelId="{A9CC663A-7F58-B244-BA3B-BA2C7BB749A9}" type="parTrans" cxnId="{6E4C691E-4FD7-C04B-8221-9B5866C2C630}">
      <dgm:prSet/>
      <dgm:spPr/>
      <dgm:t>
        <a:bodyPr/>
        <a:lstStyle/>
        <a:p>
          <a:endParaRPr lang="nb-NO"/>
        </a:p>
      </dgm:t>
    </dgm:pt>
    <dgm:pt modelId="{4264DD8E-CE1A-A849-8F63-8888D13E8793}" type="sibTrans" cxnId="{6E4C691E-4FD7-C04B-8221-9B5866C2C630}">
      <dgm:prSet/>
      <dgm:spPr/>
      <dgm:t>
        <a:bodyPr/>
        <a:lstStyle/>
        <a:p>
          <a:endParaRPr lang="nb-NO"/>
        </a:p>
      </dgm:t>
    </dgm:pt>
    <dgm:pt modelId="{8E5BAD38-77E0-A243-975A-C329298672F4}">
      <dgm:prSet/>
      <dgm:spPr>
        <a:solidFill>
          <a:srgbClr val="007075"/>
        </a:solidFill>
      </dgm:spPr>
      <dgm:t>
        <a:bodyPr/>
        <a:lstStyle/>
        <a:p>
          <a:pPr algn="ctr"/>
          <a:r>
            <a:rPr lang="sv-SE" dirty="0"/>
            <a:t>Fördelen med att CO2 från uppgradering av biogas ersätter fossilbaserad CO2</a:t>
          </a:r>
          <a:endParaRPr lang="nb-NO" dirty="0"/>
        </a:p>
      </dgm:t>
    </dgm:pt>
    <dgm:pt modelId="{F36596AC-9570-2540-AD0F-2CEDC685ED6A}" type="parTrans" cxnId="{9B4258D5-E098-AE4C-B894-CBCE4BCA8E9E}">
      <dgm:prSet/>
      <dgm:spPr/>
      <dgm:t>
        <a:bodyPr/>
        <a:lstStyle/>
        <a:p>
          <a:endParaRPr lang="nb-NO"/>
        </a:p>
      </dgm:t>
    </dgm:pt>
    <dgm:pt modelId="{A2713BB3-0AFD-CA4A-A821-CF21A7712FCC}" type="sibTrans" cxnId="{9B4258D5-E098-AE4C-B894-CBCE4BCA8E9E}">
      <dgm:prSet/>
      <dgm:spPr/>
      <dgm:t>
        <a:bodyPr/>
        <a:lstStyle/>
        <a:p>
          <a:endParaRPr lang="nb-NO"/>
        </a:p>
      </dgm:t>
    </dgm:pt>
    <dgm:pt modelId="{5F843EEF-FB58-9F44-AA25-C83206DA5BCA}">
      <dgm:prSet/>
      <dgm:spPr>
        <a:solidFill>
          <a:srgbClr val="007075"/>
        </a:solidFill>
      </dgm:spPr>
      <dgm:t>
        <a:bodyPr/>
        <a:lstStyle/>
        <a:p>
          <a:pPr algn="ctr"/>
          <a:r>
            <a:rPr lang="sv-SE" dirty="0"/>
            <a:t>Fördelarna med att ersätta mineralgödsel med rötrester</a:t>
          </a:r>
          <a:endParaRPr lang="nb-NO" dirty="0"/>
        </a:p>
      </dgm:t>
    </dgm:pt>
    <dgm:pt modelId="{2F5725F9-B884-7442-8344-4CE2E293CD11}" type="parTrans" cxnId="{79CE6443-547B-AE4D-8926-84C274E558B3}">
      <dgm:prSet/>
      <dgm:spPr/>
      <dgm:t>
        <a:bodyPr/>
        <a:lstStyle/>
        <a:p>
          <a:endParaRPr lang="nb-NO"/>
        </a:p>
      </dgm:t>
    </dgm:pt>
    <dgm:pt modelId="{3757AFB7-01D9-E44D-9721-7BAFD83BDE9C}" type="sibTrans" cxnId="{79CE6443-547B-AE4D-8926-84C274E558B3}">
      <dgm:prSet/>
      <dgm:spPr/>
      <dgm:t>
        <a:bodyPr/>
        <a:lstStyle/>
        <a:p>
          <a:endParaRPr lang="nb-NO"/>
        </a:p>
      </dgm:t>
    </dgm:pt>
    <dgm:pt modelId="{6769B8CD-112C-664C-B685-FA7D8874D58E}">
      <dgm:prSet/>
      <dgm:spPr>
        <a:solidFill>
          <a:srgbClr val="007075"/>
        </a:solidFill>
      </dgm:spPr>
      <dgm:t>
        <a:bodyPr/>
        <a:lstStyle/>
        <a:p>
          <a:pPr algn="ctr"/>
          <a:r>
            <a:rPr lang="sv-SE" dirty="0"/>
            <a:t>Fördelen med att avfall och gödningsresurser behandlas i biogasanläggningar som har en lägre klimatpåverkan än alternativ hantering</a:t>
          </a:r>
          <a:endParaRPr lang="nb-NO" dirty="0"/>
        </a:p>
      </dgm:t>
    </dgm:pt>
    <dgm:pt modelId="{E018671C-CAE1-3442-9DBE-93C6B645FCA7}" type="parTrans" cxnId="{4F3B4C18-9784-0C4A-94F7-CF7465317066}">
      <dgm:prSet/>
      <dgm:spPr/>
      <dgm:t>
        <a:bodyPr/>
        <a:lstStyle/>
        <a:p>
          <a:endParaRPr lang="nb-NO"/>
        </a:p>
      </dgm:t>
    </dgm:pt>
    <dgm:pt modelId="{F371D155-297F-6744-932C-D21903165FAD}" type="sibTrans" cxnId="{4F3B4C18-9784-0C4A-94F7-CF7465317066}">
      <dgm:prSet/>
      <dgm:spPr/>
      <dgm:t>
        <a:bodyPr/>
        <a:lstStyle/>
        <a:p>
          <a:endParaRPr lang="nb-NO"/>
        </a:p>
      </dgm:t>
    </dgm:pt>
    <dgm:pt modelId="{70DFE098-22AC-BD47-9076-3D39A68EE0DF}" type="pres">
      <dgm:prSet presAssocID="{2D291F1F-69FB-7544-BF9C-67CBE30E1A67}" presName="linear" presStyleCnt="0">
        <dgm:presLayoutVars>
          <dgm:animLvl val="lvl"/>
          <dgm:resizeHandles val="exact"/>
        </dgm:presLayoutVars>
      </dgm:prSet>
      <dgm:spPr/>
    </dgm:pt>
    <dgm:pt modelId="{12C7A4DC-D8E4-2448-ACC6-F2919428168C}" type="pres">
      <dgm:prSet presAssocID="{A417BC6D-5706-F44D-96F7-1FAC2AD3838E}" presName="parentText" presStyleLbl="node1" presStyleIdx="0" presStyleCnt="4">
        <dgm:presLayoutVars>
          <dgm:chMax val="0"/>
          <dgm:bulletEnabled val="1"/>
        </dgm:presLayoutVars>
      </dgm:prSet>
      <dgm:spPr/>
    </dgm:pt>
    <dgm:pt modelId="{3D8DA42D-8722-CB4F-8618-319C7C83D5DF}" type="pres">
      <dgm:prSet presAssocID="{4264DD8E-CE1A-A849-8F63-8888D13E8793}" presName="spacer" presStyleCnt="0"/>
      <dgm:spPr/>
    </dgm:pt>
    <dgm:pt modelId="{A481776C-631A-FA4B-9425-3699B7D2F935}" type="pres">
      <dgm:prSet presAssocID="{8E5BAD38-77E0-A243-975A-C329298672F4}" presName="parentText" presStyleLbl="node1" presStyleIdx="1" presStyleCnt="4">
        <dgm:presLayoutVars>
          <dgm:chMax val="0"/>
          <dgm:bulletEnabled val="1"/>
        </dgm:presLayoutVars>
      </dgm:prSet>
      <dgm:spPr/>
    </dgm:pt>
    <dgm:pt modelId="{E640E5AA-4909-9A4E-B0C4-28460C01A3E3}" type="pres">
      <dgm:prSet presAssocID="{A2713BB3-0AFD-CA4A-A821-CF21A7712FCC}" presName="spacer" presStyleCnt="0"/>
      <dgm:spPr/>
    </dgm:pt>
    <dgm:pt modelId="{E03F7BA0-D9A5-474B-B980-E7C6B8A2DDF5}" type="pres">
      <dgm:prSet presAssocID="{5F843EEF-FB58-9F44-AA25-C83206DA5BCA}" presName="parentText" presStyleLbl="node1" presStyleIdx="2" presStyleCnt="4">
        <dgm:presLayoutVars>
          <dgm:chMax val="0"/>
          <dgm:bulletEnabled val="1"/>
        </dgm:presLayoutVars>
      </dgm:prSet>
      <dgm:spPr/>
    </dgm:pt>
    <dgm:pt modelId="{6FED4772-0D14-624E-B1F2-81F5075F1C7F}" type="pres">
      <dgm:prSet presAssocID="{3757AFB7-01D9-E44D-9721-7BAFD83BDE9C}" presName="spacer" presStyleCnt="0"/>
      <dgm:spPr/>
    </dgm:pt>
    <dgm:pt modelId="{4994656C-719B-714C-805B-DB22D35E776C}" type="pres">
      <dgm:prSet presAssocID="{6769B8CD-112C-664C-B685-FA7D8874D58E}" presName="parentText" presStyleLbl="node1" presStyleIdx="3" presStyleCnt="4">
        <dgm:presLayoutVars>
          <dgm:chMax val="0"/>
          <dgm:bulletEnabled val="1"/>
        </dgm:presLayoutVars>
      </dgm:prSet>
      <dgm:spPr/>
    </dgm:pt>
  </dgm:ptLst>
  <dgm:cxnLst>
    <dgm:cxn modelId="{4F3B4C18-9784-0C4A-94F7-CF7465317066}" srcId="{2D291F1F-69FB-7544-BF9C-67CBE30E1A67}" destId="{6769B8CD-112C-664C-B685-FA7D8874D58E}" srcOrd="3" destOrd="0" parTransId="{E018671C-CAE1-3442-9DBE-93C6B645FCA7}" sibTransId="{F371D155-297F-6744-932C-D21903165FAD}"/>
    <dgm:cxn modelId="{6E4C691E-4FD7-C04B-8221-9B5866C2C630}" srcId="{2D291F1F-69FB-7544-BF9C-67CBE30E1A67}" destId="{A417BC6D-5706-F44D-96F7-1FAC2AD3838E}" srcOrd="0" destOrd="0" parTransId="{A9CC663A-7F58-B244-BA3B-BA2C7BB749A9}" sibTransId="{4264DD8E-CE1A-A849-8F63-8888D13E8793}"/>
    <dgm:cxn modelId="{EFFA353F-0EAA-2E45-B416-E7C90C0A1F0C}" type="presOf" srcId="{5F843EEF-FB58-9F44-AA25-C83206DA5BCA}" destId="{E03F7BA0-D9A5-474B-B980-E7C6B8A2DDF5}" srcOrd="0" destOrd="0" presId="urn:microsoft.com/office/officeart/2005/8/layout/vList2"/>
    <dgm:cxn modelId="{79CE6443-547B-AE4D-8926-84C274E558B3}" srcId="{2D291F1F-69FB-7544-BF9C-67CBE30E1A67}" destId="{5F843EEF-FB58-9F44-AA25-C83206DA5BCA}" srcOrd="2" destOrd="0" parTransId="{2F5725F9-B884-7442-8344-4CE2E293CD11}" sibTransId="{3757AFB7-01D9-E44D-9721-7BAFD83BDE9C}"/>
    <dgm:cxn modelId="{06717D67-DD65-BF4A-A692-AAD153476D98}" type="presOf" srcId="{8E5BAD38-77E0-A243-975A-C329298672F4}" destId="{A481776C-631A-FA4B-9425-3699B7D2F935}" srcOrd="0" destOrd="0" presId="urn:microsoft.com/office/officeart/2005/8/layout/vList2"/>
    <dgm:cxn modelId="{559E1DBC-3553-E24F-840F-AF8E895268A8}" type="presOf" srcId="{A417BC6D-5706-F44D-96F7-1FAC2AD3838E}" destId="{12C7A4DC-D8E4-2448-ACC6-F2919428168C}" srcOrd="0" destOrd="0" presId="urn:microsoft.com/office/officeart/2005/8/layout/vList2"/>
    <dgm:cxn modelId="{D32C76CF-527D-864D-B3F7-B43B159941CB}" type="presOf" srcId="{6769B8CD-112C-664C-B685-FA7D8874D58E}" destId="{4994656C-719B-714C-805B-DB22D35E776C}" srcOrd="0" destOrd="0" presId="urn:microsoft.com/office/officeart/2005/8/layout/vList2"/>
    <dgm:cxn modelId="{9B4258D5-E098-AE4C-B894-CBCE4BCA8E9E}" srcId="{2D291F1F-69FB-7544-BF9C-67CBE30E1A67}" destId="{8E5BAD38-77E0-A243-975A-C329298672F4}" srcOrd="1" destOrd="0" parTransId="{F36596AC-9570-2540-AD0F-2CEDC685ED6A}" sibTransId="{A2713BB3-0AFD-CA4A-A821-CF21A7712FCC}"/>
    <dgm:cxn modelId="{6B4CC6DC-C6AD-234D-9379-B62D4E143C3C}" type="presOf" srcId="{2D291F1F-69FB-7544-BF9C-67CBE30E1A67}" destId="{70DFE098-22AC-BD47-9076-3D39A68EE0DF}" srcOrd="0" destOrd="0" presId="urn:microsoft.com/office/officeart/2005/8/layout/vList2"/>
    <dgm:cxn modelId="{FF31113D-3C18-2F4C-A9C4-981F26B00C2B}" type="presParOf" srcId="{70DFE098-22AC-BD47-9076-3D39A68EE0DF}" destId="{12C7A4DC-D8E4-2448-ACC6-F2919428168C}" srcOrd="0" destOrd="0" presId="urn:microsoft.com/office/officeart/2005/8/layout/vList2"/>
    <dgm:cxn modelId="{902E1E66-27E1-3847-8462-48A3FBA1C1A3}" type="presParOf" srcId="{70DFE098-22AC-BD47-9076-3D39A68EE0DF}" destId="{3D8DA42D-8722-CB4F-8618-319C7C83D5DF}" srcOrd="1" destOrd="0" presId="urn:microsoft.com/office/officeart/2005/8/layout/vList2"/>
    <dgm:cxn modelId="{D964B8A9-EF2A-4C45-9F53-6A0182B69557}" type="presParOf" srcId="{70DFE098-22AC-BD47-9076-3D39A68EE0DF}" destId="{A481776C-631A-FA4B-9425-3699B7D2F935}" srcOrd="2" destOrd="0" presId="urn:microsoft.com/office/officeart/2005/8/layout/vList2"/>
    <dgm:cxn modelId="{903CBDFA-4A8A-8045-9990-9A47D229F944}" type="presParOf" srcId="{70DFE098-22AC-BD47-9076-3D39A68EE0DF}" destId="{E640E5AA-4909-9A4E-B0C4-28460C01A3E3}" srcOrd="3" destOrd="0" presId="urn:microsoft.com/office/officeart/2005/8/layout/vList2"/>
    <dgm:cxn modelId="{315DA7F5-D592-B94A-9ACC-14A7D6701003}" type="presParOf" srcId="{70DFE098-22AC-BD47-9076-3D39A68EE0DF}" destId="{E03F7BA0-D9A5-474B-B980-E7C6B8A2DDF5}" srcOrd="4" destOrd="0" presId="urn:microsoft.com/office/officeart/2005/8/layout/vList2"/>
    <dgm:cxn modelId="{47FCDE28-D48D-544A-880C-C08130065581}" type="presParOf" srcId="{70DFE098-22AC-BD47-9076-3D39A68EE0DF}" destId="{6FED4772-0D14-624E-B1F2-81F5075F1C7F}" srcOrd="5" destOrd="0" presId="urn:microsoft.com/office/officeart/2005/8/layout/vList2"/>
    <dgm:cxn modelId="{DBF47567-BDF6-4A43-A1F6-791A5331153E}" type="presParOf" srcId="{70DFE098-22AC-BD47-9076-3D39A68EE0DF}" destId="{4994656C-719B-714C-805B-DB22D35E77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sv-SE" sz="2000" dirty="0"/>
            <a:t>Från biomassa till värdefulla produkter</a:t>
          </a:r>
          <a:endParaRPr lang="nb-NO" sz="2000" dirty="0"/>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sv-SE" sz="2000" dirty="0"/>
            <a:t>Process: Uppvärmning utan syre 500-600°C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sv-SE" sz="2000" dirty="0"/>
            <a:t>Produkter: </a:t>
          </a:r>
          <a:r>
            <a:rPr lang="sv-SE" sz="2000" dirty="0" err="1"/>
            <a:t>biokol</a:t>
          </a:r>
          <a:r>
            <a:rPr lang="sv-SE" sz="2000" dirty="0"/>
            <a:t>, biogas, </a:t>
          </a:r>
          <a:r>
            <a:rPr lang="sv-SE" sz="2000" dirty="0" err="1"/>
            <a:t>bioolja</a:t>
          </a:r>
          <a:r>
            <a:rPr lang="sv-SE" sz="2000" dirty="0"/>
            <a:t> </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45691" y="0"/>
          <a:ext cx="10154898" cy="3820120"/>
        </a:xfrm>
        <a:prstGeom prst="rect">
          <a:avLst/>
        </a:prstGeom>
        <a:solidFill>
          <a:srgbClr val="0099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Med biomassa avses organiskt material, dvs. växter, djur och mikroorganismer samt avfallsprodukter från dessa.</a:t>
          </a:r>
          <a:endParaRPr lang="en-US" sz="2800" kern="1200" dirty="0"/>
        </a:p>
        <a:p>
          <a:pPr marL="0" lvl="0" indent="0" algn="ctr" defTabSz="1244600">
            <a:lnSpc>
              <a:spcPct val="90000"/>
            </a:lnSpc>
            <a:spcBef>
              <a:spcPct val="0"/>
            </a:spcBef>
            <a:spcAft>
              <a:spcPct val="35000"/>
            </a:spcAft>
            <a:buNone/>
          </a:pPr>
          <a:r>
            <a:rPr lang="sv-SE" sz="2800" kern="1200" dirty="0"/>
            <a:t>Detta inkluderar allt från träd och grödor till animaliskt avfall och mikrobiell massa. Biomassa är en viktig resurs för människan eftersom den kan användas som energi, mat, foder, fiber och kemikalier.</a:t>
          </a:r>
          <a:endParaRPr lang="en-US" sz="2800" kern="1200" dirty="0"/>
        </a:p>
      </dsp:txBody>
      <dsp:txXfrm>
        <a:off x="45691" y="0"/>
        <a:ext cx="10154898" cy="3820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t>Gammal teknologi</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t>Förvandla bränsle till gas</a:t>
          </a:r>
          <a:endParaRPr lang="nb-NO" sz="1700" kern="1200" noProof="0" dirty="0"/>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t>Uppvärmning vid 800-1000°C</a:t>
          </a:r>
          <a:endParaRPr lang="nb-NO" sz="1700" kern="1200" noProof="0" dirty="0"/>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t>Gör </a:t>
          </a:r>
          <a:r>
            <a:rPr lang="sv-SE" sz="1700" kern="1200" noProof="0" dirty="0" err="1"/>
            <a:t>syngas</a:t>
          </a:r>
          <a:endParaRPr lang="nb-NO" sz="1700" kern="1200" noProof="0" dirty="0"/>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t>Flera material kan användas</a:t>
          </a:r>
          <a:endParaRPr lang="nb-NO" sz="1700" kern="1200" noProof="0" dirty="0"/>
        </a:p>
      </dsp:txBody>
      <dsp:txXfrm>
        <a:off x="2474769" y="1182988"/>
        <a:ext cx="1499860" cy="899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Gammal teknologi </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solidFill>
                <a:srgbClr val="248587"/>
              </a:solidFill>
            </a:rPr>
            <a:t>Förvandlar bränsle till gas</a:t>
          </a:r>
          <a:endParaRPr lang="nb-NO" sz="1700" kern="1200" noProof="0" dirty="0">
            <a:solidFill>
              <a:srgbClr val="248587"/>
            </a:solidFill>
          </a:endParaRP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Uppvärming på 800-1000</a:t>
          </a:r>
          <a:r>
            <a:rPr lang="nb-NO" sz="1700" b="0" i="0" kern="1200" noProof="0" dirty="0">
              <a:solidFill>
                <a:srgbClr val="248587"/>
              </a:solidFill>
            </a:rPr>
            <a:t>°</a:t>
          </a:r>
          <a:r>
            <a:rPr lang="nb-NO" sz="1700" b="0" kern="1200" noProof="0" dirty="0">
              <a:solidFill>
                <a:srgbClr val="248587"/>
              </a:solidFill>
            </a:rPr>
            <a:t>C</a:t>
          </a:r>
          <a:endParaRPr lang="nb-NO" sz="1700" kern="1200" noProof="0" dirty="0">
            <a:solidFill>
              <a:srgbClr val="248587"/>
            </a:solidFill>
          </a:endParaRP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Gör syngas</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Flera material kan gassifieras </a:t>
          </a:r>
        </a:p>
      </dsp:txBody>
      <dsp:txXfrm>
        <a:off x="2474769" y="1182988"/>
        <a:ext cx="1499860" cy="8999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Gammal teknologi</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sv-SE" sz="1700" kern="1200" noProof="0" dirty="0">
              <a:solidFill>
                <a:srgbClr val="248587"/>
              </a:solidFill>
            </a:rPr>
            <a:t>Förvandlar bränsle till gas</a:t>
          </a:r>
          <a:endParaRPr lang="nb-NO" sz="1700" kern="1200" noProof="0" dirty="0">
            <a:solidFill>
              <a:srgbClr val="248587"/>
            </a:solidFill>
          </a:endParaRP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Uppvärming på 800-1000</a:t>
          </a:r>
          <a:r>
            <a:rPr lang="nb-NO" sz="1700" b="0" i="0" kern="1200" noProof="0" dirty="0">
              <a:solidFill>
                <a:srgbClr val="248587"/>
              </a:solidFill>
            </a:rPr>
            <a:t>°</a:t>
          </a:r>
          <a:r>
            <a:rPr lang="nb-NO" sz="1700" b="0" kern="1200" noProof="0" dirty="0">
              <a:solidFill>
                <a:srgbClr val="248587"/>
              </a:solidFill>
            </a:rPr>
            <a:t>C</a:t>
          </a:r>
          <a:endParaRPr lang="nb-NO" sz="1700" kern="1200" noProof="0" dirty="0">
            <a:solidFill>
              <a:srgbClr val="248587"/>
            </a:solidFill>
          </a:endParaRP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Gör syngas</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nb-NO" sz="1700" kern="1200" noProof="0" dirty="0">
              <a:solidFill>
                <a:srgbClr val="248587"/>
              </a:solidFill>
            </a:rPr>
            <a:t>Flera material kan gassifieras</a:t>
          </a:r>
        </a:p>
      </dsp:txBody>
      <dsp:txXfrm>
        <a:off x="2474769" y="1182988"/>
        <a:ext cx="1499860" cy="8999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AD19F-68AC-FD47-9B73-2D2D1AB7241E}">
      <dsp:nvSpPr>
        <dsp:cNvPr id="0" name=""/>
        <dsp:cNvSpPr/>
      </dsp:nvSpPr>
      <dsp:spPr>
        <a:xfrm>
          <a:off x="1351395"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0" i="0" kern="1200" dirty="0"/>
            <a:t>Råvaror: Gräs, matavfall, mm.</a:t>
          </a:r>
          <a:endParaRPr lang="nb-NO" sz="2000" kern="1200" dirty="0"/>
        </a:p>
      </dsp:txBody>
      <dsp:txXfrm>
        <a:off x="1351395" y="1767"/>
        <a:ext cx="3536130" cy="2121678"/>
      </dsp:txXfrm>
    </dsp:sp>
    <dsp:sp modelId="{0C6F1E6E-4AF4-7E40-BFCB-BEA7A3B298AA}">
      <dsp:nvSpPr>
        <dsp:cNvPr id="0" name=""/>
        <dsp:cNvSpPr/>
      </dsp:nvSpPr>
      <dsp:spPr>
        <a:xfrm>
          <a:off x="5241139"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0" i="0" kern="1200" dirty="0"/>
            <a:t>Processen: Termisk hydrolys</a:t>
          </a:r>
          <a:endParaRPr lang="nb-NO" sz="2000" kern="1200" dirty="0"/>
        </a:p>
      </dsp:txBody>
      <dsp:txXfrm>
        <a:off x="5241139" y="1767"/>
        <a:ext cx="3536130" cy="2121678"/>
      </dsp:txXfrm>
    </dsp:sp>
    <dsp:sp modelId="{12083EB9-4CDC-E345-BFAA-91362DDE2DD4}">
      <dsp:nvSpPr>
        <dsp:cNvPr id="0" name=""/>
        <dsp:cNvSpPr/>
      </dsp:nvSpPr>
      <dsp:spPr>
        <a:xfrm>
          <a:off x="1351395" y="2477059"/>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sv-SE" sz="2300" b="0" i="0" kern="1200" dirty="0"/>
            <a:t>Utvinning av proteinet Uppvärmning, pressning, vätskeextraktion</a:t>
          </a:r>
          <a:endParaRPr lang="nb-NO" sz="2300" kern="1200" dirty="0"/>
        </a:p>
      </dsp:txBody>
      <dsp:txXfrm>
        <a:off x="1351395" y="2477059"/>
        <a:ext cx="3536130" cy="2121678"/>
      </dsp:txXfrm>
    </dsp:sp>
    <dsp:sp modelId="{21A4CB1D-5D74-CB47-8F6C-089CF75D371B}">
      <dsp:nvSpPr>
        <dsp:cNvPr id="0" name=""/>
        <dsp:cNvSpPr/>
      </dsp:nvSpPr>
      <dsp:spPr>
        <a:xfrm>
          <a:off x="5219886" y="2445170"/>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0" i="0" kern="1200" dirty="0" err="1"/>
            <a:t>AnvändningsområdenProteinvätskan</a:t>
          </a:r>
          <a:r>
            <a:rPr lang="sv-SE" sz="2800" b="0" i="0" kern="1200" dirty="0"/>
            <a:t>
Den kvarvarande produkten</a:t>
          </a:r>
          <a:endParaRPr lang="nb-NO" sz="2400" kern="1200" dirty="0"/>
        </a:p>
      </dsp:txBody>
      <dsp:txXfrm>
        <a:off x="5219886" y="2445170"/>
        <a:ext cx="3536130" cy="2121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0B334-E1A8-4A1B-93F4-3A2965DDEF82}">
      <dsp:nvSpPr>
        <dsp:cNvPr id="0" name=""/>
        <dsp:cNvSpPr/>
      </dsp:nvSpPr>
      <dsp:spPr>
        <a:xfrm>
          <a:off x="0" y="4274804"/>
          <a:ext cx="4304981" cy="1403086"/>
        </a:xfrm>
        <a:prstGeom prst="rec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Producerar gödsel lokalt </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minskar transporter</a:t>
          </a:r>
          <a:endParaRPr lang="nb-NO" sz="2000" kern="1200" dirty="0">
            <a:solidFill>
              <a:srgbClr val="248587"/>
            </a:solidFill>
          </a:endParaRPr>
        </a:p>
      </dsp:txBody>
      <dsp:txXfrm>
        <a:off x="0" y="4274804"/>
        <a:ext cx="4304981" cy="1403086"/>
      </dsp:txXfrm>
    </dsp:sp>
    <dsp:sp modelId="{C402FFFB-A29E-0F45-BBE1-65CE433C811F}">
      <dsp:nvSpPr>
        <dsp:cNvPr id="0" name=""/>
        <dsp:cNvSpPr/>
      </dsp:nvSpPr>
      <dsp:spPr>
        <a:xfrm rot="10800000">
          <a:off x="0" y="2137904"/>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Kväve </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gödsel</a:t>
          </a:r>
          <a:endParaRPr lang="nb-NO" sz="2000" kern="1200" dirty="0">
            <a:solidFill>
              <a:srgbClr val="248587"/>
            </a:solidFill>
          </a:endParaRPr>
        </a:p>
      </dsp:txBody>
      <dsp:txXfrm rot="10800000">
        <a:off x="0" y="2137904"/>
        <a:ext cx="4304981" cy="1402169"/>
      </dsp:txXfrm>
    </dsp:sp>
    <dsp:sp modelId="{B681BB11-ED15-0D4C-BBB1-C2F74D347A18}">
      <dsp:nvSpPr>
        <dsp:cNvPr id="0" name=""/>
        <dsp:cNvSpPr/>
      </dsp:nvSpPr>
      <dsp:spPr>
        <a:xfrm rot="10800000">
          <a:off x="0" y="1003"/>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sv-SE" sz="2000" b="0" i="0" kern="1200" dirty="0">
              <a:solidFill>
                <a:srgbClr val="248587"/>
              </a:solidFill>
              <a:effectLst/>
              <a:latin typeface="Myriad Pro" panose="020B0503030403020204" pitchFamily="34" charset="0"/>
            </a:rPr>
            <a:t>N2Applied teknik minskar utsläppen av kväveoxider</a:t>
          </a:r>
          <a:endParaRPr lang="nb-NO" sz="2000" kern="1200" dirty="0">
            <a:solidFill>
              <a:srgbClr val="248587"/>
            </a:solidFill>
          </a:endParaRPr>
        </a:p>
      </dsp:txBody>
      <dsp:txXfrm rot="10800000">
        <a:off x="0" y="1003"/>
        <a:ext cx="4304981" cy="1402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1DBE-A685-3343-BB1C-14DBA4630475}">
      <dsp:nvSpPr>
        <dsp:cNvPr id="0" name=""/>
        <dsp:cNvSpPr/>
      </dsp:nvSpPr>
      <dsp:spPr>
        <a:xfrm>
          <a:off x="1512367" y="149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sv-SE" sz="2000" kern="1200" dirty="0"/>
            <a:t>Extraktion av fosfor från avloppsslam</a:t>
          </a:r>
          <a:endParaRPr lang="nb-NO" sz="2000" kern="1200" dirty="0"/>
        </a:p>
      </dsp:txBody>
      <dsp:txXfrm>
        <a:off x="1512367" y="1497"/>
        <a:ext cx="2891842" cy="1735105"/>
      </dsp:txXfrm>
    </dsp:sp>
    <dsp:sp modelId="{A21F6B5E-6A63-FD4F-BB02-C15FB4990373}">
      <dsp:nvSpPr>
        <dsp:cNvPr id="0" name=""/>
        <dsp:cNvSpPr/>
      </dsp:nvSpPr>
      <dsp:spPr>
        <a:xfrm>
          <a:off x="2237583" y="201995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sv-SE" sz="2000" kern="1200" dirty="0"/>
            <a:t>Upp till 90% fosforåtervinning</a:t>
          </a:r>
          <a:endParaRPr lang="nb-NO" sz="2000" kern="1200" dirty="0"/>
        </a:p>
      </dsp:txBody>
      <dsp:txXfrm>
        <a:off x="2237583" y="2019957"/>
        <a:ext cx="2891842" cy="1735105"/>
      </dsp:txXfrm>
    </dsp:sp>
    <dsp:sp modelId="{6541698D-2748-7A49-9816-9CE925E6E92D}">
      <dsp:nvSpPr>
        <dsp:cNvPr id="0" name=""/>
        <dsp:cNvSpPr/>
      </dsp:nvSpPr>
      <dsp:spPr>
        <a:xfrm>
          <a:off x="1512367" y="405007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sv-SE" sz="2000" kern="1200" dirty="0"/>
            <a:t>Fördelar:
Avfall som en resurs
Undviker giftiga metaller från gruvdrift</a:t>
          </a:r>
          <a:endParaRPr lang="nb-NO" sz="2000" kern="1200" dirty="0"/>
        </a:p>
      </dsp:txBody>
      <dsp:txXfrm>
        <a:off x="1512367" y="4050077"/>
        <a:ext cx="2891842" cy="173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0"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Bioraffinering: biogas och biogödsel </a:t>
          </a:r>
          <a:endParaRPr lang="en-US" sz="3600" kern="1200" dirty="0"/>
        </a:p>
      </dsp:txBody>
      <dsp:txXfrm>
        <a:off x="0" y="39687"/>
        <a:ext cx="3286125" cy="1971675"/>
      </dsp:txXfrm>
    </dsp:sp>
    <dsp:sp modelId="{B80AE3FA-5F9F-B347-9128-256605F466D1}">
      <dsp:nvSpPr>
        <dsp:cNvPr id="0" name=""/>
        <dsp:cNvSpPr/>
      </dsp:nvSpPr>
      <dsp:spPr>
        <a:xfrm>
          <a:off x="3614737"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err="1"/>
            <a:t>Pyrolys</a:t>
          </a:r>
          <a:r>
            <a:rPr lang="sv-SE" sz="2800" kern="1200" dirty="0"/>
            <a:t>: </a:t>
          </a:r>
          <a:r>
            <a:rPr lang="sv-SE" sz="2800" kern="1200" dirty="0" err="1"/>
            <a:t>biokol</a:t>
          </a:r>
          <a:r>
            <a:rPr lang="sv-SE" sz="2800" kern="1200" dirty="0"/>
            <a:t>, </a:t>
          </a:r>
          <a:r>
            <a:rPr lang="sv-SE" sz="2800" kern="1200" dirty="0" err="1"/>
            <a:t>bioolja</a:t>
          </a:r>
          <a:r>
            <a:rPr lang="sv-SE" sz="2800" kern="1200" dirty="0"/>
            <a:t> och </a:t>
          </a:r>
          <a:r>
            <a:rPr lang="sv-SE" sz="2800" kern="1200" dirty="0" err="1"/>
            <a:t>syngas</a:t>
          </a:r>
          <a:endParaRPr lang="en-US" sz="2800" kern="1200" dirty="0"/>
        </a:p>
      </dsp:txBody>
      <dsp:txXfrm>
        <a:off x="3614737" y="39687"/>
        <a:ext cx="3286125" cy="1971675"/>
      </dsp:txXfrm>
    </dsp:sp>
    <dsp:sp modelId="{AE231D71-EDA6-D244-A685-1815F0DE94D9}">
      <dsp:nvSpPr>
        <dsp:cNvPr id="0" name=""/>
        <dsp:cNvSpPr/>
      </dsp:nvSpPr>
      <dsp:spPr>
        <a:xfrm>
          <a:off x="7229475"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Förgasning</a:t>
          </a:r>
          <a:endParaRPr lang="en-US" sz="2800" kern="1200" dirty="0"/>
        </a:p>
      </dsp:txBody>
      <dsp:txXfrm>
        <a:off x="7229475" y="39687"/>
        <a:ext cx="3286125" cy="1971675"/>
      </dsp:txXfrm>
    </dsp:sp>
    <dsp:sp modelId="{2BC5D87E-EBD8-FD44-80A3-934120406385}">
      <dsp:nvSpPr>
        <dsp:cNvPr id="0" name=""/>
        <dsp:cNvSpPr/>
      </dsp:nvSpPr>
      <dsp:spPr>
        <a:xfrm>
          <a:off x="0"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Proteinutvinning </a:t>
          </a:r>
          <a:endParaRPr lang="en-US" sz="3000" kern="1200" dirty="0"/>
        </a:p>
      </dsp:txBody>
      <dsp:txXfrm>
        <a:off x="0" y="2339975"/>
        <a:ext cx="3286125" cy="1971675"/>
      </dsp:txXfrm>
    </dsp:sp>
    <dsp:sp modelId="{0607AAA8-30AB-8141-9572-876D4EC98023}">
      <dsp:nvSpPr>
        <dsp:cNvPr id="0" name=""/>
        <dsp:cNvSpPr/>
      </dsp:nvSpPr>
      <dsp:spPr>
        <a:xfrm>
          <a:off x="3614737"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err="1"/>
            <a:t>Struvitutvinning</a:t>
          </a:r>
          <a:r>
            <a:rPr lang="sv-SE" sz="2800" kern="1200" dirty="0"/>
            <a:t> </a:t>
          </a:r>
          <a:r>
            <a:rPr lang="nb-NO" sz="2800" kern="1200" dirty="0"/>
            <a:t>&amp; Easy Mining</a:t>
          </a:r>
          <a:endParaRPr lang="en-US" sz="2800" kern="1200" dirty="0"/>
        </a:p>
      </dsp:txBody>
      <dsp:txXfrm>
        <a:off x="3614737" y="2339975"/>
        <a:ext cx="3286125" cy="1971675"/>
      </dsp:txXfrm>
    </dsp:sp>
    <dsp:sp modelId="{7AFC2F43-492B-6C48-8FBC-C8AFDA274E4D}">
      <dsp:nvSpPr>
        <dsp:cNvPr id="0" name=""/>
        <dsp:cNvSpPr/>
      </dsp:nvSpPr>
      <dsp:spPr>
        <a:xfrm>
          <a:off x="7229475"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N2applied</a:t>
          </a:r>
          <a:endParaRPr lang="en-US" sz="2800" kern="1200" dirty="0"/>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A799-9843-E748-88E7-9CAD9AED2576}">
      <dsp:nvSpPr>
        <dsp:cNvPr id="0" name=""/>
        <dsp:cNvSpPr/>
      </dsp:nvSpPr>
      <dsp:spPr>
        <a:xfrm>
          <a:off x="0"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sv-SE" sz="2100" kern="1200" dirty="0">
              <a:latin typeface="Myriad Pro" panose="020B0503030403020204" pitchFamily="34" charset="0"/>
            </a:rPr>
            <a:t>Klimatnytta: Positiva effekter för klimatet</a:t>
          </a:r>
          <a:endParaRPr lang="nb-NO" sz="2100" kern="1200" dirty="0">
            <a:latin typeface="Myriad Pro" panose="020B0503030403020204" pitchFamily="34" charset="0"/>
          </a:endParaRPr>
        </a:p>
      </dsp:txBody>
      <dsp:txXfrm>
        <a:off x="0" y="204443"/>
        <a:ext cx="2526486" cy="1515892"/>
      </dsp:txXfrm>
    </dsp:sp>
    <dsp:sp modelId="{B9E41E96-C7E0-444E-9958-790DAC664822}">
      <dsp:nvSpPr>
        <dsp:cNvPr id="0" name=""/>
        <dsp:cNvSpPr/>
      </dsp:nvSpPr>
      <dsp:spPr>
        <a:xfrm>
          <a:off x="2779135"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sv-SE" sz="2100" kern="1200" dirty="0">
              <a:latin typeface="Myriad Pro" panose="020B0503030403020204" pitchFamily="34" charset="0"/>
            </a:rPr>
            <a:t>100 procent - vad betyder det?</a:t>
          </a:r>
          <a:endParaRPr lang="nb-NO" sz="2100" kern="1200" dirty="0">
            <a:latin typeface="Myriad Pro" panose="020B0503030403020204" pitchFamily="34" charset="0"/>
          </a:endParaRPr>
        </a:p>
      </dsp:txBody>
      <dsp:txXfrm>
        <a:off x="2779135" y="204443"/>
        <a:ext cx="2526486" cy="1515892"/>
      </dsp:txXfrm>
    </dsp:sp>
    <dsp:sp modelId="{9D63870F-1732-6C48-B286-AC3D625C3DB1}">
      <dsp:nvSpPr>
        <dsp:cNvPr id="0" name=""/>
        <dsp:cNvSpPr/>
      </dsp:nvSpPr>
      <dsp:spPr>
        <a:xfrm>
          <a:off x="5558271"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sv-SE" sz="2100" kern="1200" dirty="0">
              <a:latin typeface="Myriad Pro" panose="020B0503030403020204" pitchFamily="34" charset="0"/>
            </a:rPr>
            <a:t>Fördelar för miljön och klimatet</a:t>
          </a:r>
          <a:endParaRPr lang="nb-NO" sz="2100" kern="1200" dirty="0">
            <a:latin typeface="Myriad Pro" panose="020B0503030403020204" pitchFamily="34" charset="0"/>
          </a:endParaRPr>
        </a:p>
      </dsp:txBody>
      <dsp:txXfrm>
        <a:off x="5558271" y="204443"/>
        <a:ext cx="2526486" cy="1515892"/>
      </dsp:txXfrm>
    </dsp:sp>
    <dsp:sp modelId="{3762C9F7-4AF2-7C48-AD7C-99AE3F887DBF}">
      <dsp:nvSpPr>
        <dsp:cNvPr id="0" name=""/>
        <dsp:cNvSpPr/>
      </dsp:nvSpPr>
      <dsp:spPr>
        <a:xfrm>
          <a:off x="1389567"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sv-SE" sz="2100" kern="1200" dirty="0">
              <a:latin typeface="Myriad Pro" panose="020B0503030403020204" pitchFamily="34" charset="0"/>
            </a:rPr>
            <a:t>Sociala klimatfördelar</a:t>
          </a:r>
          <a:endParaRPr lang="nb-NO" sz="2100" kern="1200" dirty="0">
            <a:latin typeface="Myriad Pro" panose="020B0503030403020204" pitchFamily="34" charset="0"/>
          </a:endParaRPr>
        </a:p>
      </dsp:txBody>
      <dsp:txXfrm>
        <a:off x="1389567" y="1972983"/>
        <a:ext cx="2526486" cy="1515892"/>
      </dsp:txXfrm>
    </dsp:sp>
    <dsp:sp modelId="{1710B9F6-3EC1-C144-9DBE-B3C4375C13D4}">
      <dsp:nvSpPr>
        <dsp:cNvPr id="0" name=""/>
        <dsp:cNvSpPr/>
      </dsp:nvSpPr>
      <dsp:spPr>
        <a:xfrm>
          <a:off x="4168703"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nb-NO" sz="2100" kern="1200" dirty="0">
              <a:latin typeface="Myriad Pro" panose="020B0503030403020204" pitchFamily="34" charset="0"/>
            </a:rPr>
            <a:t>Ekonomiska </a:t>
          </a:r>
          <a:r>
            <a:rPr lang="sv-SE" sz="2100" kern="1200" dirty="0">
              <a:latin typeface="Myriad Pro" panose="020B0503030403020204" pitchFamily="34" charset="0"/>
            </a:rPr>
            <a:t>klimatfördelar</a:t>
          </a:r>
          <a:r>
            <a:rPr lang="nb-NO" sz="2100" kern="1200" dirty="0">
              <a:latin typeface="Myriad Pro" panose="020B0503030403020204" pitchFamily="34" charset="0"/>
            </a:rPr>
            <a:t> </a:t>
          </a:r>
        </a:p>
      </dsp:txBody>
      <dsp:txXfrm>
        <a:off x="4168703" y="1972983"/>
        <a:ext cx="2526486" cy="1515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A4DC-D8E4-2448-ACC6-F2919428168C}">
      <dsp:nvSpPr>
        <dsp:cNvPr id="0" name=""/>
        <dsp:cNvSpPr/>
      </dsp:nvSpPr>
      <dsp:spPr>
        <a:xfrm>
          <a:off x="0" y="111319"/>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Fördelen med att biogas ersätter fossila energibärare</a:t>
          </a:r>
          <a:endParaRPr lang="nb-NO" sz="1800" kern="1200" dirty="0"/>
        </a:p>
      </dsp:txBody>
      <dsp:txXfrm>
        <a:off x="62979" y="174298"/>
        <a:ext cx="3734400" cy="1164172"/>
      </dsp:txXfrm>
    </dsp:sp>
    <dsp:sp modelId="{A481776C-631A-FA4B-9425-3699B7D2F935}">
      <dsp:nvSpPr>
        <dsp:cNvPr id="0" name=""/>
        <dsp:cNvSpPr/>
      </dsp:nvSpPr>
      <dsp:spPr>
        <a:xfrm>
          <a:off x="0" y="1453289"/>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Fördelen med att CO2 från uppgradering av biogas ersätter fossilbaserad CO2</a:t>
          </a:r>
          <a:endParaRPr lang="nb-NO" sz="1800" kern="1200" dirty="0"/>
        </a:p>
      </dsp:txBody>
      <dsp:txXfrm>
        <a:off x="62979" y="1516268"/>
        <a:ext cx="3734400" cy="1164172"/>
      </dsp:txXfrm>
    </dsp:sp>
    <dsp:sp modelId="{E03F7BA0-D9A5-474B-B980-E7C6B8A2DDF5}">
      <dsp:nvSpPr>
        <dsp:cNvPr id="0" name=""/>
        <dsp:cNvSpPr/>
      </dsp:nvSpPr>
      <dsp:spPr>
        <a:xfrm>
          <a:off x="0" y="2795260"/>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Fördelarna med att ersätta mineralgödsel med rötrester</a:t>
          </a:r>
          <a:endParaRPr lang="nb-NO" sz="1800" kern="1200" dirty="0"/>
        </a:p>
      </dsp:txBody>
      <dsp:txXfrm>
        <a:off x="62979" y="2858239"/>
        <a:ext cx="3734400" cy="1164172"/>
      </dsp:txXfrm>
    </dsp:sp>
    <dsp:sp modelId="{4994656C-719B-714C-805B-DB22D35E776C}">
      <dsp:nvSpPr>
        <dsp:cNvPr id="0" name=""/>
        <dsp:cNvSpPr/>
      </dsp:nvSpPr>
      <dsp:spPr>
        <a:xfrm>
          <a:off x="0" y="4137231"/>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Fördelen med att avfall och gödningsresurser behandlas i biogasanläggningar som har en lägre klimatpåverkan än alternativ hantering</a:t>
          </a:r>
          <a:endParaRPr lang="nb-NO" sz="1800" kern="1200" dirty="0"/>
        </a:p>
      </dsp:txBody>
      <dsp:txXfrm>
        <a:off x="62979" y="4200210"/>
        <a:ext cx="3734400" cy="1164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sv-SE" sz="2000" kern="1200" dirty="0"/>
            <a:t>Från biomassa till värdefulla produkter</a:t>
          </a:r>
          <a:endParaRPr lang="nb-NO" sz="2000" kern="1200" dirty="0"/>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sv-SE" sz="2000" kern="1200" dirty="0"/>
            <a:t>Process: Uppvärmning utan syre 500-600°C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sv-SE" sz="2000" kern="1200" dirty="0"/>
            <a:t>Produkter: </a:t>
          </a:r>
          <a:r>
            <a:rPr lang="sv-SE" sz="2000" kern="1200" dirty="0" err="1"/>
            <a:t>biokol</a:t>
          </a:r>
          <a:r>
            <a:rPr lang="sv-SE" sz="2000" kern="1200" dirty="0"/>
            <a:t>, biogas, </a:t>
          </a:r>
          <a:r>
            <a:rPr lang="sv-SE" sz="2000" kern="1200" dirty="0" err="1"/>
            <a:t>bioolja</a:t>
          </a:r>
          <a:r>
            <a:rPr lang="sv-SE" sz="2000" kern="1200" dirty="0"/>
            <a:t> </a:t>
          </a:r>
          <a:endParaRPr lang="nb-NO" sz="2000" kern="1200" dirty="0"/>
        </a:p>
      </dsp:txBody>
      <dsp:txXfrm>
        <a:off x="760227" y="3603854"/>
        <a:ext cx="2280681" cy="1520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BE402B9A-257E-E94F-AD28-CC0106B2229D}" type="datetimeFigureOut">
              <a:rPr lang="nb-NO" smtClean="0"/>
              <a:pPr/>
              <a:t>28.04.2025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DAFCC5-7A41-034A-8D69-FDBE64A38FE4}" type="slidenum">
              <a:rPr lang="nb-NO" smtClean="0"/>
              <a:pPr/>
              <a:t>‹#›</a:t>
            </a:fld>
            <a:endParaRPr lang="nb-NO" dirty="0"/>
          </a:p>
        </p:txBody>
      </p:sp>
    </p:spTree>
    <p:extLst>
      <p:ext uri="{BB962C8B-B14F-4D97-AF65-F5344CB8AC3E}">
        <p14:creationId xmlns:p14="http://schemas.microsoft.com/office/powerpoint/2010/main" val="322577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a:lvl2pPr marL="457200" algn="l" defTabSz="914400" rtl="0" eaLnBrk="1" latinLnBrk="0" hangingPunct="1">
      <a:defRPr sz="1200" b="0" i="0" kern="1200">
        <a:solidFill>
          <a:schemeClr val="tx1"/>
        </a:solidFill>
        <a:latin typeface="Myriad Pro" panose="020B0503030403020204" pitchFamily="34" charset="0"/>
        <a:ea typeface="+mn-ea"/>
        <a:cs typeface="+mn-cs"/>
      </a:defRPr>
    </a:lvl2pPr>
    <a:lvl3pPr marL="914400" algn="l" defTabSz="914400" rtl="0" eaLnBrk="1" latinLnBrk="0" hangingPunct="1">
      <a:defRPr sz="1200" b="0" i="0" kern="1200">
        <a:solidFill>
          <a:schemeClr val="tx1"/>
        </a:solidFill>
        <a:latin typeface="Myriad Pro" panose="020B0503030403020204" pitchFamily="34" charset="0"/>
        <a:ea typeface="+mn-ea"/>
        <a:cs typeface="+mn-cs"/>
      </a:defRPr>
    </a:lvl3pPr>
    <a:lvl4pPr marL="1371600" algn="l" defTabSz="914400" rtl="0" eaLnBrk="1" latinLnBrk="0" hangingPunct="1">
      <a:defRPr sz="1200" b="0" i="0" kern="1200">
        <a:solidFill>
          <a:schemeClr val="tx1"/>
        </a:solidFill>
        <a:latin typeface="Myriad Pro" panose="020B0503030403020204" pitchFamily="34" charset="0"/>
        <a:ea typeface="+mn-ea"/>
        <a:cs typeface="+mn-cs"/>
      </a:defRPr>
    </a:lvl4pPr>
    <a:lvl5pPr marL="1828800" algn="l" defTabSz="914400" rtl="0" eaLnBrk="1" latinLnBrk="0" hangingPunct="1">
      <a:defRPr sz="1200" b="0" i="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a:t>
            </a:fld>
            <a:endParaRPr lang="nb-NO"/>
          </a:p>
        </p:txBody>
      </p:sp>
    </p:spTree>
    <p:extLst>
      <p:ext uri="{BB962C8B-B14F-4D97-AF65-F5344CB8AC3E}">
        <p14:creationId xmlns:p14="http://schemas.microsoft.com/office/powerpoint/2010/main" val="295184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nb-NO" dirty="0"/>
              <a:t>Biogass: Energiløsning fra søppel, gjødsel og matrester</a:t>
            </a:r>
          </a:p>
          <a:p>
            <a:r>
              <a:rPr lang="nb-NO" dirty="0"/>
              <a:t>Organisk materiale i lukkede beholdere uten luft</a:t>
            </a:r>
          </a:p>
          <a:p>
            <a:r>
              <a:rPr lang="nb-NO" dirty="0"/>
              <a:t>Nedbrytning av organisk materiale av mikroorganismer</a:t>
            </a:r>
          </a:p>
          <a:p>
            <a:r>
              <a:rPr lang="nb-NO" dirty="0"/>
              <a:t>Biogassproduksjon: Metan, karbondioksid og vanndamp</a:t>
            </a:r>
          </a:p>
          <a:p>
            <a:r>
              <a:rPr lang="nb-NO" dirty="0"/>
              <a:t>Gjenbruk av farlige stoffer: Metan og karbondioksid fanges opp</a:t>
            </a:r>
          </a:p>
          <a:p>
            <a:r>
              <a:rPr lang="nb-NO" dirty="0"/>
              <a:t>Bruksområder: Varmeenergi, drivstoff til kjøretøy, elektrisitet</a:t>
            </a:r>
          </a:p>
          <a:p>
            <a:r>
              <a:rPr lang="nb-NO" dirty="0"/>
              <a:t>Viktig rolle i avfallshåndtering: 76% kildesortert matavfall til biogass (2020)</a:t>
            </a:r>
          </a:p>
          <a:p>
            <a:r>
              <a:rPr lang="nb-NO" dirty="0"/>
              <a:t>Bruk i byer som Oslo: Bussdrift på biogass for å redusere avfall og erstatte fossile brensler</a:t>
            </a:r>
          </a:p>
          <a:p>
            <a:endParaRPr lang="nb-NO" dirty="0"/>
          </a:p>
          <a:p>
            <a:endParaRPr lang="nb-NO" dirty="0"/>
          </a:p>
          <a:p>
            <a:pPr algn="l">
              <a:buFont typeface="Arial" panose="020B0604020202020204" pitchFamily="34" charset="0"/>
              <a:buChar char="•"/>
            </a:pPr>
            <a:r>
              <a:rPr lang="nb-NO" dirty="0">
                <a:solidFill>
                  <a:srgbClr val="374151"/>
                </a:solidFill>
                <a:effectLst/>
              </a:rPr>
              <a:t>Biogassproduksjon gir bonusproduktet: biogjødsel</a:t>
            </a:r>
          </a:p>
          <a:p>
            <a:pPr algn="l">
              <a:buFont typeface="Arial" panose="020B0604020202020204" pitchFamily="34" charset="0"/>
              <a:buChar char="•"/>
            </a:pPr>
            <a:r>
              <a:rPr lang="nb-NO" dirty="0">
                <a:solidFill>
                  <a:srgbClr val="374151"/>
                </a:solidFill>
                <a:effectLst/>
              </a:rPr>
              <a:t>Biogjødsel: Næringsrik gjødsel med karbon</a:t>
            </a:r>
          </a:p>
          <a:p>
            <a:pPr algn="l">
              <a:buFont typeface="Arial" panose="020B0604020202020204" pitchFamily="34" charset="0"/>
              <a:buChar char="•"/>
            </a:pPr>
            <a:r>
              <a:rPr lang="nb-NO" dirty="0">
                <a:solidFill>
                  <a:srgbClr val="374151"/>
                </a:solidFill>
                <a:effectLst/>
              </a:rPr>
              <a:t>Egnet for matproduksjon og karbonoppbygging i jord</a:t>
            </a:r>
          </a:p>
          <a:p>
            <a:pPr algn="l">
              <a:buFont typeface="Arial" panose="020B0604020202020204" pitchFamily="34" charset="0"/>
              <a:buChar char="•"/>
            </a:pPr>
            <a:r>
              <a:rPr lang="nb-NO" dirty="0">
                <a:solidFill>
                  <a:srgbClr val="374151"/>
                </a:solidFill>
                <a:effectLst/>
              </a:rPr>
              <a:t>Karbon viktig for jordkvalitet, næringskilde for mikroorganismer</a:t>
            </a:r>
          </a:p>
          <a:p>
            <a:pPr algn="l">
              <a:buFont typeface="Arial" panose="020B0604020202020204" pitchFamily="34" charset="0"/>
              <a:buChar char="•"/>
            </a:pPr>
            <a:r>
              <a:rPr lang="nb-NO" dirty="0">
                <a:solidFill>
                  <a:srgbClr val="374151"/>
                </a:solidFill>
                <a:effectLst/>
              </a:rPr>
              <a:t>Bidrar til fuktighet og forbedret jordstruktur</a:t>
            </a:r>
          </a:p>
          <a:p>
            <a:pPr algn="l">
              <a:buFont typeface="Arial" panose="020B0604020202020204" pitchFamily="34" charset="0"/>
              <a:buChar char="•"/>
            </a:pPr>
            <a:r>
              <a:rPr lang="nb-NO" dirty="0">
                <a:solidFill>
                  <a:srgbClr val="374151"/>
                </a:solidFill>
                <a:effectLst/>
              </a:rPr>
              <a:t>Flytende konsistens lik tynn husdyrgjødsel</a:t>
            </a:r>
          </a:p>
          <a:p>
            <a:pPr algn="l">
              <a:buFont typeface="Arial" panose="020B0604020202020204" pitchFamily="34" charset="0"/>
              <a:buChar char="•"/>
            </a:pPr>
            <a:r>
              <a:rPr lang="nb-NO" dirty="0">
                <a:solidFill>
                  <a:srgbClr val="374151"/>
                </a:solidFill>
                <a:effectLst/>
              </a:rPr>
              <a:t>Kan brukes med samme utstyr som tynn husdyrgjødsel</a:t>
            </a:r>
          </a:p>
          <a:p>
            <a:pPr algn="l">
              <a:buFont typeface="Arial" panose="020B0604020202020204" pitchFamily="34" charset="0"/>
              <a:buChar char="•"/>
            </a:pPr>
            <a:r>
              <a:rPr lang="nb-NO" dirty="0">
                <a:solidFill>
                  <a:srgbClr val="374151"/>
                </a:solidFill>
                <a:effectLst/>
              </a:rPr>
              <a:t>Miljøvennlig alternativ til kunstgjødsel uten skadelige kjemikalier</a:t>
            </a:r>
          </a:p>
          <a:p>
            <a:pPr algn="l">
              <a:buFont typeface="Arial" panose="020B0604020202020204" pitchFamily="34" charset="0"/>
              <a:buChar char="•"/>
            </a:pPr>
            <a:r>
              <a:rPr lang="nb-NO" dirty="0">
                <a:solidFill>
                  <a:srgbClr val="374151"/>
                </a:solidFill>
                <a:effectLst/>
              </a:rPr>
              <a:t>Opprettholder jordens helse</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10</a:t>
            </a:fld>
            <a:endParaRPr lang="nb-NO"/>
          </a:p>
        </p:txBody>
      </p:sp>
    </p:spTree>
    <p:extLst>
      <p:ext uri="{BB962C8B-B14F-4D97-AF65-F5344CB8AC3E}">
        <p14:creationId xmlns:p14="http://schemas.microsoft.com/office/powerpoint/2010/main" val="378637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nb-NO" dirty="0"/>
              <a:t>Biogass: Energiløsning fra søppel, gjødsel og matrester</a:t>
            </a:r>
          </a:p>
          <a:p>
            <a:r>
              <a:rPr lang="nb-NO" dirty="0"/>
              <a:t>Organisk materiale i lukkede beholdere uten luft</a:t>
            </a:r>
          </a:p>
          <a:p>
            <a:r>
              <a:rPr lang="nb-NO" dirty="0"/>
              <a:t>Nedbrytning av organisk materiale av mikroorganismer</a:t>
            </a:r>
          </a:p>
          <a:p>
            <a:r>
              <a:rPr lang="nb-NO" dirty="0"/>
              <a:t>Biogassproduksjon: Metan, karbondioksid og vanndamp</a:t>
            </a:r>
          </a:p>
          <a:p>
            <a:r>
              <a:rPr lang="nb-NO" dirty="0"/>
              <a:t>Gjenbruk av farlige stoffer: Metan og karbondioksid fanges opp</a:t>
            </a:r>
          </a:p>
          <a:p>
            <a:r>
              <a:rPr lang="nb-NO" dirty="0"/>
              <a:t>Bruksområder: Varmeenergi, drivstoff til kjøretøy, elektrisitet</a:t>
            </a:r>
          </a:p>
          <a:p>
            <a:r>
              <a:rPr lang="nb-NO" dirty="0"/>
              <a:t>Viktig rolle i avfallshåndtering: 76% kildesortert matavfall til biogass (2020)</a:t>
            </a:r>
          </a:p>
          <a:p>
            <a:r>
              <a:rPr lang="nb-NO" dirty="0"/>
              <a:t>Bruk i byer som Oslo: Bussdrift på biogass for å redusere avfall og erstatte fossile brensler</a:t>
            </a:r>
          </a:p>
          <a:p>
            <a:endParaRPr lang="nb-NO" dirty="0"/>
          </a:p>
          <a:p>
            <a:endParaRPr lang="nb-NO" dirty="0"/>
          </a:p>
          <a:p>
            <a:pPr algn="l">
              <a:buFont typeface="Arial" panose="020B0604020202020204" pitchFamily="34" charset="0"/>
              <a:buChar char="•"/>
            </a:pPr>
            <a:r>
              <a:rPr lang="nb-NO" dirty="0">
                <a:solidFill>
                  <a:srgbClr val="374151"/>
                </a:solidFill>
                <a:effectLst/>
              </a:rPr>
              <a:t>Biogassproduksjon gir bonusproduktet: biogjødsel</a:t>
            </a:r>
          </a:p>
          <a:p>
            <a:pPr algn="l">
              <a:buFont typeface="Arial" panose="020B0604020202020204" pitchFamily="34" charset="0"/>
              <a:buChar char="•"/>
            </a:pPr>
            <a:r>
              <a:rPr lang="nb-NO" dirty="0">
                <a:solidFill>
                  <a:srgbClr val="374151"/>
                </a:solidFill>
                <a:effectLst/>
              </a:rPr>
              <a:t>Biogjødsel: Næringsrik gjødsel med karbon</a:t>
            </a:r>
          </a:p>
          <a:p>
            <a:pPr algn="l">
              <a:buFont typeface="Arial" panose="020B0604020202020204" pitchFamily="34" charset="0"/>
              <a:buChar char="•"/>
            </a:pPr>
            <a:r>
              <a:rPr lang="nb-NO" dirty="0">
                <a:solidFill>
                  <a:srgbClr val="374151"/>
                </a:solidFill>
                <a:effectLst/>
              </a:rPr>
              <a:t>Egnet for matproduksjon og karbonoppbygging i jord</a:t>
            </a:r>
          </a:p>
          <a:p>
            <a:pPr algn="l">
              <a:buFont typeface="Arial" panose="020B0604020202020204" pitchFamily="34" charset="0"/>
              <a:buChar char="•"/>
            </a:pPr>
            <a:r>
              <a:rPr lang="nb-NO" dirty="0">
                <a:solidFill>
                  <a:srgbClr val="374151"/>
                </a:solidFill>
                <a:effectLst/>
              </a:rPr>
              <a:t>Karbon viktig for jordkvalitet, næringskilde for mikroorganismer</a:t>
            </a:r>
          </a:p>
          <a:p>
            <a:pPr algn="l">
              <a:buFont typeface="Arial" panose="020B0604020202020204" pitchFamily="34" charset="0"/>
              <a:buChar char="•"/>
            </a:pPr>
            <a:r>
              <a:rPr lang="nb-NO" dirty="0">
                <a:solidFill>
                  <a:srgbClr val="374151"/>
                </a:solidFill>
                <a:effectLst/>
              </a:rPr>
              <a:t>Bidrar til fuktighet og forbedret jordstruktur</a:t>
            </a:r>
          </a:p>
          <a:p>
            <a:pPr algn="l">
              <a:buFont typeface="Arial" panose="020B0604020202020204" pitchFamily="34" charset="0"/>
              <a:buChar char="•"/>
            </a:pPr>
            <a:r>
              <a:rPr lang="nb-NO" dirty="0">
                <a:solidFill>
                  <a:srgbClr val="374151"/>
                </a:solidFill>
                <a:effectLst/>
              </a:rPr>
              <a:t>Flytende konsistens lik tynn husdyrgjødsel</a:t>
            </a:r>
          </a:p>
          <a:p>
            <a:pPr algn="l">
              <a:buFont typeface="Arial" panose="020B0604020202020204" pitchFamily="34" charset="0"/>
              <a:buChar char="•"/>
            </a:pPr>
            <a:r>
              <a:rPr lang="nb-NO" dirty="0">
                <a:solidFill>
                  <a:srgbClr val="374151"/>
                </a:solidFill>
                <a:effectLst/>
              </a:rPr>
              <a:t>Kan brukes med samme utstyr som tynn husdyrgjødsel</a:t>
            </a:r>
          </a:p>
          <a:p>
            <a:pPr algn="l">
              <a:buFont typeface="Arial" panose="020B0604020202020204" pitchFamily="34" charset="0"/>
              <a:buChar char="•"/>
            </a:pPr>
            <a:r>
              <a:rPr lang="nb-NO" dirty="0">
                <a:solidFill>
                  <a:srgbClr val="374151"/>
                </a:solidFill>
                <a:effectLst/>
              </a:rPr>
              <a:t>Miljøvennlig alternativ til kunstgjødsel uten skadelige kjemikalier</a:t>
            </a:r>
          </a:p>
          <a:p>
            <a:pPr algn="l">
              <a:buFont typeface="Arial" panose="020B0604020202020204" pitchFamily="34" charset="0"/>
              <a:buChar char="•"/>
            </a:pPr>
            <a:r>
              <a:rPr lang="nb-NO" dirty="0">
                <a:solidFill>
                  <a:srgbClr val="374151"/>
                </a:solidFill>
                <a:effectLst/>
              </a:rPr>
              <a:t>Opprettholder jordens helse</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11</a:t>
            </a:fld>
            <a:endParaRPr lang="nb-NO"/>
          </a:p>
        </p:txBody>
      </p:sp>
    </p:spTree>
    <p:extLst>
      <p:ext uri="{BB962C8B-B14F-4D97-AF65-F5344CB8AC3E}">
        <p14:creationId xmlns:p14="http://schemas.microsoft.com/office/powerpoint/2010/main" val="321891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12</a:t>
            </a:fld>
            <a:endParaRPr lang="nb-NO"/>
          </a:p>
        </p:txBody>
      </p:sp>
    </p:spTree>
    <p:extLst>
      <p:ext uri="{BB962C8B-B14F-4D97-AF65-F5344CB8AC3E}">
        <p14:creationId xmlns:p14="http://schemas.microsoft.com/office/powerpoint/2010/main" val="196189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13</a:t>
            </a:fld>
            <a:endParaRPr lang="nb-NO"/>
          </a:p>
        </p:txBody>
      </p:sp>
    </p:spTree>
    <p:extLst>
      <p:ext uri="{BB962C8B-B14F-4D97-AF65-F5344CB8AC3E}">
        <p14:creationId xmlns:p14="http://schemas.microsoft.com/office/powerpoint/2010/main" val="256807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16</a:t>
            </a:fld>
            <a:endParaRPr lang="nb-NO"/>
          </a:p>
        </p:txBody>
      </p:sp>
    </p:spTree>
    <p:extLst>
      <p:ext uri="{BB962C8B-B14F-4D97-AF65-F5344CB8AC3E}">
        <p14:creationId xmlns:p14="http://schemas.microsoft.com/office/powerpoint/2010/main" val="153220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17</a:t>
            </a:fld>
            <a:endParaRPr lang="nb-NO"/>
          </a:p>
        </p:txBody>
      </p:sp>
    </p:spTree>
    <p:extLst>
      <p:ext uri="{BB962C8B-B14F-4D97-AF65-F5344CB8AC3E}">
        <p14:creationId xmlns:p14="http://schemas.microsoft.com/office/powerpoint/2010/main" val="35105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18</a:t>
            </a:fld>
            <a:endParaRPr lang="nb-NO"/>
          </a:p>
        </p:txBody>
      </p:sp>
    </p:spTree>
    <p:extLst>
      <p:ext uri="{BB962C8B-B14F-4D97-AF65-F5344CB8AC3E}">
        <p14:creationId xmlns:p14="http://schemas.microsoft.com/office/powerpoint/2010/main" val="1338111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19</a:t>
            </a:fld>
            <a:endParaRPr lang="nb-NO"/>
          </a:p>
        </p:txBody>
      </p:sp>
    </p:spTree>
    <p:extLst>
      <p:ext uri="{BB962C8B-B14F-4D97-AF65-F5344CB8AC3E}">
        <p14:creationId xmlns:p14="http://schemas.microsoft.com/office/powerpoint/2010/main" val="263282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20</a:t>
            </a:fld>
            <a:endParaRPr lang="nb-NO"/>
          </a:p>
        </p:txBody>
      </p:sp>
    </p:spTree>
    <p:extLst>
      <p:ext uri="{BB962C8B-B14F-4D97-AF65-F5344CB8AC3E}">
        <p14:creationId xmlns:p14="http://schemas.microsoft.com/office/powerpoint/2010/main" val="376779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21</a:t>
            </a:fld>
            <a:endParaRPr lang="nb-NO"/>
          </a:p>
        </p:txBody>
      </p:sp>
    </p:spTree>
    <p:extLst>
      <p:ext uri="{BB962C8B-B14F-4D97-AF65-F5344CB8AC3E}">
        <p14:creationId xmlns:p14="http://schemas.microsoft.com/office/powerpoint/2010/main" val="284915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a:t>
            </a:fld>
            <a:endParaRPr lang="nb-NO"/>
          </a:p>
        </p:txBody>
      </p:sp>
    </p:spTree>
    <p:extLst>
      <p:ext uri="{BB962C8B-B14F-4D97-AF65-F5344CB8AC3E}">
        <p14:creationId xmlns:p14="http://schemas.microsoft.com/office/powerpoint/2010/main" val="73610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22</a:t>
            </a:fld>
            <a:endParaRPr lang="nb-NO"/>
          </a:p>
        </p:txBody>
      </p:sp>
    </p:spTree>
    <p:extLst>
      <p:ext uri="{BB962C8B-B14F-4D97-AF65-F5344CB8AC3E}">
        <p14:creationId xmlns:p14="http://schemas.microsoft.com/office/powerpoint/2010/main" val="264975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23</a:t>
            </a:fld>
            <a:endParaRPr lang="nb-NO"/>
          </a:p>
        </p:txBody>
      </p:sp>
    </p:spTree>
    <p:extLst>
      <p:ext uri="{BB962C8B-B14F-4D97-AF65-F5344CB8AC3E}">
        <p14:creationId xmlns:p14="http://schemas.microsoft.com/office/powerpoint/2010/main" val="138528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24</a:t>
            </a:fld>
            <a:endParaRPr lang="nb-NO"/>
          </a:p>
        </p:txBody>
      </p:sp>
    </p:spTree>
    <p:extLst>
      <p:ext uri="{BB962C8B-B14F-4D97-AF65-F5344CB8AC3E}">
        <p14:creationId xmlns:p14="http://schemas.microsoft.com/office/powerpoint/2010/main" val="390767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25</a:t>
            </a:fld>
            <a:endParaRPr lang="nb-NO"/>
          </a:p>
        </p:txBody>
      </p:sp>
    </p:spTree>
    <p:extLst>
      <p:ext uri="{BB962C8B-B14F-4D97-AF65-F5344CB8AC3E}">
        <p14:creationId xmlns:p14="http://schemas.microsoft.com/office/powerpoint/2010/main" val="414670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28</a:t>
            </a:fld>
            <a:endParaRPr lang="nb-NO"/>
          </a:p>
        </p:txBody>
      </p:sp>
    </p:spTree>
    <p:extLst>
      <p:ext uri="{BB962C8B-B14F-4D97-AF65-F5344CB8AC3E}">
        <p14:creationId xmlns:p14="http://schemas.microsoft.com/office/powerpoint/2010/main" val="181549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29</a:t>
            </a:fld>
            <a:endParaRPr lang="nb-NO"/>
          </a:p>
        </p:txBody>
      </p:sp>
    </p:spTree>
    <p:extLst>
      <p:ext uri="{BB962C8B-B14F-4D97-AF65-F5344CB8AC3E}">
        <p14:creationId xmlns:p14="http://schemas.microsoft.com/office/powerpoint/2010/main" val="325156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30</a:t>
            </a:fld>
            <a:endParaRPr lang="nb-NO"/>
          </a:p>
        </p:txBody>
      </p:sp>
    </p:spTree>
    <p:extLst>
      <p:ext uri="{BB962C8B-B14F-4D97-AF65-F5344CB8AC3E}">
        <p14:creationId xmlns:p14="http://schemas.microsoft.com/office/powerpoint/2010/main" val="970139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31</a:t>
            </a:fld>
            <a:endParaRPr lang="nb-NO"/>
          </a:p>
        </p:txBody>
      </p:sp>
    </p:spTree>
    <p:extLst>
      <p:ext uri="{BB962C8B-B14F-4D97-AF65-F5344CB8AC3E}">
        <p14:creationId xmlns:p14="http://schemas.microsoft.com/office/powerpoint/2010/main" val="3116239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32</a:t>
            </a:fld>
            <a:endParaRPr lang="nb-NO"/>
          </a:p>
        </p:txBody>
      </p:sp>
    </p:spTree>
    <p:extLst>
      <p:ext uri="{BB962C8B-B14F-4D97-AF65-F5344CB8AC3E}">
        <p14:creationId xmlns:p14="http://schemas.microsoft.com/office/powerpoint/2010/main" val="2320566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33</a:t>
            </a:fld>
            <a:endParaRPr lang="nb-NO"/>
          </a:p>
        </p:txBody>
      </p:sp>
    </p:spTree>
    <p:extLst>
      <p:ext uri="{BB962C8B-B14F-4D97-AF65-F5344CB8AC3E}">
        <p14:creationId xmlns:p14="http://schemas.microsoft.com/office/powerpoint/2010/main" val="249455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a:t>
            </a:fld>
            <a:endParaRPr lang="nb-NO"/>
          </a:p>
        </p:txBody>
      </p:sp>
    </p:spTree>
    <p:extLst>
      <p:ext uri="{BB962C8B-B14F-4D97-AF65-F5344CB8AC3E}">
        <p14:creationId xmlns:p14="http://schemas.microsoft.com/office/powerpoint/2010/main" val="9367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4</a:t>
            </a:fld>
            <a:endParaRPr lang="nb-NO"/>
          </a:p>
        </p:txBody>
      </p:sp>
    </p:spTree>
    <p:extLst>
      <p:ext uri="{BB962C8B-B14F-4D97-AF65-F5344CB8AC3E}">
        <p14:creationId xmlns:p14="http://schemas.microsoft.com/office/powerpoint/2010/main" val="306471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5</a:t>
            </a:fld>
            <a:endParaRPr lang="nb-NO"/>
          </a:p>
        </p:txBody>
      </p:sp>
    </p:spTree>
    <p:extLst>
      <p:ext uri="{BB962C8B-B14F-4D97-AF65-F5344CB8AC3E}">
        <p14:creationId xmlns:p14="http://schemas.microsoft.com/office/powerpoint/2010/main" val="72371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6</a:t>
            </a:fld>
            <a:endParaRPr lang="nb-NO"/>
          </a:p>
        </p:txBody>
      </p:sp>
    </p:spTree>
    <p:extLst>
      <p:ext uri="{BB962C8B-B14F-4D97-AF65-F5344CB8AC3E}">
        <p14:creationId xmlns:p14="http://schemas.microsoft.com/office/powerpoint/2010/main" val="353950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7</a:t>
            </a:fld>
            <a:endParaRPr lang="nb-NO"/>
          </a:p>
        </p:txBody>
      </p:sp>
    </p:spTree>
    <p:extLst>
      <p:ext uri="{BB962C8B-B14F-4D97-AF65-F5344CB8AC3E}">
        <p14:creationId xmlns:p14="http://schemas.microsoft.com/office/powerpoint/2010/main" val="3258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8</a:t>
            </a:fld>
            <a:endParaRPr lang="nb-NO"/>
          </a:p>
        </p:txBody>
      </p:sp>
    </p:spTree>
    <p:extLst>
      <p:ext uri="{BB962C8B-B14F-4D97-AF65-F5344CB8AC3E}">
        <p14:creationId xmlns:p14="http://schemas.microsoft.com/office/powerpoint/2010/main" val="196793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9</a:t>
            </a:fld>
            <a:endParaRPr lang="nb-NO"/>
          </a:p>
        </p:txBody>
      </p:sp>
    </p:spTree>
    <p:extLst>
      <p:ext uri="{BB962C8B-B14F-4D97-AF65-F5344CB8AC3E}">
        <p14:creationId xmlns:p14="http://schemas.microsoft.com/office/powerpoint/2010/main" val="318138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158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0986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693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1755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33515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130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AB91CBD-B5C5-7245-9DAB-17046A5BEFC2}" type="datetimeFigureOut">
              <a:rPr lang="nb-NO" smtClean="0"/>
              <a:t>28.04.2025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6226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AB91CBD-B5C5-7245-9DAB-17046A5BEFC2}" type="datetimeFigureOut">
              <a:rPr lang="nb-NO" smtClean="0"/>
              <a:t>28.04.2025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76214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1CBD-B5C5-7245-9DAB-17046A5BEFC2}" type="datetimeFigureOut">
              <a:rPr lang="nb-NO" smtClean="0"/>
              <a:t>28.04.2025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08992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7010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429356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91CBD-B5C5-7245-9DAB-17046A5BEFC2}" type="datetimeFigureOut">
              <a:rPr lang="nb-NO" smtClean="0"/>
              <a:pPr/>
              <a:t>28.04.2025</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03C74-64F3-A24F-92F2-7A557834A3AF}" type="slidenum">
              <a:rPr lang="nb-NO" smtClean="0"/>
              <a:pPr/>
              <a:t>‹#›</a:t>
            </a:fld>
            <a:endParaRPr lang="nb-NO" dirty="0"/>
          </a:p>
        </p:txBody>
      </p:sp>
    </p:spTree>
    <p:extLst>
      <p:ext uri="{BB962C8B-B14F-4D97-AF65-F5344CB8AC3E}">
        <p14:creationId xmlns:p14="http://schemas.microsoft.com/office/powerpoint/2010/main" val="2465997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24.png"/><Relationship Id="rId5" Type="http://schemas.openxmlformats.org/officeDocument/2006/relationships/diagramQuickStyle" Target="../diagrams/quickStyle6.xml"/><Relationship Id="rId10" Type="http://schemas.openxmlformats.org/officeDocument/2006/relationships/image" Target="../media/image23.png"/><Relationship Id="rId4" Type="http://schemas.openxmlformats.org/officeDocument/2006/relationships/diagramLayout" Target="../diagrams/layout6.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24.png"/><Relationship Id="rId5" Type="http://schemas.openxmlformats.org/officeDocument/2006/relationships/diagramQuickStyle" Target="../diagrams/quickStyle7.xml"/><Relationship Id="rId10" Type="http://schemas.openxmlformats.org/officeDocument/2006/relationships/image" Target="../media/image23.png"/><Relationship Id="rId4" Type="http://schemas.openxmlformats.org/officeDocument/2006/relationships/diagramLayout" Target="../diagrams/layout7.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24.png"/><Relationship Id="rId5" Type="http://schemas.openxmlformats.org/officeDocument/2006/relationships/diagramQuickStyle" Target="../diagrams/quickStyle8.xml"/><Relationship Id="rId10" Type="http://schemas.openxmlformats.org/officeDocument/2006/relationships/image" Target="../media/image23.png"/><Relationship Id="rId4" Type="http://schemas.openxmlformats.org/officeDocument/2006/relationships/diagramLayout" Target="../diagrams/layout8.xml"/><Relationship Id="rId9" Type="http://schemas.openxmlformats.org/officeDocument/2006/relationships/image" Target="../media/image22.png"/><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24.png"/><Relationship Id="rId5" Type="http://schemas.openxmlformats.org/officeDocument/2006/relationships/diagramQuickStyle" Target="../diagrams/quickStyle9.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diagramLayout" Target="../diagrams/layout9.xml"/><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1.png"/><Relationship Id="rId7" Type="http://schemas.openxmlformats.org/officeDocument/2006/relationships/diagramQuickStyle" Target="../diagrams/quickStyle10.xml"/><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33.png"/><Relationship Id="rId5" Type="http://schemas.openxmlformats.org/officeDocument/2006/relationships/diagramData" Target="../diagrams/data10.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1.png"/><Relationship Id="rId7" Type="http://schemas.openxmlformats.org/officeDocument/2006/relationships/diagramQuickStyle" Target="../diagrams/quickStyle11.xml"/><Relationship Id="rId12"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image" Target="../media/image33.png"/><Relationship Id="rId5" Type="http://schemas.openxmlformats.org/officeDocument/2006/relationships/diagramData" Target="../diagrams/data11.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1.png"/><Relationship Id="rId7" Type="http://schemas.openxmlformats.org/officeDocument/2006/relationships/diagramQuickStyle" Target="../diagrams/quickStyle12.xml"/><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image" Target="../media/image33.png"/><Relationship Id="rId5" Type="http://schemas.openxmlformats.org/officeDocument/2006/relationships/diagramData" Target="../diagrams/data12.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2.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0.png"/><Relationship Id="rId7" Type="http://schemas.openxmlformats.org/officeDocument/2006/relationships/diagramColors" Target="../diagrams/colors1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x-jZmE-2_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H37grur6Ha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C59BB2D-339B-7CFC-27BB-A52435CEE1EE}"/>
              </a:ext>
            </a:extLst>
          </p:cNvPr>
          <p:cNvSpPr/>
          <p:nvPr/>
        </p:nvSpPr>
        <p:spPr>
          <a:xfrm>
            <a:off x="1388554" y="1284818"/>
            <a:ext cx="9299666" cy="4555843"/>
          </a:xfrm>
          <a:prstGeom prst="rect">
            <a:avLst/>
          </a:prstGeom>
          <a:solidFill>
            <a:srgbClr val="C9E5DC"/>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Et bilde som inneholder landskap, tre, himmel, maling&#10;&#10;Automatisk generert beskrivelse">
            <a:extLst>
              <a:ext uri="{FF2B5EF4-FFF2-40B4-BE49-F238E27FC236}">
                <a16:creationId xmlns:a16="http://schemas.microsoft.com/office/drawing/2014/main" id="{DC2C25FB-16D8-DF3F-B09A-48D29800EEC4}"/>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1388554" y="1284818"/>
            <a:ext cx="9299666" cy="4555843"/>
          </a:xfrm>
          <a:prstGeom prst="rect">
            <a:avLst/>
          </a:prstGeom>
        </p:spPr>
      </p:pic>
      <p:sp>
        <p:nvSpPr>
          <p:cNvPr id="3" name="TextBox 3"/>
          <p:cNvSpPr txBox="1"/>
          <p:nvPr/>
        </p:nvSpPr>
        <p:spPr>
          <a:xfrm>
            <a:off x="2390238" y="197424"/>
            <a:ext cx="10137041" cy="832407"/>
          </a:xfrm>
          <a:prstGeom prst="rect">
            <a:avLst/>
          </a:prstGeom>
        </p:spPr>
        <p:txBody>
          <a:bodyPr wrap="square" lIns="0" tIns="0" rIns="0" bIns="0" rtlCol="0" anchor="t">
            <a:spAutoFit/>
          </a:bodyPr>
          <a:lstStyle/>
          <a:p>
            <a:pPr>
              <a:lnSpc>
                <a:spcPts val="6250"/>
              </a:lnSpc>
            </a:pPr>
            <a:r>
              <a:rPr lang="en-US" sz="5400" dirty="0">
                <a:solidFill>
                  <a:srgbClr val="C9E5DC"/>
                </a:solidFill>
                <a:latin typeface="Myriad Pro" panose="020B0503030403020204" pitchFamily="34" charset="0"/>
              </a:rPr>
              <a:t>Den </a:t>
            </a:r>
            <a:r>
              <a:rPr lang="en-US" sz="5400" dirty="0" err="1">
                <a:solidFill>
                  <a:srgbClr val="C9E5DC"/>
                </a:solidFill>
                <a:latin typeface="Myriad Pro" panose="020B0503030403020204" pitchFamily="34" charset="0"/>
              </a:rPr>
              <a:t>cirkulära</a:t>
            </a:r>
            <a:r>
              <a:rPr lang="en-US" sz="5400" dirty="0">
                <a:solidFill>
                  <a:srgbClr val="C9E5DC"/>
                </a:solidFill>
                <a:latin typeface="Myriad Pro" panose="020B0503030403020204" pitchFamily="34" charset="0"/>
              </a:rPr>
              <a:t> </a:t>
            </a:r>
            <a:r>
              <a:rPr lang="en-US" sz="5400" dirty="0" err="1">
                <a:solidFill>
                  <a:srgbClr val="C9E5DC"/>
                </a:solidFill>
                <a:latin typeface="Myriad Pro" panose="020B0503030403020204" pitchFamily="34" charset="0"/>
              </a:rPr>
              <a:t>bioekonomin</a:t>
            </a:r>
            <a:r>
              <a:rPr lang="en-US" sz="5400" dirty="0">
                <a:solidFill>
                  <a:srgbClr val="C9E5DC"/>
                </a:solidFill>
                <a:latin typeface="Myriad Pro" panose="020B0503030403020204" pitchFamily="34" charset="0"/>
              </a:rPr>
              <a:t> </a:t>
            </a:r>
          </a:p>
        </p:txBody>
      </p:sp>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pic>
        <p:nvPicPr>
          <p:cNvPr id="8" name="Bilde 7" descr="Et bilde som inneholder tegnefilm, clip art, Tegnefilm, Barnekunst&#10;&#10;Automatisk generert beskrivelse">
            <a:extLst>
              <a:ext uri="{FF2B5EF4-FFF2-40B4-BE49-F238E27FC236}">
                <a16:creationId xmlns:a16="http://schemas.microsoft.com/office/drawing/2014/main" id="{5D0B0633-DA98-8062-3FA9-14ED289F84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29980" y="1501291"/>
            <a:ext cx="4332040" cy="4339370"/>
          </a:xfrm>
          <a:prstGeom prst="rect">
            <a:avLst/>
          </a:prstGeom>
        </p:spPr>
      </p:pic>
      <p:pic>
        <p:nvPicPr>
          <p:cNvPr id="2" name="Picture 1" descr="A close-up of a flag&#10;&#10;AI-generated content may be incorrect.">
            <a:extLst>
              <a:ext uri="{FF2B5EF4-FFF2-40B4-BE49-F238E27FC236}">
                <a16:creationId xmlns:a16="http://schemas.microsoft.com/office/drawing/2014/main" id="{91AE9EC0-D229-DE27-6849-2EF1FB0313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46724" y="4605002"/>
            <a:ext cx="2703064" cy="1143263"/>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EF27636B-5AF2-A82C-5C1D-09CC1DEA9929}"/>
              </a:ext>
            </a:extLst>
          </p:cNvPr>
          <p:cNvSpPr/>
          <p:nvPr/>
        </p:nvSpPr>
        <p:spPr>
          <a:xfrm>
            <a:off x="-47941" y="-11063"/>
            <a:ext cx="5857464" cy="6927943"/>
          </a:xfrm>
          <a:prstGeom prst="rect">
            <a:avLst/>
          </a:prstGeom>
          <a:solidFill>
            <a:srgbClr val="F4FBFB"/>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TextBox 9">
            <a:extLst>
              <a:ext uri="{FF2B5EF4-FFF2-40B4-BE49-F238E27FC236}">
                <a16:creationId xmlns:a16="http://schemas.microsoft.com/office/drawing/2014/main" id="{C70DB3AF-D96B-BF64-B567-D692D17D042F}"/>
              </a:ext>
            </a:extLst>
          </p:cNvPr>
          <p:cNvSpPr txBox="1"/>
          <p:nvPr/>
        </p:nvSpPr>
        <p:spPr>
          <a:xfrm>
            <a:off x="1634079" y="509949"/>
            <a:ext cx="2954170" cy="807913"/>
          </a:xfrm>
          <a:prstGeom prst="rect">
            <a:avLst/>
          </a:prstGeom>
          <a:noFill/>
          <a:ln>
            <a:noFill/>
          </a:ln>
        </p:spPr>
        <p:txBody>
          <a:bodyPr wrap="square" lIns="0" tIns="0" rIns="0" bIns="0" rtlCol="0" anchor="t">
            <a:spAutoFit/>
          </a:bodyPr>
          <a:lstStyle/>
          <a:p>
            <a:pPr>
              <a:lnSpc>
                <a:spcPts val="6250"/>
              </a:lnSpc>
            </a:pPr>
            <a:r>
              <a:rPr lang="en-US" sz="6000" dirty="0">
                <a:ln>
                  <a:solidFill>
                    <a:srgbClr val="007075"/>
                  </a:solidFill>
                </a:ln>
                <a:solidFill>
                  <a:srgbClr val="007075"/>
                </a:solidFill>
                <a:latin typeface="Myriad Pro" panose="020B0503030403020204" pitchFamily="34" charset="0"/>
              </a:rPr>
              <a:t>Biogas</a:t>
            </a:r>
          </a:p>
        </p:txBody>
      </p:sp>
      <p:pic>
        <p:nvPicPr>
          <p:cNvPr id="3" name="Bilde 2" descr="Et bilde som inneholder clip art, Tegnefilm, tegnefilm, illustrasjon&#10;&#10;Automatisk generert beskrivelse">
            <a:extLst>
              <a:ext uri="{FF2B5EF4-FFF2-40B4-BE49-F238E27FC236}">
                <a16:creationId xmlns:a16="http://schemas.microsoft.com/office/drawing/2014/main" id="{B6C1FA49-5D25-5761-BDA6-6C853BF073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709" y="1611800"/>
            <a:ext cx="4705386" cy="4734552"/>
          </a:xfrm>
          <a:prstGeom prst="rect">
            <a:avLst/>
          </a:prstGeom>
        </p:spPr>
      </p:pic>
      <p:grpSp>
        <p:nvGrpSpPr>
          <p:cNvPr id="2" name="Gruppe 1">
            <a:extLst>
              <a:ext uri="{FF2B5EF4-FFF2-40B4-BE49-F238E27FC236}">
                <a16:creationId xmlns:a16="http://schemas.microsoft.com/office/drawing/2014/main" id="{C1751D99-C8A1-BDA1-6494-93E2D73CAA4E}"/>
              </a:ext>
            </a:extLst>
          </p:cNvPr>
          <p:cNvGrpSpPr/>
          <p:nvPr/>
        </p:nvGrpSpPr>
        <p:grpSpPr>
          <a:xfrm>
            <a:off x="6096000" y="206966"/>
            <a:ext cx="4828234" cy="2652807"/>
            <a:chOff x="-902774" y="948383"/>
            <a:chExt cx="3694789" cy="3363204"/>
          </a:xfrm>
        </p:grpSpPr>
        <p:sp>
          <p:nvSpPr>
            <p:cNvPr id="9" name="Avrundet rektangel 8">
              <a:extLst>
                <a:ext uri="{FF2B5EF4-FFF2-40B4-BE49-F238E27FC236}">
                  <a16:creationId xmlns:a16="http://schemas.microsoft.com/office/drawing/2014/main" id="{1B7B86F2-93DF-78D8-C5A9-9573823F1294}"/>
                </a:ext>
              </a:extLst>
            </p:cNvPr>
            <p:cNvSpPr/>
            <p:nvPr/>
          </p:nvSpPr>
          <p:spPr>
            <a:xfrm>
              <a:off x="225772" y="1525755"/>
              <a:ext cx="2566243" cy="2785832"/>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2" name="Avrundet rektangel 4">
              <a:extLst>
                <a:ext uri="{FF2B5EF4-FFF2-40B4-BE49-F238E27FC236}">
                  <a16:creationId xmlns:a16="http://schemas.microsoft.com/office/drawing/2014/main" id="{D106B33F-8329-7447-AB4F-8A690B9E7D76}"/>
                </a:ext>
              </a:extLst>
            </p:cNvPr>
            <p:cNvSpPr txBox="1"/>
            <p:nvPr/>
          </p:nvSpPr>
          <p:spPr>
            <a:xfrm>
              <a:off x="-902774" y="948383"/>
              <a:ext cx="3418954" cy="2635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t" anchorCtr="0">
              <a:noAutofit/>
            </a:bodyPr>
            <a:lstStyle/>
            <a:p>
              <a:pPr marL="0" lvl="0" indent="0" defTabSz="933450">
                <a:lnSpc>
                  <a:spcPct val="150000"/>
                </a:lnSpc>
                <a:spcBef>
                  <a:spcPct val="0"/>
                </a:spcBef>
                <a:spcAft>
                  <a:spcPct val="35000"/>
                </a:spcAft>
                <a:buNone/>
              </a:pPr>
              <a:r>
                <a:rPr lang="sv-SE" sz="2100" b="0" i="0" kern="1200" dirty="0"/>
                <a:t>Förnybar energi från organiskt material som matavfall och gödsel från boskap</a:t>
              </a:r>
              <a:endParaRPr lang="nb-NO" sz="2100" kern="1200" dirty="0"/>
            </a:p>
          </p:txBody>
        </p:sp>
      </p:grpSp>
      <p:cxnSp>
        <p:nvCxnSpPr>
          <p:cNvPr id="16" name="Rett linje 15">
            <a:extLst>
              <a:ext uri="{FF2B5EF4-FFF2-40B4-BE49-F238E27FC236}">
                <a16:creationId xmlns:a16="http://schemas.microsoft.com/office/drawing/2014/main" id="{35301526-6ED4-3C22-2BD4-58EEFBDA40D0}"/>
              </a:ext>
            </a:extLst>
          </p:cNvPr>
          <p:cNvCxnSpPr>
            <a:cxnSpLocks/>
          </p:cNvCxnSpPr>
          <p:nvPr/>
        </p:nvCxnSpPr>
        <p:spPr>
          <a:xfrm>
            <a:off x="5809523" y="1683284"/>
            <a:ext cx="62766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A754BAC-4C9B-49FC-20A7-513379E68100}"/>
              </a:ext>
            </a:extLst>
          </p:cNvPr>
          <p:cNvGrpSpPr/>
          <p:nvPr/>
        </p:nvGrpSpPr>
        <p:grpSpPr>
          <a:xfrm>
            <a:off x="6176621" y="2053950"/>
            <a:ext cx="6137362" cy="3095444"/>
            <a:chOff x="2449546" y="1125137"/>
            <a:chExt cx="3329411" cy="3095444"/>
          </a:xfrm>
        </p:grpSpPr>
        <p:sp>
          <p:nvSpPr>
            <p:cNvPr id="20" name="Avrundet rektangel 19">
              <a:extLst>
                <a:ext uri="{FF2B5EF4-FFF2-40B4-BE49-F238E27FC236}">
                  <a16:creationId xmlns:a16="http://schemas.microsoft.com/office/drawing/2014/main" id="{854B95ED-75A3-3900-8760-6399EC3ED2EF}"/>
                </a:ext>
              </a:extLst>
            </p:cNvPr>
            <p:cNvSpPr/>
            <p:nvPr/>
          </p:nvSpPr>
          <p:spPr>
            <a:xfrm>
              <a:off x="3147743" y="1628801"/>
              <a:ext cx="2631214" cy="2591780"/>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Avrundet rektangel 4">
              <a:extLst>
                <a:ext uri="{FF2B5EF4-FFF2-40B4-BE49-F238E27FC236}">
                  <a16:creationId xmlns:a16="http://schemas.microsoft.com/office/drawing/2014/main" id="{73516AE4-FA80-6E1E-D97B-AD9FCFC40102}"/>
                </a:ext>
              </a:extLst>
            </p:cNvPr>
            <p:cNvSpPr txBox="1"/>
            <p:nvPr/>
          </p:nvSpPr>
          <p:spPr>
            <a:xfrm>
              <a:off x="2449546" y="1125137"/>
              <a:ext cx="2260805" cy="2439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lnSpc>
                  <a:spcPct val="150000"/>
                </a:lnSpc>
                <a:spcBef>
                  <a:spcPct val="0"/>
                </a:spcBef>
                <a:spcAft>
                  <a:spcPct val="35000"/>
                </a:spcAft>
                <a:buNone/>
              </a:pPr>
              <a:r>
                <a:rPr lang="sv-SE" sz="2100" b="0" i="0" kern="1200" dirty="0">
                  <a:solidFill>
                    <a:prstClr val="white"/>
                  </a:solidFill>
                  <a:latin typeface="Myriad Pro" panose="020B0503030403020204" pitchFamily="34" charset="0"/>
                  <a:ea typeface="+mn-ea"/>
                  <a:cs typeface="+mn-cs"/>
                </a:rPr>
                <a:t>Anaerob nedbrytning i slutna behållare med mikroorganismer</a:t>
              </a:r>
              <a:endParaRPr lang="nb-NO" sz="2100" b="0" i="0" kern="1200" dirty="0">
                <a:solidFill>
                  <a:prstClr val="white"/>
                </a:solidFill>
                <a:latin typeface="Myriad Pro" panose="020B0503030403020204" pitchFamily="34" charset="0"/>
                <a:ea typeface="+mn-ea"/>
                <a:cs typeface="+mn-cs"/>
              </a:endParaRPr>
            </a:p>
          </p:txBody>
        </p:sp>
      </p:grpSp>
      <p:pic>
        <p:nvPicPr>
          <p:cNvPr id="22" name="Bilde 21" descr="Et bilde som inneholder sirkel, Barnekunst, Grafikk, clip art&#10;&#10;Automatisk generert beskrivelse">
            <a:extLst>
              <a:ext uri="{FF2B5EF4-FFF2-40B4-BE49-F238E27FC236}">
                <a16:creationId xmlns:a16="http://schemas.microsoft.com/office/drawing/2014/main" id="{DCF60979-7F29-4F7F-5DDA-66E649F8A2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85679" y="1875634"/>
            <a:ext cx="1372432" cy="1363960"/>
          </a:xfrm>
          <a:prstGeom prst="rect">
            <a:avLst/>
          </a:prstGeom>
        </p:spPr>
      </p:pic>
      <p:pic>
        <p:nvPicPr>
          <p:cNvPr id="23" name="Bilde 22" descr="Et bilde som inneholder tegnefilm, illustrasjon, design&#10;&#10;Automatisk generert beskrivelse med middels konfidens">
            <a:extLst>
              <a:ext uri="{FF2B5EF4-FFF2-40B4-BE49-F238E27FC236}">
                <a16:creationId xmlns:a16="http://schemas.microsoft.com/office/drawing/2014/main" id="{F28C1C31-34E7-C5C6-B3F9-A1CEF5617B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44138" y="229613"/>
            <a:ext cx="1613772" cy="1189434"/>
          </a:xfrm>
          <a:prstGeom prst="rect">
            <a:avLst/>
          </a:prstGeom>
        </p:spPr>
      </p:pic>
      <p:cxnSp>
        <p:nvCxnSpPr>
          <p:cNvPr id="25" name="Rett linje 24">
            <a:extLst>
              <a:ext uri="{FF2B5EF4-FFF2-40B4-BE49-F238E27FC236}">
                <a16:creationId xmlns:a16="http://schemas.microsoft.com/office/drawing/2014/main" id="{B6A92A3F-B49E-3BB4-A24F-374E6BB6953C}"/>
              </a:ext>
            </a:extLst>
          </p:cNvPr>
          <p:cNvCxnSpPr>
            <a:cxnSpLocks/>
            <a:stCxn id="42" idx="3"/>
          </p:cNvCxnSpPr>
          <p:nvPr/>
        </p:nvCxnSpPr>
        <p:spPr>
          <a:xfrm>
            <a:off x="5809523" y="3452909"/>
            <a:ext cx="6382477" cy="310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C0EC7B4-E166-04F9-2CF6-52D86B899764}"/>
              </a:ext>
            </a:extLst>
          </p:cNvPr>
          <p:cNvCxnSpPr>
            <a:cxnSpLocks/>
          </p:cNvCxnSpPr>
          <p:nvPr/>
        </p:nvCxnSpPr>
        <p:spPr>
          <a:xfrm>
            <a:off x="5809523" y="5054542"/>
            <a:ext cx="6382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uppe 29">
            <a:extLst>
              <a:ext uri="{FF2B5EF4-FFF2-40B4-BE49-F238E27FC236}">
                <a16:creationId xmlns:a16="http://schemas.microsoft.com/office/drawing/2014/main" id="{36DE39F3-57F9-9F94-CB24-AEC914EDE5C6}"/>
              </a:ext>
            </a:extLst>
          </p:cNvPr>
          <p:cNvGrpSpPr/>
          <p:nvPr/>
        </p:nvGrpSpPr>
        <p:grpSpPr>
          <a:xfrm>
            <a:off x="6234173" y="3633331"/>
            <a:ext cx="5344520" cy="1572268"/>
            <a:chOff x="5422932" y="1681205"/>
            <a:chExt cx="2465455" cy="3152478"/>
          </a:xfrm>
        </p:grpSpPr>
        <p:sp>
          <p:nvSpPr>
            <p:cNvPr id="31" name="Avrundet rektangel 30">
              <a:extLst>
                <a:ext uri="{FF2B5EF4-FFF2-40B4-BE49-F238E27FC236}">
                  <a16:creationId xmlns:a16="http://schemas.microsoft.com/office/drawing/2014/main" id="{C2B97934-7E28-BDF4-511B-BB29397F2BE8}"/>
                </a:ext>
              </a:extLst>
            </p:cNvPr>
            <p:cNvSpPr/>
            <p:nvPr/>
          </p:nvSpPr>
          <p:spPr>
            <a:xfrm>
              <a:off x="5946189" y="1681205"/>
              <a:ext cx="1942198" cy="2796237"/>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2" name="Avrundet rektangel 4">
              <a:extLst>
                <a:ext uri="{FF2B5EF4-FFF2-40B4-BE49-F238E27FC236}">
                  <a16:creationId xmlns:a16="http://schemas.microsoft.com/office/drawing/2014/main" id="{CDF52559-B3F0-986E-2515-C2126BEA0936}"/>
                </a:ext>
              </a:extLst>
            </p:cNvPr>
            <p:cNvSpPr txBox="1"/>
            <p:nvPr/>
          </p:nvSpPr>
          <p:spPr>
            <a:xfrm>
              <a:off x="5422932" y="2151217"/>
              <a:ext cx="1828428" cy="2682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sv-SE" sz="2100" b="0" i="0" kern="1200" dirty="0">
                  <a:solidFill>
                    <a:prstClr val="white"/>
                  </a:solidFill>
                  <a:latin typeface="Myriad Pro" panose="020B0503030403020204" pitchFamily="34" charset="0"/>
                  <a:ea typeface="+mn-ea"/>
                  <a:cs typeface="+mn-cs"/>
                </a:rPr>
                <a:t>Användningsområden: termisk energi (värme), bränsle, elektricitet</a:t>
              </a:r>
              <a:endParaRPr lang="nb-NO" sz="2100" b="0" i="0" kern="1200" dirty="0">
                <a:solidFill>
                  <a:prstClr val="white"/>
                </a:solidFill>
                <a:latin typeface="Myriad Pro" panose="020B0503030403020204" pitchFamily="34" charset="0"/>
                <a:ea typeface="+mn-ea"/>
                <a:cs typeface="+mn-cs"/>
              </a:endParaRPr>
            </a:p>
          </p:txBody>
        </p:sp>
      </p:grpSp>
      <p:pic>
        <p:nvPicPr>
          <p:cNvPr id="34" name="Bilde 33" descr="Et bilde som inneholder Grafikk, skjermbilde, grafisk design, design&#10;&#10;Automatisk generert beskrivelse">
            <a:extLst>
              <a:ext uri="{FF2B5EF4-FFF2-40B4-BE49-F238E27FC236}">
                <a16:creationId xmlns:a16="http://schemas.microsoft.com/office/drawing/2014/main" id="{68E0830B-9A3F-8DC2-CE03-6F70416663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65979" y="3731190"/>
            <a:ext cx="1089465" cy="1160720"/>
          </a:xfrm>
          <a:prstGeom prst="rect">
            <a:avLst/>
          </a:prstGeom>
        </p:spPr>
      </p:pic>
      <p:grpSp>
        <p:nvGrpSpPr>
          <p:cNvPr id="35" name="Gruppe 34">
            <a:extLst>
              <a:ext uri="{FF2B5EF4-FFF2-40B4-BE49-F238E27FC236}">
                <a16:creationId xmlns:a16="http://schemas.microsoft.com/office/drawing/2014/main" id="{D432C579-04B3-1A21-190A-C466BB70F80D}"/>
              </a:ext>
            </a:extLst>
          </p:cNvPr>
          <p:cNvGrpSpPr/>
          <p:nvPr/>
        </p:nvGrpSpPr>
        <p:grpSpPr>
          <a:xfrm>
            <a:off x="6234173" y="2810519"/>
            <a:ext cx="7665364" cy="4364726"/>
            <a:chOff x="5155957" y="1656105"/>
            <a:chExt cx="5235693" cy="6116724"/>
          </a:xfrm>
        </p:grpSpPr>
        <p:sp>
          <p:nvSpPr>
            <p:cNvPr id="36" name="Avrundet rektangel 35">
              <a:extLst>
                <a:ext uri="{FF2B5EF4-FFF2-40B4-BE49-F238E27FC236}">
                  <a16:creationId xmlns:a16="http://schemas.microsoft.com/office/drawing/2014/main" id="{3A40A34C-CF40-587C-E173-8BCC587587F2}"/>
                </a:ext>
              </a:extLst>
            </p:cNvPr>
            <p:cNvSpPr/>
            <p:nvPr/>
          </p:nvSpPr>
          <p:spPr>
            <a:xfrm>
              <a:off x="8302767" y="1656105"/>
              <a:ext cx="2088883" cy="2455099"/>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7" name="Avrundet rektangel 4">
              <a:extLst>
                <a:ext uri="{FF2B5EF4-FFF2-40B4-BE49-F238E27FC236}">
                  <a16:creationId xmlns:a16="http://schemas.microsoft.com/office/drawing/2014/main" id="{FE15C0C2-EFFB-70B9-5885-498E5F0CC98D}"/>
                </a:ext>
              </a:extLst>
            </p:cNvPr>
            <p:cNvSpPr txBox="1"/>
            <p:nvPr/>
          </p:nvSpPr>
          <p:spPr>
            <a:xfrm>
              <a:off x="5155957" y="5440092"/>
              <a:ext cx="2582331" cy="2332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sv-SE" sz="2100" b="0" i="0" kern="1200" dirty="0">
                  <a:solidFill>
                    <a:prstClr val="white"/>
                  </a:solidFill>
                  <a:latin typeface="Myriad Pro" panose="020B0503030403020204" pitchFamily="34" charset="0"/>
                  <a:ea typeface="+mn-ea"/>
                  <a:cs typeface="+mn-cs"/>
                </a:rPr>
                <a:t>Ett exempel: Lastbilar som drivs med biogas</a:t>
              </a:r>
              <a:endParaRPr lang="nb-NO" sz="2100" b="0" i="0" kern="1200" dirty="0">
                <a:solidFill>
                  <a:prstClr val="white"/>
                </a:solidFill>
                <a:latin typeface="Myriad Pro" panose="020B0503030403020204" pitchFamily="34" charset="0"/>
                <a:ea typeface="+mn-ea"/>
                <a:cs typeface="+mn-cs"/>
              </a:endParaRPr>
            </a:p>
          </p:txBody>
        </p:sp>
      </p:grpSp>
      <p:pic>
        <p:nvPicPr>
          <p:cNvPr id="47" name="Bilde 46" descr="Et bilde som inneholder kjøretøy, Landkjøretøy&#10;&#10;Automatisk generert beskrivelse">
            <a:extLst>
              <a:ext uri="{FF2B5EF4-FFF2-40B4-BE49-F238E27FC236}">
                <a16:creationId xmlns:a16="http://schemas.microsoft.com/office/drawing/2014/main" id="{D15D18D0-2F4D-6BA5-EC40-400B9E9485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96369" y="5520059"/>
            <a:ext cx="1722668" cy="957038"/>
          </a:xfrm>
          <a:prstGeom prst="rect">
            <a:avLst/>
          </a:prstGeom>
        </p:spPr>
      </p:pic>
    </p:spTree>
    <p:extLst>
      <p:ext uri="{BB962C8B-B14F-4D97-AF65-F5344CB8AC3E}">
        <p14:creationId xmlns:p14="http://schemas.microsoft.com/office/powerpoint/2010/main" val="264994250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50" name="Gruppe 49">
            <a:extLst>
              <a:ext uri="{FF2B5EF4-FFF2-40B4-BE49-F238E27FC236}">
                <a16:creationId xmlns:a16="http://schemas.microsoft.com/office/drawing/2014/main" id="{8AFD9761-F7C2-06B7-5F24-8FA9C7855A52}"/>
              </a:ext>
            </a:extLst>
          </p:cNvPr>
          <p:cNvGrpSpPr/>
          <p:nvPr/>
        </p:nvGrpSpPr>
        <p:grpSpPr>
          <a:xfrm>
            <a:off x="0" y="-176630"/>
            <a:ext cx="11855669" cy="5036871"/>
            <a:chOff x="0" y="-232505"/>
            <a:chExt cx="11855669" cy="5036871"/>
          </a:xfrm>
        </p:grpSpPr>
        <p:grpSp>
          <p:nvGrpSpPr>
            <p:cNvPr id="43" name="Gruppe 42">
              <a:extLst>
                <a:ext uri="{FF2B5EF4-FFF2-40B4-BE49-F238E27FC236}">
                  <a16:creationId xmlns:a16="http://schemas.microsoft.com/office/drawing/2014/main" id="{266799B1-7E6B-3796-4C61-277E4FC949DC}"/>
                </a:ext>
              </a:extLst>
            </p:cNvPr>
            <p:cNvGrpSpPr/>
            <p:nvPr/>
          </p:nvGrpSpPr>
          <p:grpSpPr>
            <a:xfrm>
              <a:off x="0" y="-232505"/>
              <a:ext cx="11855669" cy="5036871"/>
              <a:chOff x="0" y="-232505"/>
              <a:chExt cx="11855669" cy="5036871"/>
            </a:xfrm>
          </p:grpSpPr>
          <p:sp>
            <p:nvSpPr>
              <p:cNvPr id="44" name="Rektangel 43">
                <a:extLst>
                  <a:ext uri="{FF2B5EF4-FFF2-40B4-BE49-F238E27FC236}">
                    <a16:creationId xmlns:a16="http://schemas.microsoft.com/office/drawing/2014/main" id="{21C2C424-1440-5AB6-94D2-F5AB22316BE0}"/>
                  </a:ext>
                </a:extLst>
              </p:cNvPr>
              <p:cNvSpPr/>
              <p:nvPr/>
            </p:nvSpPr>
            <p:spPr>
              <a:xfrm>
                <a:off x="0" y="-232505"/>
                <a:ext cx="11855669" cy="5036871"/>
              </a:xfrm>
              <a:prstGeom prst="rect">
                <a:avLst/>
              </a:prstGeom>
              <a:noFill/>
            </p:spPr>
            <p:txBody>
              <a:bodyPr/>
              <a:lstStyle/>
              <a:p>
                <a:endParaRPr lang="sv-SE"/>
              </a:p>
            </p:txBody>
          </p:sp>
          <p:sp>
            <p:nvSpPr>
              <p:cNvPr id="45" name="Friform 44">
                <a:extLst>
                  <a:ext uri="{FF2B5EF4-FFF2-40B4-BE49-F238E27FC236}">
                    <a16:creationId xmlns:a16="http://schemas.microsoft.com/office/drawing/2014/main" id="{19E4F22A-F9EF-99CB-27CC-238BF1240E99}"/>
                  </a:ext>
                </a:extLst>
              </p:cNvPr>
              <p:cNvSpPr/>
              <p:nvPr/>
            </p:nvSpPr>
            <p:spPr>
              <a:xfrm>
                <a:off x="52079" y="1837019"/>
                <a:ext cx="2088823" cy="987007"/>
              </a:xfrm>
              <a:custGeom>
                <a:avLst/>
                <a:gdLst>
                  <a:gd name="connsiteX0" fmla="*/ 0 w 2088823"/>
                  <a:gd name="connsiteY0" fmla="*/ 98701 h 987007"/>
                  <a:gd name="connsiteX1" fmla="*/ 98701 w 2088823"/>
                  <a:gd name="connsiteY1" fmla="*/ 0 h 987007"/>
                  <a:gd name="connsiteX2" fmla="*/ 1990122 w 2088823"/>
                  <a:gd name="connsiteY2" fmla="*/ 0 h 987007"/>
                  <a:gd name="connsiteX3" fmla="*/ 2088823 w 2088823"/>
                  <a:gd name="connsiteY3" fmla="*/ 98701 h 987007"/>
                  <a:gd name="connsiteX4" fmla="*/ 2088823 w 2088823"/>
                  <a:gd name="connsiteY4" fmla="*/ 888306 h 987007"/>
                  <a:gd name="connsiteX5" fmla="*/ 1990122 w 2088823"/>
                  <a:gd name="connsiteY5" fmla="*/ 987007 h 987007"/>
                  <a:gd name="connsiteX6" fmla="*/ 98701 w 2088823"/>
                  <a:gd name="connsiteY6" fmla="*/ 987007 h 987007"/>
                  <a:gd name="connsiteX7" fmla="*/ 0 w 2088823"/>
                  <a:gd name="connsiteY7" fmla="*/ 888306 h 987007"/>
                  <a:gd name="connsiteX8" fmla="*/ 0 w 2088823"/>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823" h="987007">
                    <a:moveTo>
                      <a:pt x="0" y="98701"/>
                    </a:moveTo>
                    <a:cubicBezTo>
                      <a:pt x="0" y="44190"/>
                      <a:pt x="44190" y="0"/>
                      <a:pt x="98701" y="0"/>
                    </a:cubicBezTo>
                    <a:lnTo>
                      <a:pt x="1990122" y="0"/>
                    </a:lnTo>
                    <a:cubicBezTo>
                      <a:pt x="2044633" y="0"/>
                      <a:pt x="2088823" y="44190"/>
                      <a:pt x="2088823" y="98701"/>
                    </a:cubicBezTo>
                    <a:lnTo>
                      <a:pt x="2088823" y="888306"/>
                    </a:lnTo>
                    <a:cubicBezTo>
                      <a:pt x="2088823" y="942817"/>
                      <a:pt x="2044633" y="987007"/>
                      <a:pt x="1990122"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None/>
                </a:pPr>
                <a:r>
                  <a:rPr lang="sv-SE" sz="2100" kern="1200" dirty="0">
                    <a:solidFill>
                      <a:schemeClr val="bg1"/>
                    </a:solidFill>
                    <a:effectLst/>
                    <a:latin typeface="Myriad Pro" panose="020B0503030403020204" pitchFamily="34" charset="0"/>
                  </a:rPr>
                  <a:t>Näringsrikt gödselmedel med viktiga näringsämnen</a:t>
                </a:r>
                <a:endParaRPr lang="nb-NO" sz="2100" kern="1200" dirty="0">
                  <a:solidFill>
                    <a:schemeClr val="bg1"/>
                  </a:solidFill>
                  <a:latin typeface="Myriad Pro" panose="020B0503030403020204" pitchFamily="34" charset="0"/>
                </a:endParaRPr>
              </a:p>
            </p:txBody>
          </p:sp>
          <p:sp>
            <p:nvSpPr>
              <p:cNvPr id="46" name="Friform 45">
                <a:extLst>
                  <a:ext uri="{FF2B5EF4-FFF2-40B4-BE49-F238E27FC236}">
                    <a16:creationId xmlns:a16="http://schemas.microsoft.com/office/drawing/2014/main" id="{4BD23F3F-6037-58DD-B49B-24E5C19C12AF}"/>
                  </a:ext>
                </a:extLst>
              </p:cNvPr>
              <p:cNvSpPr/>
              <p:nvPr/>
            </p:nvSpPr>
            <p:spPr>
              <a:xfrm>
                <a:off x="2513104" y="1844530"/>
                <a:ext cx="1838578" cy="987007"/>
              </a:xfrm>
              <a:custGeom>
                <a:avLst/>
                <a:gdLst>
                  <a:gd name="connsiteX0" fmla="*/ 0 w 1838578"/>
                  <a:gd name="connsiteY0" fmla="*/ 98701 h 987007"/>
                  <a:gd name="connsiteX1" fmla="*/ 98701 w 1838578"/>
                  <a:gd name="connsiteY1" fmla="*/ 0 h 987007"/>
                  <a:gd name="connsiteX2" fmla="*/ 1739877 w 1838578"/>
                  <a:gd name="connsiteY2" fmla="*/ 0 h 987007"/>
                  <a:gd name="connsiteX3" fmla="*/ 1838578 w 1838578"/>
                  <a:gd name="connsiteY3" fmla="*/ 98701 h 987007"/>
                  <a:gd name="connsiteX4" fmla="*/ 1838578 w 1838578"/>
                  <a:gd name="connsiteY4" fmla="*/ 888306 h 987007"/>
                  <a:gd name="connsiteX5" fmla="*/ 1739877 w 1838578"/>
                  <a:gd name="connsiteY5" fmla="*/ 987007 h 987007"/>
                  <a:gd name="connsiteX6" fmla="*/ 98701 w 1838578"/>
                  <a:gd name="connsiteY6" fmla="*/ 987007 h 987007"/>
                  <a:gd name="connsiteX7" fmla="*/ 0 w 1838578"/>
                  <a:gd name="connsiteY7" fmla="*/ 888306 h 987007"/>
                  <a:gd name="connsiteX8" fmla="*/ 0 w 1838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578" h="987007">
                    <a:moveTo>
                      <a:pt x="0" y="98701"/>
                    </a:moveTo>
                    <a:cubicBezTo>
                      <a:pt x="0" y="44190"/>
                      <a:pt x="44190" y="0"/>
                      <a:pt x="98701" y="0"/>
                    </a:cubicBezTo>
                    <a:lnTo>
                      <a:pt x="1739877" y="0"/>
                    </a:lnTo>
                    <a:cubicBezTo>
                      <a:pt x="1794388" y="0"/>
                      <a:pt x="1838578" y="44190"/>
                      <a:pt x="1838578" y="98701"/>
                    </a:cubicBezTo>
                    <a:lnTo>
                      <a:pt x="1838578" y="888306"/>
                    </a:lnTo>
                    <a:cubicBezTo>
                      <a:pt x="1838578" y="942817"/>
                      <a:pt x="1794388" y="987007"/>
                      <a:pt x="1739877"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sv-SE" sz="2100" kern="1200" dirty="0">
                    <a:solidFill>
                      <a:schemeClr val="bg1"/>
                    </a:solidFill>
                    <a:effectLst/>
                    <a:latin typeface="Myriad Pro" panose="020B0503030403020204" pitchFamily="34" charset="0"/>
                  </a:rPr>
                  <a:t>Förbättrar jorden och ökar kolilagringen</a:t>
                </a:r>
                <a:endParaRPr lang="nb-NO" sz="2100" kern="1200" dirty="0">
                  <a:solidFill>
                    <a:schemeClr val="bg1"/>
                  </a:solidFill>
                  <a:latin typeface="Myriad Pro" panose="020B0503030403020204" pitchFamily="34" charset="0"/>
                  <a:ea typeface="+mn-ea"/>
                  <a:cs typeface="+mn-cs"/>
                </a:endParaRPr>
              </a:p>
            </p:txBody>
          </p:sp>
          <p:sp>
            <p:nvSpPr>
              <p:cNvPr id="47" name="Friform 46">
                <a:extLst>
                  <a:ext uri="{FF2B5EF4-FFF2-40B4-BE49-F238E27FC236}">
                    <a16:creationId xmlns:a16="http://schemas.microsoft.com/office/drawing/2014/main" id="{279F7611-C1E4-FC5B-1959-B435EFA56D1B}"/>
                  </a:ext>
                </a:extLst>
              </p:cNvPr>
              <p:cNvSpPr/>
              <p:nvPr/>
            </p:nvSpPr>
            <p:spPr>
              <a:xfrm>
                <a:off x="4722800" y="1897029"/>
                <a:ext cx="2212670" cy="987007"/>
              </a:xfrm>
              <a:custGeom>
                <a:avLst/>
                <a:gdLst>
                  <a:gd name="connsiteX0" fmla="*/ 0 w 1996578"/>
                  <a:gd name="connsiteY0" fmla="*/ 98701 h 987007"/>
                  <a:gd name="connsiteX1" fmla="*/ 98701 w 1996578"/>
                  <a:gd name="connsiteY1" fmla="*/ 0 h 987007"/>
                  <a:gd name="connsiteX2" fmla="*/ 1897877 w 1996578"/>
                  <a:gd name="connsiteY2" fmla="*/ 0 h 987007"/>
                  <a:gd name="connsiteX3" fmla="*/ 1996578 w 1996578"/>
                  <a:gd name="connsiteY3" fmla="*/ 98701 h 987007"/>
                  <a:gd name="connsiteX4" fmla="*/ 1996578 w 1996578"/>
                  <a:gd name="connsiteY4" fmla="*/ 888306 h 987007"/>
                  <a:gd name="connsiteX5" fmla="*/ 1897877 w 1996578"/>
                  <a:gd name="connsiteY5" fmla="*/ 987007 h 987007"/>
                  <a:gd name="connsiteX6" fmla="*/ 98701 w 1996578"/>
                  <a:gd name="connsiteY6" fmla="*/ 987007 h 987007"/>
                  <a:gd name="connsiteX7" fmla="*/ 0 w 1996578"/>
                  <a:gd name="connsiteY7" fmla="*/ 888306 h 987007"/>
                  <a:gd name="connsiteX8" fmla="*/ 0 w 1996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578" h="987007">
                    <a:moveTo>
                      <a:pt x="0" y="98701"/>
                    </a:moveTo>
                    <a:cubicBezTo>
                      <a:pt x="0" y="44190"/>
                      <a:pt x="44190" y="0"/>
                      <a:pt x="98701" y="0"/>
                    </a:cubicBezTo>
                    <a:lnTo>
                      <a:pt x="1897877" y="0"/>
                    </a:lnTo>
                    <a:cubicBezTo>
                      <a:pt x="1952388" y="0"/>
                      <a:pt x="1996578" y="44190"/>
                      <a:pt x="1996578" y="98701"/>
                    </a:cubicBezTo>
                    <a:lnTo>
                      <a:pt x="1996578" y="888306"/>
                    </a:lnTo>
                    <a:cubicBezTo>
                      <a:pt x="1996578" y="942817"/>
                      <a:pt x="1952388" y="987007"/>
                      <a:pt x="1897877"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sv-SE" sz="2100" kern="1200" dirty="0">
                    <a:solidFill>
                      <a:schemeClr val="bg1"/>
                    </a:solidFill>
                    <a:effectLst/>
                    <a:latin typeface="Myriad Pro" panose="020B0503030403020204" pitchFamily="34" charset="0"/>
                  </a:rPr>
                  <a:t>Näringskälla för mikroorganismer och behåller jordens hälsa</a:t>
                </a:r>
                <a:endParaRPr lang="nb-NO" sz="2100" kern="1200" dirty="0">
                  <a:solidFill>
                    <a:schemeClr val="bg1"/>
                  </a:solidFill>
                  <a:latin typeface="Myriad Pro" panose="020B0503030403020204" pitchFamily="34" charset="0"/>
                  <a:ea typeface="+mn-ea"/>
                  <a:cs typeface="+mn-cs"/>
                </a:endParaRPr>
              </a:p>
            </p:txBody>
          </p:sp>
          <p:sp>
            <p:nvSpPr>
              <p:cNvPr id="48" name="Friform 47">
                <a:extLst>
                  <a:ext uri="{FF2B5EF4-FFF2-40B4-BE49-F238E27FC236}">
                    <a16:creationId xmlns:a16="http://schemas.microsoft.com/office/drawing/2014/main" id="{D6961535-D676-B61C-E659-09A2FD16B425}"/>
                  </a:ext>
                </a:extLst>
              </p:cNvPr>
              <p:cNvSpPr/>
              <p:nvPr/>
            </p:nvSpPr>
            <p:spPr>
              <a:xfrm>
                <a:off x="7486062" y="1816904"/>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sv-SE" sz="2100" kern="1200" dirty="0">
                    <a:solidFill>
                      <a:schemeClr val="bg1"/>
                    </a:solidFill>
                    <a:effectLst/>
                    <a:latin typeface="Myriad Pro" panose="020B0503030403020204" pitchFamily="34" charset="0"/>
                  </a:rPr>
                  <a:t>Mindre lukt jämfört med vanlig gödsel</a:t>
                </a:r>
                <a:endParaRPr lang="nb-NO" sz="2100" kern="1200" dirty="0">
                  <a:solidFill>
                    <a:schemeClr val="bg1"/>
                  </a:solidFill>
                  <a:latin typeface="Myriad Pro" panose="020B0503030403020204" pitchFamily="34" charset="0"/>
                  <a:ea typeface="+mn-ea"/>
                  <a:cs typeface="+mn-cs"/>
                </a:endParaRPr>
              </a:p>
            </p:txBody>
          </p:sp>
          <p:sp>
            <p:nvSpPr>
              <p:cNvPr id="49" name="Friform 48">
                <a:extLst>
                  <a:ext uri="{FF2B5EF4-FFF2-40B4-BE49-F238E27FC236}">
                    <a16:creationId xmlns:a16="http://schemas.microsoft.com/office/drawing/2014/main" id="{D0F5EBEE-063C-22CE-08D1-78BE9AE550BF}"/>
                  </a:ext>
                </a:extLst>
              </p:cNvPr>
              <p:cNvSpPr/>
              <p:nvPr/>
            </p:nvSpPr>
            <p:spPr>
              <a:xfrm>
                <a:off x="9861592" y="1900296"/>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Font typeface="Arial" panose="020B0604020202020204" pitchFamily="34" charset="0"/>
                  <a:buNone/>
                </a:pPr>
                <a:r>
                  <a:rPr lang="sv-SE" sz="2100" kern="1200" dirty="0">
                    <a:solidFill>
                      <a:schemeClr val="bg1"/>
                    </a:solidFill>
                    <a:effectLst/>
                    <a:latin typeface="Myriad Pro" panose="020B0503030403020204" pitchFamily="34" charset="0"/>
                  </a:rPr>
                  <a:t>Flytande konsistens, lätt att sprida</a:t>
                </a:r>
                <a:endParaRPr lang="nb-NO" sz="2100" kern="1200" dirty="0">
                  <a:solidFill>
                    <a:schemeClr val="bg1"/>
                  </a:solidFill>
                  <a:latin typeface="Myriad Pro" panose="020B0503030403020204" pitchFamily="34" charset="0"/>
                </a:endParaRPr>
              </a:p>
            </p:txBody>
          </p:sp>
        </p:grpSp>
        <p:cxnSp>
          <p:nvCxnSpPr>
            <p:cNvPr id="32" name="Rett linje 31">
              <a:extLst>
                <a:ext uri="{FF2B5EF4-FFF2-40B4-BE49-F238E27FC236}">
                  <a16:creationId xmlns:a16="http://schemas.microsoft.com/office/drawing/2014/main" id="{0A80D6D4-ADC3-B97E-8D7B-EDF102F0A2C6}"/>
                </a:ext>
              </a:extLst>
            </p:cNvPr>
            <p:cNvCxnSpPr>
              <a:cxnSpLocks/>
            </p:cNvCxnSpPr>
            <p:nvPr/>
          </p:nvCxnSpPr>
          <p:spPr>
            <a:xfrm>
              <a:off x="2324709"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3893BB0B-2824-2365-D20A-A8845ADE72A9}"/>
                </a:ext>
              </a:extLst>
            </p:cNvPr>
            <p:cNvCxnSpPr>
              <a:cxnSpLocks/>
            </p:cNvCxnSpPr>
            <p:nvPr/>
          </p:nvCxnSpPr>
          <p:spPr>
            <a:xfrm>
              <a:off x="4656168"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60599214-3BBA-EAC6-43A9-87E17E7F2960}"/>
                </a:ext>
              </a:extLst>
            </p:cNvPr>
            <p:cNvCxnSpPr>
              <a:cxnSpLocks/>
            </p:cNvCxnSpPr>
            <p:nvPr/>
          </p:nvCxnSpPr>
          <p:spPr>
            <a:xfrm>
              <a:off x="7414565"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7F671191-27D1-0B15-DBA7-78BA6E822A20}"/>
                </a:ext>
              </a:extLst>
            </p:cNvPr>
            <p:cNvCxnSpPr>
              <a:cxnSpLocks/>
            </p:cNvCxnSpPr>
            <p:nvPr/>
          </p:nvCxnSpPr>
          <p:spPr>
            <a:xfrm>
              <a:off x="9812656"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Box 9">
            <a:extLst>
              <a:ext uri="{FF2B5EF4-FFF2-40B4-BE49-F238E27FC236}">
                <a16:creationId xmlns:a16="http://schemas.microsoft.com/office/drawing/2014/main" id="{C70DB3AF-D96B-BF64-B567-D692D17D042F}"/>
              </a:ext>
            </a:extLst>
          </p:cNvPr>
          <p:cNvSpPr txBox="1"/>
          <p:nvPr/>
        </p:nvSpPr>
        <p:spPr>
          <a:xfrm>
            <a:off x="3145357" y="368937"/>
            <a:ext cx="5901285" cy="111808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err="1">
                <a:solidFill>
                  <a:schemeClr val="bg1"/>
                </a:solidFill>
                <a:latin typeface="Myriad Pro" panose="020B0503030403020204" pitchFamily="34" charset="0"/>
                <a:ea typeface="+mj-ea"/>
                <a:cs typeface="+mj-cs"/>
              </a:rPr>
              <a:t>Biogödsel</a:t>
            </a:r>
            <a:endParaRPr lang="en-US" sz="6000" kern="1200" dirty="0">
              <a:solidFill>
                <a:schemeClr val="bg1"/>
              </a:solidFill>
              <a:latin typeface="Myriad Pro" panose="020B0503030403020204" pitchFamily="34" charset="0"/>
              <a:ea typeface="+mj-ea"/>
              <a:cs typeface="+mj-cs"/>
            </a:endParaRPr>
          </a:p>
        </p:txBody>
      </p:sp>
      <p:sp>
        <p:nvSpPr>
          <p:cNvPr id="6" name="TekstSylinder 5">
            <a:extLst>
              <a:ext uri="{FF2B5EF4-FFF2-40B4-BE49-F238E27FC236}">
                <a16:creationId xmlns:a16="http://schemas.microsoft.com/office/drawing/2014/main" id="{2F15327C-3E45-B39C-896B-1472FF959FE0}"/>
              </a:ext>
            </a:extLst>
          </p:cNvPr>
          <p:cNvSpPr txBox="1"/>
          <p:nvPr/>
        </p:nvSpPr>
        <p:spPr>
          <a:xfrm>
            <a:off x="2772001" y="3134886"/>
            <a:ext cx="6116320" cy="276999"/>
          </a:xfrm>
          <a:prstGeom prst="rect">
            <a:avLst/>
          </a:prstGeom>
          <a:noFill/>
        </p:spPr>
        <p:txBody>
          <a:bodyPr wrap="square">
            <a:spAutoFit/>
          </a:bodyPr>
          <a:lstStyle/>
          <a:p>
            <a:endParaRPr lang="nb-NO" sz="1200" dirty="0">
              <a:latin typeface="Myriad Pro" panose="020B0503030403020204" pitchFamily="34" charset="0"/>
            </a:endParaRPr>
          </a:p>
        </p:txBody>
      </p:sp>
      <p:grpSp>
        <p:nvGrpSpPr>
          <p:cNvPr id="23" name="Gruppe 22">
            <a:extLst>
              <a:ext uri="{FF2B5EF4-FFF2-40B4-BE49-F238E27FC236}">
                <a16:creationId xmlns:a16="http://schemas.microsoft.com/office/drawing/2014/main" id="{07413EC6-5B45-45E5-F5DC-BC6A01366813}"/>
              </a:ext>
            </a:extLst>
          </p:cNvPr>
          <p:cNvGrpSpPr/>
          <p:nvPr/>
        </p:nvGrpSpPr>
        <p:grpSpPr>
          <a:xfrm>
            <a:off x="940545" y="4477099"/>
            <a:ext cx="10539508" cy="2359560"/>
            <a:chOff x="467593" y="4242550"/>
            <a:chExt cx="11271579" cy="2522177"/>
          </a:xfrm>
        </p:grpSpPr>
        <p:pic>
          <p:nvPicPr>
            <p:cNvPr id="9" name="Bilde 8" descr="Et bilde som inneholder tegning, illustrasjon, design&#10;&#10;Automatisk generert beskrivelse">
              <a:extLst>
                <a:ext uri="{FF2B5EF4-FFF2-40B4-BE49-F238E27FC236}">
                  <a16:creationId xmlns:a16="http://schemas.microsoft.com/office/drawing/2014/main" id="{E321C63B-F2B6-95C2-6A1A-4CCAF65C6C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6776" y="4778436"/>
              <a:ext cx="1700399" cy="1928130"/>
            </a:xfrm>
            <a:prstGeom prst="rect">
              <a:avLst/>
            </a:prstGeom>
          </p:spPr>
        </p:pic>
        <p:grpSp>
          <p:nvGrpSpPr>
            <p:cNvPr id="15" name="Gruppe 14">
              <a:extLst>
                <a:ext uri="{FF2B5EF4-FFF2-40B4-BE49-F238E27FC236}">
                  <a16:creationId xmlns:a16="http://schemas.microsoft.com/office/drawing/2014/main" id="{E2CC8408-C609-838D-1138-B46B563B2D63}"/>
                </a:ext>
              </a:extLst>
            </p:cNvPr>
            <p:cNvGrpSpPr/>
            <p:nvPr/>
          </p:nvGrpSpPr>
          <p:grpSpPr>
            <a:xfrm>
              <a:off x="467593" y="4339427"/>
              <a:ext cx="3463824" cy="2425300"/>
              <a:chOff x="586844" y="4339427"/>
              <a:chExt cx="3463824" cy="2425300"/>
            </a:xfrm>
          </p:grpSpPr>
          <p:pic>
            <p:nvPicPr>
              <p:cNvPr id="13" name="Bilde 12" descr="Et bilde som inneholder design, illustrasjon&#10;&#10;Automatisk generert beskrivelse med middels konfidens">
                <a:extLst>
                  <a:ext uri="{FF2B5EF4-FFF2-40B4-BE49-F238E27FC236}">
                    <a16:creationId xmlns:a16="http://schemas.microsoft.com/office/drawing/2014/main" id="{F0AE40D0-D89C-71EB-B104-1EFCEFEE0F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44" y="4339427"/>
                <a:ext cx="3137315" cy="2425300"/>
              </a:xfrm>
              <a:prstGeom prst="rect">
                <a:avLst/>
              </a:prstGeom>
            </p:spPr>
          </p:pic>
          <p:sp>
            <p:nvSpPr>
              <p:cNvPr id="14" name="TekstSylinder 13">
                <a:extLst>
                  <a:ext uri="{FF2B5EF4-FFF2-40B4-BE49-F238E27FC236}">
                    <a16:creationId xmlns:a16="http://schemas.microsoft.com/office/drawing/2014/main" id="{319C5D41-BAA4-63C2-2CF9-89B4F667E626}"/>
                  </a:ext>
                </a:extLst>
              </p:cNvPr>
              <p:cNvSpPr txBox="1"/>
              <p:nvPr/>
            </p:nvSpPr>
            <p:spPr>
              <a:xfrm>
                <a:off x="2717975" y="6098101"/>
                <a:ext cx="1332693" cy="296089"/>
              </a:xfrm>
              <a:prstGeom prst="rect">
                <a:avLst/>
              </a:prstGeom>
              <a:solidFill>
                <a:srgbClr val="EAEAEA"/>
              </a:solidFill>
            </p:spPr>
            <p:txBody>
              <a:bodyPr wrap="square" rtlCol="0">
                <a:spAutoFit/>
              </a:bodyPr>
              <a:lstStyle/>
              <a:p>
                <a:pPr algn="ctr"/>
                <a:r>
                  <a:rPr lang="nb-NO" sz="1200" dirty="0">
                    <a:solidFill>
                      <a:srgbClr val="92D050"/>
                    </a:solidFill>
                    <a:latin typeface="Myriad Pro" panose="020B0503030403020204" pitchFamily="34" charset="0"/>
                  </a:rPr>
                  <a:t>Biogass</a:t>
                </a:r>
              </a:p>
            </p:txBody>
          </p:sp>
        </p:grpSp>
        <p:pic>
          <p:nvPicPr>
            <p:cNvPr id="17" name="Bilde 16" descr="Et bilde som inneholder tegning, clip art, klær, tegnefilm&#10;&#10;Automatisk generert beskrivelse">
              <a:extLst>
                <a:ext uri="{FF2B5EF4-FFF2-40B4-BE49-F238E27FC236}">
                  <a16:creationId xmlns:a16="http://schemas.microsoft.com/office/drawing/2014/main" id="{B57269DE-78BC-8D47-3B54-90A4F56745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27230" y="4242550"/>
              <a:ext cx="2811942" cy="2515126"/>
            </a:xfrm>
            <a:prstGeom prst="rect">
              <a:avLst/>
            </a:prstGeom>
          </p:spPr>
        </p:pic>
        <p:sp>
          <p:nvSpPr>
            <p:cNvPr id="20" name="Pil høyre 19">
              <a:extLst>
                <a:ext uri="{FF2B5EF4-FFF2-40B4-BE49-F238E27FC236}">
                  <a16:creationId xmlns:a16="http://schemas.microsoft.com/office/drawing/2014/main" id="{0252652D-EEE4-1DBE-7B18-A31BA2B0D778}"/>
                </a:ext>
              </a:extLst>
            </p:cNvPr>
            <p:cNvSpPr/>
            <p:nvPr/>
          </p:nvSpPr>
          <p:spPr>
            <a:xfrm>
              <a:off x="4313818" y="5742501"/>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latin typeface="Myriad Pro" panose="020B0503030403020204" pitchFamily="34" charset="0"/>
              </a:endParaRPr>
            </a:p>
          </p:txBody>
        </p:sp>
        <p:sp>
          <p:nvSpPr>
            <p:cNvPr id="22" name="Pil høyre 21">
              <a:extLst>
                <a:ext uri="{FF2B5EF4-FFF2-40B4-BE49-F238E27FC236}">
                  <a16:creationId xmlns:a16="http://schemas.microsoft.com/office/drawing/2014/main" id="{C6BF6F82-A535-23C8-A979-6D11A764C307}"/>
                </a:ext>
              </a:extLst>
            </p:cNvPr>
            <p:cNvSpPr/>
            <p:nvPr/>
          </p:nvSpPr>
          <p:spPr>
            <a:xfrm>
              <a:off x="7553687" y="5798870"/>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grpSp>
    </p:spTree>
    <p:extLst>
      <p:ext uri="{BB962C8B-B14F-4D97-AF65-F5344CB8AC3E}">
        <p14:creationId xmlns:p14="http://schemas.microsoft.com/office/powerpoint/2010/main" val="189308615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06878B"/>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sv-SE" sz="1933" dirty="0">
                <a:solidFill>
                  <a:srgbClr val="0099A1"/>
                </a:solidFill>
                <a:latin typeface="Myriad Pro" panose="020B0503030403020204" pitchFamily="34" charset="0"/>
              </a:rPr>
              <a:t>Beroende av tillräcklig tillgång till råvaror</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Potentiella luktproblem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Klimatförhållanden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Högre kostnader och investeringar i infrasruktur</a:t>
            </a: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sv-SE" sz="1933" dirty="0">
                  <a:solidFill>
                    <a:srgbClr val="4A7C28"/>
                  </a:solidFill>
                  <a:latin typeface="Myriad Pro" panose="020B0503030403020204" pitchFamily="34" charset="0"/>
                </a:rPr>
                <a:t>Effektiv användning av organiskt avfall</a:t>
              </a:r>
            </a:p>
            <a:p>
              <a:pPr marL="466113" lvl="1" indent="-228611">
                <a:lnSpc>
                  <a:spcPct val="150000"/>
                </a:lnSpc>
                <a:buFont typeface="Arial" panose="020B0604020202020204" pitchFamily="34" charset="0"/>
                <a:buChar char="•"/>
              </a:pPr>
              <a:r>
                <a:rPr lang="sv-SE" sz="1933" dirty="0">
                  <a:solidFill>
                    <a:srgbClr val="4A7C28"/>
                  </a:solidFill>
                  <a:latin typeface="Myriad Pro" panose="020B0503030403020204" pitchFamily="34" charset="0"/>
                </a:rPr>
                <a:t>Skapar nya jobb och mervärde</a:t>
              </a:r>
            </a:p>
            <a:p>
              <a:pPr marL="466113" lvl="1" indent="-228611">
                <a:lnSpc>
                  <a:spcPct val="150000"/>
                </a:lnSpc>
                <a:buFont typeface="Arial" panose="020B0604020202020204" pitchFamily="34" charset="0"/>
                <a:buChar char="•"/>
              </a:pPr>
              <a:r>
                <a:rPr lang="sv-SE" sz="1933" dirty="0">
                  <a:solidFill>
                    <a:srgbClr val="4A7C28"/>
                  </a:solidFill>
                  <a:latin typeface="Myriad Pro" panose="020B0503030403020204" pitchFamily="34" charset="0"/>
                </a:rPr>
                <a:t>Förnybar resurs som minskar beroendet av icke-hållbara alternativ</a:t>
              </a: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216711" cy="1112228"/>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Fördelar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3070586" cy="741485"/>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Cons </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2157657" y="5828391"/>
            <a:ext cx="711200" cy="736599"/>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11148609" y="1714500"/>
            <a:ext cx="858131" cy="2057400"/>
          </a:xfrm>
          <a:prstGeom prst="rect">
            <a:avLst/>
          </a:prstGeom>
          <a:solidFill>
            <a:srgbClr val="007075"/>
          </a:solid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17" name="Bilde 16" descr="Et bilde som inneholder Grafikk, kreativitet&#10;&#10;Automatisk generert beskrivelse">
            <a:extLst>
              <a:ext uri="{FF2B5EF4-FFF2-40B4-BE49-F238E27FC236}">
                <a16:creationId xmlns:a16="http://schemas.microsoft.com/office/drawing/2014/main" id="{B1E21A86-C348-7A17-C306-AE257B3433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70"/>
            <a:ext cx="2451100" cy="247650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EE6F7C"/>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sv-SE" sz="1933" dirty="0">
                <a:solidFill>
                  <a:srgbClr val="A53F3F"/>
                </a:solidFill>
                <a:latin typeface="Myriad Pro" panose="020B0503030403020204" pitchFamily="34" charset="0"/>
              </a:rPr>
              <a:t>Beroende av tillräcklig tillgång till råvaror</a:t>
            </a:r>
          </a:p>
          <a:p>
            <a:pPr marL="304815" indent="-304815">
              <a:lnSpc>
                <a:spcPct val="150000"/>
              </a:lnSpc>
              <a:buFont typeface="Arial" panose="020B0604020202020204" pitchFamily="34" charset="0"/>
              <a:buChar char="•"/>
            </a:pPr>
            <a:r>
              <a:rPr lang="sv-SE" sz="1933" dirty="0">
                <a:solidFill>
                  <a:srgbClr val="A53F3F"/>
                </a:solidFill>
                <a:latin typeface="Myriad Pro" panose="020B0503030403020204" pitchFamily="34" charset="0"/>
              </a:rPr>
              <a:t>Potentiella luktproblem</a:t>
            </a:r>
          </a:p>
          <a:p>
            <a:pPr marL="304815" indent="-304815">
              <a:lnSpc>
                <a:spcPct val="150000"/>
              </a:lnSpc>
              <a:buFont typeface="Arial" panose="020B0604020202020204" pitchFamily="34" charset="0"/>
              <a:buChar char="•"/>
            </a:pPr>
            <a:r>
              <a:rPr lang="sv-SE" sz="1933" dirty="0">
                <a:solidFill>
                  <a:srgbClr val="A53F3F"/>
                </a:solidFill>
                <a:latin typeface="Myriad Pro" panose="020B0503030403020204" pitchFamily="34" charset="0"/>
              </a:rPr>
              <a:t>Klimatförhållanden</a:t>
            </a:r>
          </a:p>
          <a:p>
            <a:pPr marL="304815" indent="-304815">
              <a:lnSpc>
                <a:spcPct val="150000"/>
              </a:lnSpc>
              <a:buFont typeface="Arial" panose="020B0604020202020204" pitchFamily="34" charset="0"/>
              <a:buChar char="•"/>
            </a:pPr>
            <a:r>
              <a:rPr lang="sv-SE" sz="1933" dirty="0">
                <a:solidFill>
                  <a:srgbClr val="A53F3F"/>
                </a:solidFill>
                <a:latin typeface="Myriad Pro" panose="020B0503030403020204" pitchFamily="34" charset="0"/>
              </a:rPr>
              <a:t>Höga kostnader och investeringar i infrastruktur</a:t>
            </a:r>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8878B"/>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009499"/>
                </a:solidFill>
                <a:latin typeface="Myriad Pro" panose="020B0503030403020204" pitchFamily="34" charset="0"/>
              </a:endParaRPr>
            </a:p>
            <a:p>
              <a:pPr marL="466113" lvl="1" indent="-228611">
                <a:lnSpc>
                  <a:spcPct val="150000"/>
                </a:lnSpc>
                <a:buFont typeface="Arial" panose="020B0604020202020204" pitchFamily="34" charset="0"/>
                <a:buChar char="•"/>
              </a:pPr>
              <a:r>
                <a:rPr lang="nb-NO" sz="1933" dirty="0">
                  <a:solidFill>
                    <a:srgbClr val="009499"/>
                  </a:solidFill>
                  <a:latin typeface="Myriad Pro" panose="020B0503030403020204" pitchFamily="34" charset="0"/>
                </a:rPr>
                <a:t>Effektiv användning av organiskt avfall </a:t>
              </a:r>
            </a:p>
            <a:p>
              <a:pPr marL="542317" lvl="1"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Skapar nya jobb och mervärde </a:t>
              </a:r>
            </a:p>
            <a:p>
              <a:pPr marL="542317" lvl="1"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Förnybar resurs som minskar beroendet av icke-hållbara alternativ  </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878425" cy="1112228"/>
            </a:xfrm>
            <a:prstGeom prst="rect">
              <a:avLst/>
            </a:prstGeom>
          </p:spPr>
          <p:txBody>
            <a:bodyPr wrap="square" lIns="0" tIns="0" rIns="0" bIns="0" rtlCol="0" anchor="t">
              <a:spAutoFit/>
            </a:bodyPr>
            <a:lstStyle/>
            <a:p>
              <a:pPr lvl="2">
                <a:lnSpc>
                  <a:spcPts val="6250"/>
                </a:lnSpc>
              </a:pPr>
              <a:r>
                <a:rPr lang="nb-NO" sz="4667" dirty="0">
                  <a:solidFill>
                    <a:srgbClr val="009499"/>
                  </a:solidFill>
                  <a:latin typeface="Myriad Pro" panose="020B0503030403020204" pitchFamily="34" charset="0"/>
                </a:rPr>
                <a:t>Pros</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2758436" cy="741485"/>
          </a:xfrm>
          <a:prstGeom prst="rect">
            <a:avLst/>
          </a:prstGeom>
        </p:spPr>
        <p:txBody>
          <a:bodyPr wrap="square" lIns="0" tIns="0" rIns="0" bIns="0" rtlCol="0" anchor="t">
            <a:spAutoFit/>
          </a:bodyPr>
          <a:lstStyle/>
          <a:p>
            <a:pPr>
              <a:lnSpc>
                <a:spcPts val="6250"/>
              </a:lnSpc>
            </a:pPr>
            <a:r>
              <a:rPr lang="nb-NO" sz="4667" dirty="0">
                <a:solidFill>
                  <a:srgbClr val="A53F3F"/>
                </a:solidFill>
                <a:latin typeface="Myriad Pro" panose="020B0503030403020204" pitchFamily="34" charset="0"/>
              </a:rPr>
              <a:t>Nackdelar </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8907782" y="5798769"/>
            <a:ext cx="711200" cy="736599"/>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8609" y="1696212"/>
            <a:ext cx="858131" cy="2057400"/>
          </a:xfrm>
          <a:prstGeom prst="rect">
            <a:avLst/>
          </a:prstGeom>
          <a:solidFill>
            <a:srgbClr val="007075"/>
          </a:solidFill>
        </p:spPr>
      </p:pic>
      <p:pic>
        <p:nvPicPr>
          <p:cNvPr id="2" name="Bilde 1" descr="Et bilde som inneholder symbol, Grafikk, design, kreativitet&#10;&#10;Automatisk generert beskrivelse">
            <a:extLst>
              <a:ext uri="{FF2B5EF4-FFF2-40B4-BE49-F238E27FC236}">
                <a16:creationId xmlns:a16="http://schemas.microsoft.com/office/drawing/2014/main" id="{E31A6421-F004-6597-D32B-F26BD8EEAE84}"/>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7" name="Bilde 6" descr="Et bilde som inneholder Grafikk, kreativitet&#10;&#10;Automatisk generert beskrivelse">
            <a:extLst>
              <a:ext uri="{FF2B5EF4-FFF2-40B4-BE49-F238E27FC236}">
                <a16:creationId xmlns:a16="http://schemas.microsoft.com/office/drawing/2014/main" id="{61C14808-25EA-BD4D-F644-EEC3E33BCD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69"/>
            <a:ext cx="2451100" cy="2476500"/>
          </a:xfrm>
          <a:prstGeom prst="rect">
            <a:avLst/>
          </a:prstGeom>
        </p:spPr>
      </p:pic>
    </p:spTree>
    <p:extLst>
      <p:ext uri="{BB962C8B-B14F-4D97-AF65-F5344CB8AC3E}">
        <p14:creationId xmlns:p14="http://schemas.microsoft.com/office/powerpoint/2010/main" val="1091577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landskap, tre, himmel, maling&#10;&#10;Automatisk generert beskrivelse">
            <a:extLst>
              <a:ext uri="{FF2B5EF4-FFF2-40B4-BE49-F238E27FC236}">
                <a16:creationId xmlns:a16="http://schemas.microsoft.com/office/drawing/2014/main" id="{6C3E4137-B779-D369-4C07-E1DF7E3A7F29}"/>
              </a:ext>
            </a:extLst>
          </p:cNvPr>
          <p:cNvPicPr>
            <a:picLocks noChangeAspect="1"/>
          </p:cNvPicPr>
          <p:nvPr/>
        </p:nvPicPr>
        <p:blipFill rotWithShape="1">
          <a:blip r:embed="rId2" cstate="print">
            <a:alphaModFix amt="43000"/>
            <a:extLst>
              <a:ext uri="{28A0092B-C50C-407E-A947-70E740481C1C}">
                <a14:useLocalDpi xmlns:a14="http://schemas.microsoft.com/office/drawing/2010/main"/>
              </a:ext>
            </a:extLst>
          </a:blip>
          <a:srcRect/>
          <a:stretch/>
        </p:blipFill>
        <p:spPr>
          <a:xfrm>
            <a:off x="-14015" y="1"/>
            <a:ext cx="12206015" cy="6858000"/>
          </a:xfrm>
          <a:prstGeom prst="rect">
            <a:avLst/>
          </a:prstGeom>
        </p:spPr>
      </p:pic>
      <p:sp>
        <p:nvSpPr>
          <p:cNvPr id="6" name="Avrundet rektangel 5">
            <a:extLst>
              <a:ext uri="{FF2B5EF4-FFF2-40B4-BE49-F238E27FC236}">
                <a16:creationId xmlns:a16="http://schemas.microsoft.com/office/drawing/2014/main" id="{6CEF5450-6D09-2D52-D773-10706C375076}"/>
              </a:ext>
            </a:extLst>
          </p:cNvPr>
          <p:cNvSpPr/>
          <p:nvPr/>
        </p:nvSpPr>
        <p:spPr>
          <a:xfrm>
            <a:off x="1366612" y="355667"/>
            <a:ext cx="9458776" cy="5666606"/>
          </a:xfrm>
          <a:prstGeom prst="roundRect">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Group 7"/>
          <p:cNvGrpSpPr/>
          <p:nvPr/>
        </p:nvGrpSpPr>
        <p:grpSpPr>
          <a:xfrm>
            <a:off x="717550" y="1041595"/>
            <a:ext cx="10918183" cy="1333345"/>
            <a:chOff x="63500" y="520053"/>
            <a:chExt cx="21836366" cy="2666689"/>
          </a:xfrm>
        </p:grpSpPr>
        <p:sp>
          <p:nvSpPr>
            <p:cNvPr id="8" name="TextBox 8"/>
            <p:cNvSpPr txBox="1"/>
            <p:nvPr/>
          </p:nvSpPr>
          <p:spPr>
            <a:xfrm>
              <a:off x="63500" y="2344204"/>
              <a:ext cx="16169516"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5666850" y="520053"/>
              <a:ext cx="16233016" cy="1665455"/>
            </a:xfrm>
            <a:prstGeom prst="rect">
              <a:avLst/>
            </a:prstGeom>
          </p:spPr>
          <p:txBody>
            <a:bodyPr wrap="square" lIns="0" tIns="0" rIns="0" bIns="0" rtlCol="0" anchor="t">
              <a:spAutoFit/>
            </a:bodyPr>
            <a:lstStyle/>
            <a:p>
              <a:pPr>
                <a:lnSpc>
                  <a:spcPts val="6250"/>
                </a:lnSpc>
              </a:pPr>
              <a:r>
                <a:rPr lang="en-US" sz="5896" dirty="0" err="1">
                  <a:solidFill>
                    <a:srgbClr val="F4FBFB"/>
                  </a:solidFill>
                  <a:latin typeface="Myriad Pro" panose="020B0503030403020204" pitchFamily="34" charset="0"/>
                </a:rPr>
                <a:t>Klimatnytta</a:t>
              </a:r>
              <a:endParaRPr lang="en-US" sz="5896" dirty="0">
                <a:solidFill>
                  <a:srgbClr val="F4FBFB"/>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40291935-D182-DD84-5E49-B68E1BD82848}"/>
              </a:ext>
            </a:extLst>
          </p:cNvPr>
          <p:cNvGraphicFramePr/>
          <p:nvPr>
            <p:extLst>
              <p:ext uri="{D42A27DB-BD31-4B8C-83A1-F6EECF244321}">
                <p14:modId xmlns:p14="http://schemas.microsoft.com/office/powerpoint/2010/main" val="88320867"/>
              </p:ext>
            </p:extLst>
          </p:nvPr>
        </p:nvGraphicFramePr>
        <p:xfrm>
          <a:off x="2046613" y="2112367"/>
          <a:ext cx="8084758"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988FD3-3B9B-E61A-0E20-5723430FBA15}"/>
              </a:ext>
            </a:extLst>
          </p:cNvPr>
          <p:cNvSpPr/>
          <p:nvPr/>
        </p:nvSpPr>
        <p:spPr>
          <a:xfrm>
            <a:off x="329784" y="239844"/>
            <a:ext cx="11572406" cy="6385808"/>
          </a:xfrm>
          <a:prstGeom prst="rect">
            <a:avLst/>
          </a:prstGeom>
          <a:solidFill>
            <a:srgbClr val="DD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D2113B2-15EB-EC00-9B53-D7E2F8F5F319}"/>
              </a:ext>
            </a:extLst>
          </p:cNvPr>
          <p:cNvSpPr txBox="1"/>
          <p:nvPr/>
        </p:nvSpPr>
        <p:spPr>
          <a:xfrm>
            <a:off x="2708586" y="395714"/>
            <a:ext cx="6814801" cy="769441"/>
          </a:xfrm>
          <a:prstGeom prst="rect">
            <a:avLst/>
          </a:prstGeom>
          <a:noFill/>
        </p:spPr>
        <p:txBody>
          <a:bodyPr wrap="square" rtlCol="0">
            <a:spAutoFit/>
          </a:bodyPr>
          <a:lstStyle/>
          <a:p>
            <a:r>
              <a:rPr lang="nb-NO" sz="4400" dirty="0">
                <a:solidFill>
                  <a:srgbClr val="007075"/>
                </a:solidFill>
                <a:latin typeface="Myriad Pro" panose="020B0503030403020204" pitchFamily="34" charset="0"/>
              </a:rPr>
              <a:t>Klimatnytta med biogas</a:t>
            </a:r>
          </a:p>
        </p:txBody>
      </p:sp>
      <p:graphicFrame>
        <p:nvGraphicFramePr>
          <p:cNvPr id="5" name="Diagram 4">
            <a:extLst>
              <a:ext uri="{FF2B5EF4-FFF2-40B4-BE49-F238E27FC236}">
                <a16:creationId xmlns:a16="http://schemas.microsoft.com/office/drawing/2014/main" id="{DD34F324-21A1-E4CB-4CC9-DF9834D987FB}"/>
              </a:ext>
            </a:extLst>
          </p:cNvPr>
          <p:cNvGraphicFramePr/>
          <p:nvPr>
            <p:extLst>
              <p:ext uri="{D42A27DB-BD31-4B8C-83A1-F6EECF244321}">
                <p14:modId xmlns:p14="http://schemas.microsoft.com/office/powerpoint/2010/main" val="3594745576"/>
              </p:ext>
            </p:extLst>
          </p:nvPr>
        </p:nvGraphicFramePr>
        <p:xfrm>
          <a:off x="643759" y="1009285"/>
          <a:ext cx="3860358" cy="553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ktangel: rundade hörn 1">
            <a:extLst>
              <a:ext uri="{FF2B5EF4-FFF2-40B4-BE49-F238E27FC236}">
                <a16:creationId xmlns:a16="http://schemas.microsoft.com/office/drawing/2014/main" id="{0181452D-3682-C91E-D7EE-472E22A6C5EC}"/>
              </a:ext>
            </a:extLst>
          </p:cNvPr>
          <p:cNvSpPr/>
          <p:nvPr/>
        </p:nvSpPr>
        <p:spPr>
          <a:xfrm>
            <a:off x="6836740" y="1165155"/>
            <a:ext cx="4444670" cy="5297131"/>
          </a:xfrm>
          <a:prstGeom prst="roundRect">
            <a:avLst/>
          </a:prstGeom>
          <a:solidFill>
            <a:srgbClr val="007075"/>
          </a:solidFill>
          <a:ln>
            <a:solidFill>
              <a:srgbClr val="0070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a:effectLst/>
                <a:latin typeface="Times New Roman" panose="02020603050405020304" pitchFamily="18" charset="0"/>
                <a:ea typeface="Calibri" panose="020F0502020204030204" pitchFamily="34" charset="0"/>
              </a:rPr>
              <a:t>Klimatnyttan är uttryckt i procent. En investering i biogas kan ge en klimatnytta på över 100 procent. Ett exempel: Föreställ dig ett fordon som släpper ut 100 ton CO2-ekvivalenter med vanlig bensin. Om vi ersätter bensinen med biogas och minskar utsläppen med 100 ton CO2-ekvivalenter uppnår vi 100 procent klimatnytta. Med andra ord har vi tagit bort eller minskat utsläppen av växthusgaser motsvarande referenspunkten för fossila bränslen. </a:t>
            </a:r>
            <a:endParaRPr lang="sv-SE" dirty="0"/>
          </a:p>
        </p:txBody>
      </p:sp>
    </p:spTree>
    <p:extLst>
      <p:ext uri="{BB962C8B-B14F-4D97-AF65-F5344CB8AC3E}">
        <p14:creationId xmlns:p14="http://schemas.microsoft.com/office/powerpoint/2010/main" val="400569547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extLst>
              <p:ext uri="{D42A27DB-BD31-4B8C-83A1-F6EECF244321}">
                <p14:modId xmlns:p14="http://schemas.microsoft.com/office/powerpoint/2010/main" val="1733435755"/>
              </p:ext>
            </p:extLst>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5018049" y="-1"/>
            <a:ext cx="7657611" cy="6879587"/>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a:t>
            </a:r>
            <a:endParaRPr lang="en-US" sz="5896" dirty="0">
              <a:solidFill>
                <a:srgbClr val="196873"/>
              </a:solidFill>
              <a:latin typeface="Myriad Pro" panose="020B0503030403020204" pitchFamily="34" charset="0"/>
            </a:endParaRPr>
          </a:p>
        </p:txBody>
      </p:sp>
      <p:grpSp>
        <p:nvGrpSpPr>
          <p:cNvPr id="5" name="Gruppe 4">
            <a:extLst>
              <a:ext uri="{FF2B5EF4-FFF2-40B4-BE49-F238E27FC236}">
                <a16:creationId xmlns:a16="http://schemas.microsoft.com/office/drawing/2014/main" id="{5FCE953D-A455-F9DF-4997-F60FAD67B092}"/>
              </a:ext>
            </a:extLst>
          </p:cNvPr>
          <p:cNvGrpSpPr/>
          <p:nvPr/>
        </p:nvGrpSpPr>
        <p:grpSpPr>
          <a:xfrm>
            <a:off x="-5600827" y="-1"/>
            <a:ext cx="7520048" cy="6894950"/>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894950"/>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spTree>
    <p:extLst>
      <p:ext uri="{BB962C8B-B14F-4D97-AF65-F5344CB8AC3E}">
        <p14:creationId xmlns:p14="http://schemas.microsoft.com/office/powerpoint/2010/main" val="16532702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Biokol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sv-SE" sz="2000" u="sng" dirty="0">
                  <a:solidFill>
                    <a:srgbClr val="196873"/>
                  </a:solidFill>
                  <a:latin typeface="Myriad Pro" panose="020B0503030403020204" pitchFamily="34" charset="0"/>
                </a:rPr>
                <a:t>Användningsområden</a:t>
              </a:r>
            </a:p>
            <a:p>
              <a:pPr algn="ctr">
                <a:lnSpc>
                  <a:spcPct val="150000"/>
                </a:lnSpc>
              </a:pPr>
              <a:r>
                <a:rPr lang="sv-SE" sz="2000" dirty="0">
                  <a:solidFill>
                    <a:srgbClr val="196873"/>
                  </a:solidFill>
                  <a:latin typeface="Myriad Pro" panose="020B0503030403020204" pitchFamily="34" charset="0"/>
                </a:rPr>
                <a:t>Jordförbättring</a:t>
              </a:r>
            </a:p>
            <a:p>
              <a:pPr algn="ctr">
                <a:lnSpc>
                  <a:spcPct val="150000"/>
                </a:lnSpc>
              </a:pPr>
              <a:r>
                <a:rPr lang="sv-SE" sz="2000" dirty="0">
                  <a:solidFill>
                    <a:srgbClr val="196873"/>
                  </a:solidFill>
                  <a:latin typeface="Myriad Pro" panose="020B0503030403020204" pitchFamily="34" charset="0"/>
                </a:rPr>
                <a:t>Koldioxidbindning  </a:t>
              </a:r>
            </a:p>
            <a:p>
              <a:pPr algn="ctr">
                <a:lnSpc>
                  <a:spcPct val="150000"/>
                </a:lnSpc>
              </a:pPr>
              <a:r>
                <a:rPr lang="sv-SE" sz="2000" dirty="0">
                  <a:solidFill>
                    <a:srgbClr val="196873"/>
                  </a:solidFill>
                  <a:latin typeface="Myriad Pro" panose="020B0503030403020204" pitchFamily="34" charset="0"/>
                </a:rPr>
                <a:t>Energiproduktion</a:t>
              </a:r>
              <a:endParaRPr lang="nb-NO" sz="2000" dirty="0">
                <a:solidFill>
                  <a:srgbClr val="196873"/>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sv-SE" dirty="0">
                  <a:solidFill>
                    <a:srgbClr val="196873"/>
                  </a:solidFill>
                  <a:latin typeface="Myriad Pro" panose="020B0503030403020204" pitchFamily="34" charset="0"/>
                </a:rPr>
                <a:t>Poröst, kolrikt och stabilt material</a:t>
              </a:r>
              <a:endParaRPr lang="nb-NO" dirty="0">
                <a:solidFill>
                  <a:srgbClr val="196873"/>
                </a:solidFill>
                <a:latin typeface="Myriad Pro" panose="020B0503030403020204" pitchFamily="34" charset="0"/>
              </a:endParaRP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5600827" y="0"/>
            <a:ext cx="7520048" cy="6894949"/>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910311"/>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377069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a:solidFill>
                  <a:srgbClr val="196873"/>
                </a:solidFill>
                <a:latin typeface="Myriad Pro" panose="020B0503030403020204" pitchFamily="34" charset="0"/>
              </a:rPr>
              <a:t>Pyrolysis</a:t>
            </a: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err="1">
                  <a:solidFill>
                    <a:srgbClr val="007075"/>
                  </a:solidFill>
                  <a:latin typeface="Myriad Pro" panose="020B0503030403020204" pitchFamily="34" charset="0"/>
                </a:rPr>
                <a:t>Bioolja</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sv-SE" dirty="0">
                  <a:solidFill>
                    <a:srgbClr val="196873"/>
                  </a:solidFill>
                  <a:latin typeface="Myriad Pro" panose="020B0503030403020204" pitchFamily="34" charset="0"/>
                </a:rPr>
                <a:t>Innehåller tjära, kolväten och vatten</a:t>
              </a:r>
              <a:endParaRPr lang="nb-NO" dirty="0">
                <a:solidFill>
                  <a:srgbClr val="196873"/>
                </a:solidFill>
                <a:latin typeface="Myriad Pro" panose="020B0503030403020204" pitchFamily="34" charset="0"/>
              </a:endParaRP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58667"/>
              <a:ext cx="5340310" cy="4730562"/>
              <a:chOff x="1070106" y="2189266"/>
              <a:chExt cx="5340308" cy="4730562"/>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sv-SE" u="sng" dirty="0">
                    <a:solidFill>
                      <a:srgbClr val="196873"/>
                    </a:solidFill>
                    <a:latin typeface="Myriad Pro" panose="020B0503030403020204" pitchFamily="34" charset="0"/>
                  </a:rPr>
                  <a:t>Fördelar</a:t>
                </a:r>
              </a:p>
              <a:p>
                <a:pPr algn="ctr">
                  <a:lnSpc>
                    <a:spcPct val="150000"/>
                  </a:lnSpc>
                </a:pPr>
                <a:r>
                  <a:rPr lang="sv-SE" sz="1600" dirty="0">
                    <a:solidFill>
                      <a:srgbClr val="196873"/>
                    </a:solidFill>
                    <a:latin typeface="Myriad Pro" panose="020B0503030403020204" pitchFamily="34" charset="0"/>
                  </a:rPr>
                  <a:t>Flexibilitet, energieffektivitet och enkel att integrera</a:t>
                </a:r>
                <a:endParaRPr lang="nb-NO" sz="1600" dirty="0">
                  <a:solidFill>
                    <a:srgbClr val="196873"/>
                  </a:solidFill>
                  <a:latin typeface="Myriad Pro" panose="020B0503030403020204" pitchFamily="34" charset="0"/>
                </a:endParaRP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en-US" u="sng" dirty="0" err="1">
                    <a:solidFill>
                      <a:srgbClr val="196873"/>
                    </a:solidFill>
                    <a:latin typeface="Myriad Pro" panose="020B0503030403020204" pitchFamily="34" charset="0"/>
                  </a:rPr>
                  <a:t>Användningsområden</a:t>
                </a:r>
                <a:endParaRPr lang="en-US" u="sng" dirty="0">
                  <a:solidFill>
                    <a:srgbClr val="196873"/>
                  </a:solidFill>
                  <a:latin typeface="Myriad Pro" panose="020B0503030403020204" pitchFamily="34" charset="0"/>
                </a:endParaRPr>
              </a:p>
              <a:p>
                <a:pPr algn="ctr">
                  <a:lnSpc>
                    <a:spcPct val="150000"/>
                  </a:lnSpc>
                </a:pPr>
                <a:r>
                  <a:rPr lang="en-US" sz="1600" dirty="0" err="1">
                    <a:solidFill>
                      <a:srgbClr val="196873"/>
                    </a:solidFill>
                    <a:latin typeface="Myriad Pro" panose="020B0503030403020204" pitchFamily="34" charset="0"/>
                  </a:rPr>
                  <a:t>Uppvärmning</a:t>
                </a:r>
                <a:r>
                  <a:rPr lang="en-US" sz="1600" dirty="0">
                    <a:solidFill>
                      <a:srgbClr val="196873"/>
                    </a:solidFill>
                    <a:latin typeface="Myriad Pro" panose="020B0503030403020204" pitchFamily="34" charset="0"/>
                  </a:rPr>
                  <a:t>, </a:t>
                </a:r>
                <a:r>
                  <a:rPr lang="en-US" sz="1600" dirty="0" err="1">
                    <a:solidFill>
                      <a:srgbClr val="196873"/>
                    </a:solidFill>
                    <a:latin typeface="Myriad Pro" panose="020B0503030403020204" pitchFamily="34" charset="0"/>
                  </a:rPr>
                  <a:t>kraftgenerering</a:t>
                </a:r>
                <a:r>
                  <a:rPr lang="en-US" sz="1600" dirty="0">
                    <a:solidFill>
                      <a:srgbClr val="196873"/>
                    </a:solidFill>
                    <a:latin typeface="Myriad Pro" panose="020B0503030403020204" pitchFamily="34" charset="0"/>
                  </a:rPr>
                  <a:t>,</a:t>
                </a:r>
              </a:p>
              <a:p>
                <a:pPr algn="ctr">
                  <a:lnSpc>
                    <a:spcPct val="150000"/>
                  </a:lnSpc>
                </a:pPr>
                <a:r>
                  <a:rPr lang="en-US" sz="1600" dirty="0" err="1">
                    <a:solidFill>
                      <a:srgbClr val="196873"/>
                    </a:solidFill>
                    <a:latin typeface="Myriad Pro" panose="020B0503030403020204" pitchFamily="34" charset="0"/>
                  </a:rPr>
                  <a:t>bränsle</a:t>
                </a:r>
                <a:r>
                  <a:rPr lang="en-US" sz="1600" dirty="0">
                    <a:solidFill>
                      <a:srgbClr val="196873"/>
                    </a:solidFill>
                    <a:latin typeface="Myriad Pro" panose="020B0503030403020204" pitchFamily="34" charset="0"/>
                  </a:rPr>
                  <a:t>, </a:t>
                </a:r>
                <a:r>
                  <a:rPr lang="en-US" sz="1600" dirty="0" err="1">
                    <a:solidFill>
                      <a:srgbClr val="196873"/>
                    </a:solidFill>
                    <a:latin typeface="Myriad Pro" panose="020B0503030403020204" pitchFamily="34" charset="0"/>
                  </a:rPr>
                  <a:t>matlagning</a:t>
                </a:r>
                <a:endParaRPr lang="nb-NO" sz="1600" dirty="0">
                  <a:solidFill>
                    <a:srgbClr val="196873"/>
                  </a:solidFill>
                  <a:latin typeface="Myriad Pro" panose="020B0503030403020204" pitchFamily="34" charset="0"/>
                </a:endParaRP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22278" y="2189266"/>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4712"/>
            <a:ext cx="6813858" cy="6879585"/>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190571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a:solidFill>
                  <a:srgbClr val="196873"/>
                </a:solidFill>
                <a:latin typeface="Myriad Pro" panose="020B0503030403020204" pitchFamily="34" charset="0"/>
              </a:rPr>
              <a:t>Pyrolysis</a:t>
            </a: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a:solidFill>
                    <a:srgbClr val="007075"/>
                  </a:solidFill>
                  <a:latin typeface="Myriad Pro" panose="020B0503030403020204" pitchFamily="34" charset="0"/>
                </a:rPr>
                <a:t>Bio-</a:t>
              </a:r>
              <a:r>
                <a:rPr lang="en-US" sz="5896" dirty="0" err="1">
                  <a:solidFill>
                    <a:srgbClr val="007075"/>
                  </a:solidFill>
                  <a:latin typeface="Myriad Pro" panose="020B0503030403020204" pitchFamily="34" charset="0"/>
                </a:rPr>
                <a:t>olje</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nb-NO" dirty="0">
                  <a:solidFill>
                    <a:srgbClr val="196873"/>
                  </a:solidFill>
                  <a:latin typeface="Myriad Pro" panose="020B0503030403020204" pitchFamily="34" charset="0"/>
                </a:rPr>
                <a:t>Inneholder tjære, hydrokarboner og vann</a:t>
              </a: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Fordeler </a:t>
                </a:r>
              </a:p>
              <a:p>
                <a:pPr algn="ctr">
                  <a:lnSpc>
                    <a:spcPct val="150000"/>
                  </a:lnSpc>
                </a:pPr>
                <a:r>
                  <a:rPr lang="nb-NO" dirty="0">
                    <a:solidFill>
                      <a:srgbClr val="196873"/>
                    </a:solidFill>
                    <a:latin typeface="Myriad Pro" panose="020B0503030403020204" pitchFamily="34" charset="0"/>
                  </a:rPr>
                  <a:t>Fleksibilitet, energieffektiv og enkel å integrere</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Bruksområder</a:t>
                </a:r>
                <a:r>
                  <a:rPr lang="nb-NO" dirty="0">
                    <a:solidFill>
                      <a:srgbClr val="196873"/>
                    </a:solidFill>
                    <a:latin typeface="Myriad Pro" panose="020B0503030403020204" pitchFamily="34" charset="0"/>
                  </a:rPr>
                  <a:t> </a:t>
                </a:r>
              </a:p>
              <a:p>
                <a:pPr algn="ctr">
                  <a:lnSpc>
                    <a:spcPct val="150000"/>
                  </a:lnSpc>
                </a:pPr>
                <a:r>
                  <a:rPr lang="nb-NO" dirty="0">
                    <a:solidFill>
                      <a:srgbClr val="196873"/>
                    </a:solidFill>
                    <a:latin typeface="Myriad Pro" panose="020B0503030403020204" pitchFamily="34" charset="0"/>
                  </a:rPr>
                  <a:t>Oppvarming, kraftproduksjon, drivstoff, matlaging</a:t>
                </a: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0" y="1"/>
            <a:ext cx="6813858" cy="6889018"/>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41" name="Gruppe 40">
            <a:extLst>
              <a:ext uri="{FF2B5EF4-FFF2-40B4-BE49-F238E27FC236}">
                <a16:creationId xmlns:a16="http://schemas.microsoft.com/office/drawing/2014/main" id="{5D69D1E7-0691-A5F8-B730-95BA0A72BC2E}"/>
              </a:ext>
            </a:extLst>
          </p:cNvPr>
          <p:cNvGrpSpPr/>
          <p:nvPr/>
        </p:nvGrpSpPr>
        <p:grpSpPr>
          <a:xfrm>
            <a:off x="735855" y="352869"/>
            <a:ext cx="4785609" cy="6307124"/>
            <a:chOff x="735855" y="352869"/>
            <a:chExt cx="4785609" cy="6307124"/>
          </a:xfrm>
        </p:grpSpPr>
        <p:sp>
          <p:nvSpPr>
            <p:cNvPr id="42" name="TextBox 9">
              <a:extLst>
                <a:ext uri="{FF2B5EF4-FFF2-40B4-BE49-F238E27FC236}">
                  <a16:creationId xmlns:a16="http://schemas.microsoft.com/office/drawing/2014/main" id="{4C6948A2-6428-8D3B-6CD4-62FA6BE21C27}"/>
                </a:ext>
              </a:extLst>
            </p:cNvPr>
            <p:cNvSpPr txBox="1"/>
            <p:nvPr/>
          </p:nvSpPr>
          <p:spPr>
            <a:xfrm>
              <a:off x="1576191" y="352869"/>
              <a:ext cx="3945273" cy="826124"/>
            </a:xfrm>
            <a:prstGeom prst="rect">
              <a:avLst/>
            </a:prstGeom>
          </p:spPr>
          <p:txBody>
            <a:bodyPr wrap="square" lIns="0" tIns="0" rIns="0" bIns="0" rtlCol="0" anchor="t">
              <a:spAutoFit/>
            </a:bodyPr>
            <a:lstStyle/>
            <a:p>
              <a:pPr>
                <a:lnSpc>
                  <a:spcPts val="6250"/>
                </a:lnSpc>
              </a:pPr>
              <a:r>
                <a:rPr lang="en-US" sz="5896" dirty="0">
                  <a:solidFill>
                    <a:srgbClr val="248587"/>
                  </a:solidFill>
                  <a:latin typeface="Myriad Pro" panose="020B0503030403020204" pitchFamily="34" charset="0"/>
                </a:rPr>
                <a:t>Syngas</a:t>
              </a:r>
            </a:p>
          </p:txBody>
        </p:sp>
        <p:grpSp>
          <p:nvGrpSpPr>
            <p:cNvPr id="43" name="Gruppe 42">
              <a:extLst>
                <a:ext uri="{FF2B5EF4-FFF2-40B4-BE49-F238E27FC236}">
                  <a16:creationId xmlns:a16="http://schemas.microsoft.com/office/drawing/2014/main" id="{8CA7CFC8-1DB0-CE23-A0F7-35523400282D}"/>
                </a:ext>
              </a:extLst>
            </p:cNvPr>
            <p:cNvGrpSpPr/>
            <p:nvPr/>
          </p:nvGrpSpPr>
          <p:grpSpPr>
            <a:xfrm>
              <a:off x="735855" y="1269703"/>
              <a:ext cx="4376136" cy="5390290"/>
              <a:chOff x="915978" y="1280214"/>
              <a:chExt cx="4376136" cy="5390290"/>
            </a:xfrm>
          </p:grpSpPr>
          <p:pic>
            <p:nvPicPr>
              <p:cNvPr id="44" name="Bilde 43" descr="Et bilde som inneholder Grafikk, skjermbilde, grønn, grafisk design&#10;&#10;Automatisk generert beskrivelse">
                <a:extLst>
                  <a:ext uri="{FF2B5EF4-FFF2-40B4-BE49-F238E27FC236}">
                    <a16:creationId xmlns:a16="http://schemas.microsoft.com/office/drawing/2014/main" id="{081FFDDD-7CB3-FB39-356E-08D5BBA7960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152259" y="2310160"/>
                <a:ext cx="2132276" cy="2163868"/>
              </a:xfrm>
              <a:prstGeom prst="rect">
                <a:avLst/>
              </a:prstGeom>
            </p:spPr>
          </p:pic>
          <p:sp>
            <p:nvSpPr>
              <p:cNvPr id="45" name="Avrundet rektangel 44">
                <a:extLst>
                  <a:ext uri="{FF2B5EF4-FFF2-40B4-BE49-F238E27FC236}">
                    <a16:creationId xmlns:a16="http://schemas.microsoft.com/office/drawing/2014/main" id="{C9E49800-C130-3D05-13FE-149896E21911}"/>
                  </a:ext>
                </a:extLst>
              </p:cNvPr>
              <p:cNvSpPr/>
              <p:nvPr/>
            </p:nvSpPr>
            <p:spPr>
              <a:xfrm>
                <a:off x="915978" y="1280214"/>
                <a:ext cx="4376136" cy="991789"/>
              </a:xfrm>
              <a:prstGeom prst="roundRect">
                <a:avLst/>
              </a:prstGeom>
              <a:solidFill>
                <a:srgbClr val="F4FBFB"/>
              </a:solidFill>
              <a:ln w="22225">
                <a:noFill/>
              </a:ln>
            </p:spPr>
            <p:txBody>
              <a:bodyPr rtlCol="0" anchor="ctr"/>
              <a:lstStyle/>
              <a:p>
                <a:pPr algn="ctr">
                  <a:lnSpc>
                    <a:spcPct val="150000"/>
                  </a:lnSpc>
                </a:pPr>
                <a:r>
                  <a:rPr lang="sv-SE" sz="1600" dirty="0">
                    <a:solidFill>
                      <a:srgbClr val="196873"/>
                    </a:solidFill>
                    <a:latin typeface="Myriad Pro" panose="020B0503030403020204" pitchFamily="34" charset="0"/>
                  </a:rPr>
                  <a:t>Innehåller metan, kolmonoxid, väte samt en del koldioxid och kväve</a:t>
                </a:r>
                <a:endParaRPr lang="nb-NO" sz="1600" dirty="0">
                  <a:solidFill>
                    <a:srgbClr val="196873"/>
                  </a:solidFill>
                  <a:latin typeface="Myriad Pro" panose="020B0503030403020204" pitchFamily="34" charset="0"/>
                </a:endParaRPr>
              </a:p>
            </p:txBody>
          </p:sp>
          <p:sp>
            <p:nvSpPr>
              <p:cNvPr id="46" name="Avrundet rektangel 45">
                <a:extLst>
                  <a:ext uri="{FF2B5EF4-FFF2-40B4-BE49-F238E27FC236}">
                    <a16:creationId xmlns:a16="http://schemas.microsoft.com/office/drawing/2014/main" id="{E6B91369-67DA-D52B-DAF2-B6602735CE3B}"/>
                  </a:ext>
                </a:extLst>
              </p:cNvPr>
              <p:cNvSpPr/>
              <p:nvPr/>
            </p:nvSpPr>
            <p:spPr>
              <a:xfrm>
                <a:off x="1455459" y="4607019"/>
                <a:ext cx="3305994" cy="2063485"/>
              </a:xfrm>
              <a:prstGeom prst="roundRect">
                <a:avLst/>
              </a:prstGeom>
              <a:solidFill>
                <a:srgbClr val="F4FBFB"/>
              </a:solidFill>
              <a:ln w="22225">
                <a:noFill/>
              </a:ln>
            </p:spPr>
            <p:txBody>
              <a:bodyPr rtlCol="0" anchor="ctr"/>
              <a:lstStyle/>
              <a:p>
                <a:pPr algn="ctr">
                  <a:lnSpc>
                    <a:spcPct val="150000"/>
                  </a:lnSpc>
                </a:pPr>
                <a:r>
                  <a:rPr lang="en-US" sz="2000" u="sng" dirty="0" err="1">
                    <a:solidFill>
                      <a:srgbClr val="196873"/>
                    </a:solidFill>
                    <a:latin typeface="Myriad Pro" panose="020B0503030403020204" pitchFamily="34" charset="0"/>
                  </a:rPr>
                  <a:t>Användningsområden</a:t>
                </a:r>
                <a:endParaRPr lang="en-US" sz="2000" u="sng"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Ersättning</a:t>
                </a:r>
                <a:r>
                  <a:rPr lang="en-US" sz="2000" dirty="0">
                    <a:solidFill>
                      <a:srgbClr val="196873"/>
                    </a:solidFill>
                    <a:latin typeface="Myriad Pro" panose="020B0503030403020204" pitchFamily="34" charset="0"/>
                  </a:rPr>
                  <a:t> av </a:t>
                </a:r>
                <a:r>
                  <a:rPr lang="en-US" sz="2000" dirty="0" err="1">
                    <a:solidFill>
                      <a:srgbClr val="196873"/>
                    </a:solidFill>
                    <a:latin typeface="Myriad Pro" panose="020B0503030403020204" pitchFamily="34" charset="0"/>
                  </a:rPr>
                  <a:t>naturgas</a:t>
                </a:r>
                <a:endParaRPr lang="en-US" sz="2000"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Energikälla</a:t>
                </a:r>
                <a:endParaRPr lang="en-US" sz="2000"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Råmaterial</a:t>
                </a:r>
                <a:endParaRPr lang="nb-NO" dirty="0">
                  <a:solidFill>
                    <a:srgbClr val="196873"/>
                  </a:solidFill>
                  <a:latin typeface="Myriad Pro" panose="020B0503030403020204" pitchFamily="34" charset="0"/>
                </a:endParaRPr>
              </a:p>
            </p:txBody>
          </p:sp>
        </p:grpSp>
      </p:grpSp>
    </p:spTree>
    <p:extLst>
      <p:ext uri="{BB962C8B-B14F-4D97-AF65-F5344CB8AC3E}">
        <p14:creationId xmlns:p14="http://schemas.microsoft.com/office/powerpoint/2010/main" val="184601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0" name="Rektangel 19">
            <a:extLst>
              <a:ext uri="{FF2B5EF4-FFF2-40B4-BE49-F238E27FC236}">
                <a16:creationId xmlns:a16="http://schemas.microsoft.com/office/drawing/2014/main" id="{1C302AEB-2480-4917-2F65-B67EB07A1B41}"/>
              </a:ext>
            </a:extLst>
          </p:cNvPr>
          <p:cNvSpPr/>
          <p:nvPr/>
        </p:nvSpPr>
        <p:spPr>
          <a:xfrm>
            <a:off x="156400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Vad  är biogas och biorötrester?</a:t>
            </a:r>
          </a:p>
        </p:txBody>
      </p:sp>
      <p:sp>
        <p:nvSpPr>
          <p:cNvPr id="21" name="Rektangel 20">
            <a:extLst>
              <a:ext uri="{FF2B5EF4-FFF2-40B4-BE49-F238E27FC236}">
                <a16:creationId xmlns:a16="http://schemas.microsoft.com/office/drawing/2014/main" id="{C91C8301-0E30-4E70-07E0-CB9673800D0C}"/>
              </a:ext>
            </a:extLst>
          </p:cNvPr>
          <p:cNvSpPr/>
          <p:nvPr/>
        </p:nvSpPr>
        <p:spPr>
          <a:xfrm>
            <a:off x="513016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Hur kan biomassa omvandlas till energi?</a:t>
            </a:r>
          </a:p>
        </p:txBody>
      </p:sp>
      <p:sp>
        <p:nvSpPr>
          <p:cNvPr id="22" name="Rektangel 21">
            <a:extLst>
              <a:ext uri="{FF2B5EF4-FFF2-40B4-BE49-F238E27FC236}">
                <a16:creationId xmlns:a16="http://schemas.microsoft.com/office/drawing/2014/main" id="{B93B0453-C60B-D3C9-C8C5-2BA011274772}"/>
              </a:ext>
            </a:extLst>
          </p:cNvPr>
          <p:cNvSpPr/>
          <p:nvPr/>
        </p:nvSpPr>
        <p:spPr>
          <a:xfrm>
            <a:off x="869632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Skillnaden mellan den linjära och den cirkulära bioekonomi </a:t>
            </a:r>
          </a:p>
        </p:txBody>
      </p:sp>
      <p:sp>
        <p:nvSpPr>
          <p:cNvPr id="23" name="Rektangel 22">
            <a:extLst>
              <a:ext uri="{FF2B5EF4-FFF2-40B4-BE49-F238E27FC236}">
                <a16:creationId xmlns:a16="http://schemas.microsoft.com/office/drawing/2014/main" id="{BE35EE11-7DCF-9EDD-F692-9DA52A652DBB}"/>
              </a:ext>
            </a:extLst>
          </p:cNvPr>
          <p:cNvSpPr/>
          <p:nvPr/>
        </p:nvSpPr>
        <p:spPr>
          <a:xfrm>
            <a:off x="332613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Användningsområden för biogas och biorötrester </a:t>
            </a:r>
          </a:p>
        </p:txBody>
      </p:sp>
      <p:sp>
        <p:nvSpPr>
          <p:cNvPr id="24" name="Rektangel 23">
            <a:extLst>
              <a:ext uri="{FF2B5EF4-FFF2-40B4-BE49-F238E27FC236}">
                <a16:creationId xmlns:a16="http://schemas.microsoft.com/office/drawing/2014/main" id="{18ED5C15-822E-A9CE-EFD5-2BDE2569336F}"/>
              </a:ext>
            </a:extLst>
          </p:cNvPr>
          <p:cNvSpPr/>
          <p:nvPr/>
        </p:nvSpPr>
        <p:spPr>
          <a:xfrm>
            <a:off x="718566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Näringsämnenas kretslopp </a:t>
            </a:r>
          </a:p>
        </p:txBody>
      </p:sp>
      <p:sp>
        <p:nvSpPr>
          <p:cNvPr id="25" name="textruta 24">
            <a:extLst>
              <a:ext uri="{FF2B5EF4-FFF2-40B4-BE49-F238E27FC236}">
                <a16:creationId xmlns:a16="http://schemas.microsoft.com/office/drawing/2014/main" id="{C5B75B3B-8035-990E-9B48-FF96ED3F54F0}"/>
              </a:ext>
            </a:extLst>
          </p:cNvPr>
          <p:cNvSpPr txBox="1"/>
          <p:nvPr/>
        </p:nvSpPr>
        <p:spPr>
          <a:xfrm>
            <a:off x="4181476" y="596351"/>
            <a:ext cx="4791074" cy="769441"/>
          </a:xfrm>
          <a:prstGeom prst="rect">
            <a:avLst/>
          </a:prstGeom>
          <a:noFill/>
        </p:spPr>
        <p:txBody>
          <a:bodyPr wrap="square" rtlCol="0">
            <a:spAutoFit/>
          </a:bodyPr>
          <a:lstStyle/>
          <a:p>
            <a:r>
              <a:rPr lang="sv-SE" sz="4400" dirty="0">
                <a:solidFill>
                  <a:srgbClr val="B1E2D6"/>
                </a:solidFill>
              </a:rPr>
              <a:t>Lärandemål  </a:t>
            </a:r>
          </a:p>
        </p:txBody>
      </p:sp>
    </p:spTree>
    <p:extLst>
      <p:ext uri="{BB962C8B-B14F-4D97-AF65-F5344CB8AC3E}">
        <p14:creationId xmlns:p14="http://schemas.microsoft.com/office/powerpoint/2010/main" val="17222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06878B"/>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Ekonomiskt utmanande  </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Transport kostnader</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Risk för avskogning  </a:t>
            </a:r>
          </a:p>
          <a:p>
            <a:endParaRPr lang="nb-NO" sz="2133" dirty="0">
              <a:solidFill>
                <a:srgbClr val="009499"/>
              </a:solidFill>
              <a:latin typeface="Myriad Pro" panose="020B0503030403020204" pitchFamily="34" charset="0"/>
            </a:endParaRP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sv-SE" sz="2400" dirty="0">
                  <a:solidFill>
                    <a:srgbClr val="4A7C28"/>
                  </a:solidFill>
                  <a:latin typeface="Myriad Pro" panose="020B0503030403020204" pitchFamily="34" charset="0"/>
                </a:rPr>
                <a:t>Utnyttjande av mindre använda resurser</a:t>
              </a:r>
            </a:p>
            <a:p>
              <a:pPr marL="542317" lvl="1" indent="-304815">
                <a:lnSpc>
                  <a:spcPct val="150000"/>
                </a:lnSpc>
                <a:buFont typeface="Arial" panose="020B0604020202020204" pitchFamily="34" charset="0"/>
                <a:buChar char="•"/>
              </a:pPr>
              <a:r>
                <a:rPr lang="sv-SE" sz="2400" dirty="0">
                  <a:solidFill>
                    <a:srgbClr val="4A7C28"/>
                  </a:solidFill>
                  <a:latin typeface="Myriad Pro" panose="020B0503030403020204" pitchFamily="34" charset="0"/>
                </a:rPr>
                <a:t>Lokal produktion</a:t>
              </a:r>
            </a:p>
            <a:p>
              <a:pPr marL="542317" lvl="1" indent="-304815">
                <a:lnSpc>
                  <a:spcPct val="150000"/>
                </a:lnSpc>
                <a:buFont typeface="Arial" panose="020B0604020202020204" pitchFamily="34" charset="0"/>
                <a:buChar char="•"/>
              </a:pPr>
              <a:r>
                <a:rPr lang="sv-SE" sz="2400" dirty="0">
                  <a:solidFill>
                    <a:srgbClr val="4A7C28"/>
                  </a:solidFill>
                  <a:latin typeface="Myriad Pro" panose="020B0503030403020204" pitchFamily="34" charset="0"/>
                </a:rPr>
                <a:t>Miljövänligt</a:t>
              </a: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3908562" cy="1591185"/>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Fördelar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132195" cy="741485"/>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Cons </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2" y="955066"/>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294547117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EE6F7C"/>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err="1">
                <a:solidFill>
                  <a:srgbClr val="A43F3E"/>
                </a:solidFill>
                <a:latin typeface="Myriad Pro" panose="020B0503030403020204" pitchFamily="34" charset="0"/>
              </a:rPr>
              <a:t>Ekonomiskt</a:t>
            </a:r>
            <a:r>
              <a:rPr lang="en-US" sz="2400" dirty="0">
                <a:solidFill>
                  <a:srgbClr val="A43F3E"/>
                </a:solidFill>
                <a:latin typeface="Myriad Pro" panose="020B0503030403020204" pitchFamily="34" charset="0"/>
              </a:rPr>
              <a:t> </a:t>
            </a:r>
            <a:r>
              <a:rPr lang="en-US" sz="2400" dirty="0" err="1">
                <a:solidFill>
                  <a:srgbClr val="A43F3E"/>
                </a:solidFill>
                <a:latin typeface="Myriad Pro" panose="020B0503030403020204" pitchFamily="34" charset="0"/>
              </a:rPr>
              <a:t>utmanande</a:t>
            </a:r>
            <a:endParaRPr lang="en-US" sz="2400" dirty="0">
              <a:solidFill>
                <a:srgbClr val="A43F3E"/>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err="1">
                <a:solidFill>
                  <a:srgbClr val="A43F3E"/>
                </a:solidFill>
                <a:latin typeface="Myriad Pro" panose="020B0503030403020204" pitchFamily="34" charset="0"/>
              </a:rPr>
              <a:t>Transportkostnader</a:t>
            </a:r>
            <a:endParaRPr lang="en-US" sz="2400" dirty="0">
              <a:solidFill>
                <a:srgbClr val="A43F3E"/>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a:solidFill>
                  <a:srgbClr val="A43F3E"/>
                </a:solidFill>
                <a:latin typeface="Myriad Pro" panose="020B0503030403020204" pitchFamily="34" charset="0"/>
              </a:rPr>
              <a:t>Risk för </a:t>
            </a:r>
            <a:r>
              <a:rPr lang="en-US" sz="2400" dirty="0" err="1">
                <a:solidFill>
                  <a:srgbClr val="A43F3E"/>
                </a:solidFill>
                <a:latin typeface="Myriad Pro" panose="020B0503030403020204" pitchFamily="34" charset="0"/>
              </a:rPr>
              <a:t>avskogning</a:t>
            </a:r>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2878A"/>
            </a:solidFill>
            <a:ln>
              <a:noFill/>
            </a:ln>
          </p:spPr>
          <p:txBody>
            <a:bodyPr rtlCol="0" anchor="ctr"/>
            <a:lstStyle/>
            <a:p>
              <a:pPr marL="237502" lvl="1">
                <a:lnSpc>
                  <a:spcPts val="3520"/>
                </a:lnSpc>
              </a:pPr>
              <a:endParaRPr lang="nb-NO" sz="1600" dirty="0">
                <a:solidFill>
                  <a:srgbClr val="00949A"/>
                </a:solidFill>
                <a:latin typeface="Myriad Pro" panose="020B0503030403020204" pitchFamily="34" charset="0"/>
              </a:endParaRPr>
            </a:p>
            <a:p>
              <a:pPr marL="237502" lvl="1">
                <a:lnSpc>
                  <a:spcPct val="150000"/>
                </a:lnSpc>
              </a:pPr>
              <a:endParaRPr lang="nb-NO" sz="1600" dirty="0">
                <a:solidFill>
                  <a:srgbClr val="00949A"/>
                </a:solidFill>
                <a:latin typeface="Myriad Pro" panose="020B0503030403020204" pitchFamily="34" charset="0"/>
              </a:endParaRPr>
            </a:p>
            <a:p>
              <a:pPr marL="237502" lvl="1"/>
              <a:endParaRPr lang="nb-NO" sz="2400" dirty="0">
                <a:solidFill>
                  <a:srgbClr val="00949A"/>
                </a:solidFill>
                <a:latin typeface="Myriad Pro" panose="020B0503030403020204" pitchFamily="34" charset="0"/>
              </a:endParaRP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Utnyttjande av mindre använda resurser</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Lokalproduktion </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Miljövänlig  </a:t>
              </a:r>
            </a:p>
            <a:p>
              <a:pPr marL="542317" lvl="1" indent="-304815">
                <a:lnSpc>
                  <a:spcPct val="150000"/>
                </a:lnSpc>
                <a:buFont typeface="Arial" panose="020B0604020202020204" pitchFamily="34" charset="0"/>
                <a:buChar char="•"/>
              </a:pPr>
              <a:endParaRPr lang="nb-NO" sz="1867" dirty="0">
                <a:solidFill>
                  <a:srgbClr val="00949A"/>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00949A"/>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4500910" cy="1591185"/>
            </a:xfrm>
            <a:prstGeom prst="rect">
              <a:avLst/>
            </a:prstGeom>
          </p:spPr>
          <p:txBody>
            <a:bodyPr wrap="square" lIns="0" tIns="0" rIns="0" bIns="0" rtlCol="0" anchor="t">
              <a:spAutoFit/>
            </a:bodyPr>
            <a:lstStyle/>
            <a:p>
              <a:pPr lvl="2">
                <a:lnSpc>
                  <a:spcPts val="6250"/>
                </a:lnSpc>
              </a:pPr>
              <a:r>
                <a:rPr lang="nb-NO" sz="4667" dirty="0">
                  <a:solidFill>
                    <a:srgbClr val="00949A"/>
                  </a:solidFill>
                  <a:latin typeface="Myriad Pro" panose="020B0503030403020204" pitchFamily="34" charset="0"/>
                </a:rPr>
                <a:t>Pros</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741795" cy="741485"/>
          </a:xfrm>
          <a:prstGeom prst="rect">
            <a:avLst/>
          </a:prstGeom>
        </p:spPr>
        <p:txBody>
          <a:bodyPr wrap="square" lIns="0" tIns="0" rIns="0" bIns="0" rtlCol="0" anchor="t">
            <a:spAutoFit/>
          </a:bodyPr>
          <a:lstStyle/>
          <a:p>
            <a:pPr>
              <a:lnSpc>
                <a:spcPts val="6250"/>
              </a:lnSpc>
            </a:pPr>
            <a:r>
              <a:rPr lang="nb-NO" sz="4667" dirty="0">
                <a:solidFill>
                  <a:srgbClr val="A43F3E"/>
                </a:solidFill>
                <a:latin typeface="Myriad Pro" panose="020B0503030403020204" pitchFamily="34" charset="0"/>
              </a:rPr>
              <a:t>Nackdelar</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4" y="5068396"/>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425720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248587"/>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47474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Förgasning</a:t>
            </a:r>
            <a:r>
              <a:rPr lang="en-US" sz="5896" dirty="0">
                <a:solidFill>
                  <a:srgbClr val="D0E7DE"/>
                </a:solidFill>
                <a:latin typeface="Myriad Pro" panose="020B0503030403020204" pitchFamily="34" charset="0"/>
              </a:rPr>
              <a:t> </a:t>
            </a: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263083"/>
            <a:ext cx="3378152" cy="3052831"/>
            <a:chOff x="2692824" y="387677"/>
            <a:chExt cx="7098379" cy="6301844"/>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Minskar utsläppen av farliga ämnen  </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Utnyttjar avfall på ett positivt sätt </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 Återvinningsbara metaller </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387677"/>
              <a:ext cx="7098379" cy="1466557"/>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Fördelar</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Låg energitäthet  </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Komplicerad process</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Nackdelar </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0" y="3124547"/>
            <a:ext cx="736598" cy="726521"/>
          </a:xfrm>
          <a:prstGeom prst="ellipse">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2650039145"/>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314141"/>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59314" y="3562107"/>
                <a:ext cx="1459990" cy="358623"/>
              </a:xfrm>
              <a:prstGeom prst="rect">
                <a:avLst/>
              </a:prstGeom>
              <a:noFill/>
            </p:spPr>
            <p:txBody>
              <a:bodyPr wrap="square" rtlCol="0">
                <a:spAutoFit/>
              </a:bodyPr>
              <a:lstStyle/>
              <a:p>
                <a:r>
                  <a:rPr lang="nb-NO" sz="1600" b="1" dirty="0">
                    <a:solidFill>
                      <a:schemeClr val="bg1"/>
                    </a:solidFill>
                    <a:latin typeface="Myriad Pro" panose="020B0503030403020204" pitchFamily="34" charset="0"/>
                    <a:cs typeface="Calibri" panose="020F0502020204030204" pitchFamily="34" charset="0"/>
                  </a:rPr>
                  <a:t>800 - 1000</a:t>
                </a:r>
                <a:r>
                  <a:rPr lang="nb-NO" sz="1600" b="1" dirty="0">
                    <a:solidFill>
                      <a:schemeClr val="bg1"/>
                    </a:solidFill>
                    <a:effectLst/>
                    <a:latin typeface="Myriad Pro" panose="020B0503030403020204" pitchFamily="34" charset="0"/>
                    <a:cs typeface="Calibri" panose="020F0502020204030204" pitchFamily="34" charset="0"/>
                  </a:rPr>
                  <a:t>°</a:t>
                </a:r>
                <a:r>
                  <a:rPr lang="nb-NO" sz="1600" b="1" dirty="0">
                    <a:solidFill>
                      <a:schemeClr val="bg1"/>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66977651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4590991"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Gassifiering</a:t>
            </a:r>
            <a:r>
              <a:rPr lang="en-US" sz="5896" dirty="0">
                <a:solidFill>
                  <a:srgbClr val="D0E7DE"/>
                </a:solidFill>
                <a:latin typeface="Myriad Pro" panose="020B0503030403020204" pitchFamily="34" charset="0"/>
              </a:rPr>
              <a:t> </a:t>
            </a: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378152" cy="3192796"/>
            <a:chOff x="2692824" y="98752"/>
            <a:chExt cx="7098378" cy="6590769"/>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90D581"/>
            </a:solidFill>
            <a:ln>
              <a:noFill/>
            </a:ln>
          </p:spPr>
          <p:txBody>
            <a:bodyPr rtlCol="0" anchor="ctr"/>
            <a:lstStyle/>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sv-SE" dirty="0">
                  <a:solidFill>
                    <a:srgbClr val="497C28"/>
                  </a:solidFill>
                  <a:latin typeface="Myriad Pro" panose="020B0503030403020204" pitchFamily="34" charset="0"/>
                </a:rPr>
                <a:t>Minskar utsläppen av farliga ämnen av farliga ämnen </a:t>
              </a:r>
            </a:p>
            <a:p>
              <a:pPr marL="542317" lvl="1" indent="-304815">
                <a:lnSpc>
                  <a:spcPct val="150000"/>
                </a:lnSpc>
                <a:buFont typeface="Arial" panose="020B0604020202020204" pitchFamily="34" charset="0"/>
                <a:buChar char="•"/>
              </a:pPr>
              <a:r>
                <a:rPr lang="sv-SE" dirty="0">
                  <a:solidFill>
                    <a:srgbClr val="497C28"/>
                  </a:solidFill>
                  <a:latin typeface="Myriad Pro" panose="020B0503030403020204" pitchFamily="34" charset="0"/>
                </a:rPr>
                <a:t>Utnyttjar avfall på ett effektivt sätt</a:t>
              </a:r>
            </a:p>
            <a:p>
              <a:pPr marL="542317" lvl="1" indent="-304815">
                <a:lnSpc>
                  <a:spcPct val="150000"/>
                </a:lnSpc>
                <a:buFont typeface="Arial" panose="020B0604020202020204" pitchFamily="34" charset="0"/>
                <a:buChar char="•"/>
              </a:pPr>
              <a:r>
                <a:rPr lang="sv-SE" dirty="0">
                  <a:solidFill>
                    <a:srgbClr val="497C28"/>
                  </a:solidFill>
                  <a:latin typeface="Myriad Pro" panose="020B0503030403020204" pitchFamily="34" charset="0"/>
                </a:rPr>
                <a:t>Återvinningsbara metaller</a:t>
              </a: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2"/>
              <a:ext cx="7098378" cy="1466557"/>
            </a:xfrm>
            <a:prstGeom prst="rect">
              <a:avLst/>
            </a:prstGeom>
          </p:spPr>
          <p:txBody>
            <a:bodyPr wrap="square" lIns="0" tIns="0" rIns="0" bIns="0" rtlCol="0" anchor="t">
              <a:spAutoFit/>
            </a:bodyPr>
            <a:lstStyle/>
            <a:p>
              <a:pPr lvl="2">
                <a:lnSpc>
                  <a:spcPts val="6250"/>
                </a:lnSpc>
              </a:pPr>
              <a:r>
                <a:rPr lang="nb-NO" sz="3600" dirty="0">
                  <a:solidFill>
                    <a:srgbClr val="497C28"/>
                  </a:solidFill>
                  <a:latin typeface="Myriad Pro" panose="020B0503030403020204" pitchFamily="34" charset="0"/>
                </a:rPr>
                <a:t>Fördelar </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9A1"/>
                </a:solidFill>
                <a:latin typeface="Myriad Pro" panose="020B0503030403020204" pitchFamily="34" charset="0"/>
              </a:rPr>
              <a:t>Låg energitäthet</a:t>
            </a:r>
          </a:p>
          <a:p>
            <a:pPr marL="542317" lvl="1" indent="-304815">
              <a:lnSpc>
                <a:spcPct val="150000"/>
              </a:lnSpc>
              <a:buFont typeface="Arial" panose="020B0604020202020204" pitchFamily="34" charset="0"/>
              <a:buChar char="•"/>
            </a:pPr>
            <a:r>
              <a:rPr lang="nb-NO" dirty="0">
                <a:solidFill>
                  <a:srgbClr val="0099A1"/>
                </a:solidFill>
                <a:latin typeface="Myriad Pro" panose="020B0503030403020204" pitchFamily="34" charset="0"/>
              </a:rPr>
              <a:t>Komplicerat process</a:t>
            </a:r>
            <a:endParaRPr lang="nb-NO" sz="1867"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Nackdelar </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1279461"/>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2407202866"/>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282327"/>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97701" y="3523719"/>
                <a:ext cx="1383217"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236992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213135"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Gassifisering</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378152" cy="3192796"/>
            <a:chOff x="2692824" y="98753"/>
            <a:chExt cx="7098379" cy="6590768"/>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007880"/>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chemeClr val="bg1">
                    <a:lumMod val="50000"/>
                  </a:schemeClr>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0099A1"/>
                  </a:solidFill>
                  <a:latin typeface="Myriad Pro" panose="020B0503030403020204" pitchFamily="34" charset="0"/>
                </a:rPr>
                <a:t>Minskar</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utläppen</a:t>
              </a:r>
              <a:r>
                <a:rPr lang="en-US" dirty="0">
                  <a:solidFill>
                    <a:srgbClr val="0099A1"/>
                  </a:solidFill>
                  <a:latin typeface="Myriad Pro" panose="020B0503030403020204" pitchFamily="34" charset="0"/>
                </a:rPr>
                <a:t> av </a:t>
              </a:r>
              <a:r>
                <a:rPr lang="en-US" dirty="0" err="1">
                  <a:solidFill>
                    <a:srgbClr val="0099A1"/>
                  </a:solidFill>
                  <a:latin typeface="Myriad Pro" panose="020B0503030403020204" pitchFamily="34" charset="0"/>
                </a:rPr>
                <a:t>farliga</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ämnen</a:t>
              </a:r>
              <a:r>
                <a:rPr lang="en-US" dirty="0">
                  <a:solidFill>
                    <a:srgbClr val="0099A1"/>
                  </a:solidFill>
                  <a:latin typeface="Myriad Pro" panose="020B0503030403020204" pitchFamily="34" charset="0"/>
                </a:rPr>
                <a:t> </a:t>
              </a:r>
            </a:p>
            <a:p>
              <a:pPr marL="542317" lvl="1" indent="-304815">
                <a:lnSpc>
                  <a:spcPct val="150000"/>
                </a:lnSpc>
                <a:buFont typeface="Arial" panose="020B0604020202020204" pitchFamily="34" charset="0"/>
                <a:buChar char="•"/>
              </a:pPr>
              <a:r>
                <a:rPr lang="en-US" dirty="0" err="1">
                  <a:solidFill>
                    <a:srgbClr val="0099A1"/>
                  </a:solidFill>
                  <a:latin typeface="Myriad Pro" panose="020B0503030403020204" pitchFamily="34" charset="0"/>
                </a:rPr>
                <a:t>Utnyttjar</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avfall</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på</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ett</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effektivt</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sätt</a:t>
              </a:r>
              <a:endParaRPr lang="en-US"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1867" dirty="0" err="1">
                  <a:solidFill>
                    <a:srgbClr val="0099A1"/>
                  </a:solidFill>
                  <a:latin typeface="Myriad Pro" panose="020B0503030403020204" pitchFamily="34" charset="0"/>
                </a:rPr>
                <a:t>Återvinningsbara</a:t>
              </a:r>
              <a:r>
                <a:rPr lang="en-US" sz="1867" dirty="0">
                  <a:solidFill>
                    <a:srgbClr val="0099A1"/>
                  </a:solidFill>
                  <a:latin typeface="Myriad Pro" panose="020B0503030403020204" pitchFamily="34" charset="0"/>
                </a:rPr>
                <a:t> </a:t>
              </a:r>
              <a:r>
                <a:rPr lang="en-US" sz="1867" dirty="0" err="1">
                  <a:solidFill>
                    <a:srgbClr val="0099A1"/>
                  </a:solidFill>
                  <a:latin typeface="Myriad Pro" panose="020B0503030403020204" pitchFamily="34" charset="0"/>
                </a:rPr>
                <a:t>metaller</a:t>
              </a:r>
              <a:endParaRPr lang="nb-NO" sz="1867"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3"/>
              <a:ext cx="7098379" cy="1466557"/>
            </a:xfrm>
            <a:prstGeom prst="rect">
              <a:avLst/>
            </a:prstGeom>
          </p:spPr>
          <p:txBody>
            <a:bodyPr wrap="square" lIns="0" tIns="0" rIns="0" bIns="0" rtlCol="0" anchor="t">
              <a:spAutoFit/>
            </a:bodyPr>
            <a:lstStyle/>
            <a:p>
              <a:pPr lvl="2">
                <a:lnSpc>
                  <a:spcPts val="6250"/>
                </a:lnSpc>
              </a:pPr>
              <a:r>
                <a:rPr lang="nb-NO" sz="3600" dirty="0">
                  <a:solidFill>
                    <a:srgbClr val="0099A1"/>
                  </a:solidFill>
                  <a:latin typeface="Myriad Pro" panose="020B0503030403020204" pitchFamily="34" charset="0"/>
                </a:rPr>
                <a:t>Pros</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EE6F7C"/>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Låg energitäthet</a:t>
            </a: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Komplicerad process</a:t>
            </a: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A43F3E"/>
                </a:solidFill>
                <a:latin typeface="Myriad Pro" panose="020B0503030403020204" pitchFamily="34" charset="0"/>
              </a:rPr>
              <a:t>Nackdelar </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4699145"/>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2886213532"/>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71296" y="4277918"/>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73059" y="3472450"/>
                <a:ext cx="1472304"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23060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38667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Pyrolys</a:t>
            </a:r>
            <a:endParaRPr lang="en-US" sz="5896" dirty="0">
              <a:solidFill>
                <a:srgbClr val="D0E7DE"/>
              </a:solidFill>
              <a:latin typeface="Myriad Pro" panose="020B0503030403020204" pitchFamily="34" charset="0"/>
            </a:endParaRPr>
          </a:p>
        </p:txBody>
      </p:sp>
      <p:sp>
        <p:nvSpPr>
          <p:cNvPr id="2" name="TextBox 10">
            <a:extLst>
              <a:ext uri="{FF2B5EF4-FFF2-40B4-BE49-F238E27FC236}">
                <a16:creationId xmlns:a16="http://schemas.microsoft.com/office/drawing/2014/main" id="{245FE2A8-57A0-D952-3CBE-316E6BFBA4D1}"/>
              </a:ext>
            </a:extLst>
          </p:cNvPr>
          <p:cNvSpPr txBox="1"/>
          <p:nvPr/>
        </p:nvSpPr>
        <p:spPr>
          <a:xfrm>
            <a:off x="7480543" y="460390"/>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Förgasning</a:t>
            </a:r>
            <a:endParaRPr lang="en-US" sz="5896" dirty="0">
              <a:solidFill>
                <a:srgbClr val="D0E7DE"/>
              </a:solidFill>
              <a:latin typeface="Myriad Pro" panose="020B0503030403020204" pitchFamily="34" charset="0"/>
            </a:endParaRPr>
          </a:p>
        </p:txBody>
      </p:sp>
      <p:sp>
        <p:nvSpPr>
          <p:cNvPr id="3" name="TextBox 10">
            <a:extLst>
              <a:ext uri="{FF2B5EF4-FFF2-40B4-BE49-F238E27FC236}">
                <a16:creationId xmlns:a16="http://schemas.microsoft.com/office/drawing/2014/main" id="{70031E66-A09F-2FD4-A534-8D54FFEFF7D4}"/>
              </a:ext>
            </a:extLst>
          </p:cNvPr>
          <p:cNvSpPr txBox="1"/>
          <p:nvPr/>
        </p:nvSpPr>
        <p:spPr>
          <a:xfrm>
            <a:off x="5199223" y="1453953"/>
            <a:ext cx="6093866" cy="975267"/>
          </a:xfrm>
          <a:prstGeom prst="rect">
            <a:avLst/>
          </a:prstGeom>
        </p:spPr>
        <p:txBody>
          <a:bodyPr wrap="square" lIns="0" tIns="0" rIns="0" bIns="0" rtlCol="0" anchor="t">
            <a:spAutoFit/>
          </a:bodyPr>
          <a:lstStyle/>
          <a:p>
            <a:pPr>
              <a:lnSpc>
                <a:spcPts val="6250"/>
              </a:lnSpc>
            </a:pPr>
            <a:r>
              <a:rPr lang="en-US" sz="9600" dirty="0">
                <a:solidFill>
                  <a:srgbClr val="D0E7DE"/>
                </a:solidFill>
                <a:latin typeface="Myriad Pro" panose="020B0503030403020204" pitchFamily="34" charset="0"/>
              </a:rPr>
              <a:t>V S</a:t>
            </a:r>
          </a:p>
        </p:txBody>
      </p:sp>
      <p:grpSp>
        <p:nvGrpSpPr>
          <p:cNvPr id="7" name="Gruppe 6">
            <a:extLst>
              <a:ext uri="{FF2B5EF4-FFF2-40B4-BE49-F238E27FC236}">
                <a16:creationId xmlns:a16="http://schemas.microsoft.com/office/drawing/2014/main" id="{EBBE0DBB-4174-A354-96DE-5C70A2D22BF2}"/>
              </a:ext>
            </a:extLst>
          </p:cNvPr>
          <p:cNvGrpSpPr/>
          <p:nvPr/>
        </p:nvGrpSpPr>
        <p:grpSpPr>
          <a:xfrm>
            <a:off x="758580" y="1459701"/>
            <a:ext cx="3952875" cy="496799"/>
            <a:chOff x="0" y="133086"/>
            <a:chExt cx="1499860" cy="899916"/>
          </a:xfrm>
          <a:solidFill>
            <a:srgbClr val="248587"/>
          </a:solidFill>
        </p:grpSpPr>
        <p:sp>
          <p:nvSpPr>
            <p:cNvPr id="9" name="Rektangel 8">
              <a:extLst>
                <a:ext uri="{FF2B5EF4-FFF2-40B4-BE49-F238E27FC236}">
                  <a16:creationId xmlns:a16="http://schemas.microsoft.com/office/drawing/2014/main" id="{508CCC19-164D-66F5-AA09-2BF5CCDA1CEF}"/>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10" name="TekstSylinder 9">
              <a:extLst>
                <a:ext uri="{FF2B5EF4-FFF2-40B4-BE49-F238E27FC236}">
                  <a16:creationId xmlns:a16="http://schemas.microsoft.com/office/drawing/2014/main" id="{A8521B93-6242-FBA1-D179-9908D9CFA468}"/>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Produkt</a:t>
              </a:r>
              <a:endParaRPr lang="nb-NO" sz="1600" kern="1200" noProof="0" dirty="0">
                <a:latin typeface="Myriad Pro" panose="020B0503030403020204" pitchFamily="34" charset="0"/>
              </a:endParaRPr>
            </a:p>
          </p:txBody>
        </p:sp>
      </p:grpSp>
      <p:grpSp>
        <p:nvGrpSpPr>
          <p:cNvPr id="32" name="Gruppe 31">
            <a:extLst>
              <a:ext uri="{FF2B5EF4-FFF2-40B4-BE49-F238E27FC236}">
                <a16:creationId xmlns:a16="http://schemas.microsoft.com/office/drawing/2014/main" id="{B61CB196-AAB4-9E2D-6990-C4D12051D0B6}"/>
              </a:ext>
            </a:extLst>
          </p:cNvPr>
          <p:cNvGrpSpPr/>
          <p:nvPr/>
        </p:nvGrpSpPr>
        <p:grpSpPr>
          <a:xfrm>
            <a:off x="767996" y="3336255"/>
            <a:ext cx="3952875" cy="496799"/>
            <a:chOff x="0" y="133086"/>
            <a:chExt cx="1499860" cy="899916"/>
          </a:xfrm>
          <a:solidFill>
            <a:srgbClr val="248587"/>
          </a:solidFill>
        </p:grpSpPr>
        <p:sp>
          <p:nvSpPr>
            <p:cNvPr id="33" name="Rektangel 32">
              <a:extLst>
                <a:ext uri="{FF2B5EF4-FFF2-40B4-BE49-F238E27FC236}">
                  <a16:creationId xmlns:a16="http://schemas.microsoft.com/office/drawing/2014/main" id="{9AC7142D-6E3F-9469-FCC0-2D34DE24BE73}"/>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34" name="TekstSylinder 33">
              <a:extLst>
                <a:ext uri="{FF2B5EF4-FFF2-40B4-BE49-F238E27FC236}">
                  <a16:creationId xmlns:a16="http://schemas.microsoft.com/office/drawing/2014/main" id="{6FF8657B-D2E7-A9F8-EFCD-ED3D6CF1E446}"/>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Temperatur</a:t>
              </a:r>
              <a:endParaRPr lang="nb-NO" sz="1600" kern="1200" noProof="0" dirty="0">
                <a:latin typeface="Myriad Pro" panose="020B0503030403020204" pitchFamily="34" charset="0"/>
              </a:endParaRPr>
            </a:p>
          </p:txBody>
        </p:sp>
      </p:grpSp>
      <p:grpSp>
        <p:nvGrpSpPr>
          <p:cNvPr id="39" name="Gruppe 38">
            <a:extLst>
              <a:ext uri="{FF2B5EF4-FFF2-40B4-BE49-F238E27FC236}">
                <a16:creationId xmlns:a16="http://schemas.microsoft.com/office/drawing/2014/main" id="{83DE4A0C-9E90-86BC-9049-EDCC0F2A1BC5}"/>
              </a:ext>
            </a:extLst>
          </p:cNvPr>
          <p:cNvGrpSpPr/>
          <p:nvPr/>
        </p:nvGrpSpPr>
        <p:grpSpPr>
          <a:xfrm>
            <a:off x="758580" y="4916242"/>
            <a:ext cx="3952875" cy="496799"/>
            <a:chOff x="0" y="133086"/>
            <a:chExt cx="1499860" cy="899916"/>
          </a:xfrm>
          <a:solidFill>
            <a:srgbClr val="248587"/>
          </a:solidFill>
        </p:grpSpPr>
        <p:sp>
          <p:nvSpPr>
            <p:cNvPr id="40" name="Rektangel 39">
              <a:extLst>
                <a:ext uri="{FF2B5EF4-FFF2-40B4-BE49-F238E27FC236}">
                  <a16:creationId xmlns:a16="http://schemas.microsoft.com/office/drawing/2014/main" id="{FB4677DA-5CA0-A176-099A-C4102FD301C0}"/>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1" name="TekstSylinder 40">
              <a:extLst>
                <a:ext uri="{FF2B5EF4-FFF2-40B4-BE49-F238E27FC236}">
                  <a16:creationId xmlns:a16="http://schemas.microsoft.com/office/drawing/2014/main" id="{B3FD5088-BE84-6D1C-CFC5-1E384387AD8D}"/>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Resurser</a:t>
              </a:r>
              <a:endParaRPr lang="nb-NO" sz="1600" kern="1200" noProof="0" dirty="0">
                <a:latin typeface="Myriad Pro" panose="020B0503030403020204" pitchFamily="34" charset="0"/>
              </a:endParaRPr>
            </a:p>
          </p:txBody>
        </p:sp>
      </p:grpSp>
      <p:grpSp>
        <p:nvGrpSpPr>
          <p:cNvPr id="43" name="Gruppe 42">
            <a:extLst>
              <a:ext uri="{FF2B5EF4-FFF2-40B4-BE49-F238E27FC236}">
                <a16:creationId xmlns:a16="http://schemas.microsoft.com/office/drawing/2014/main" id="{E5D2C70D-C1EE-24B3-56FE-14E85BFC23E4}"/>
              </a:ext>
            </a:extLst>
          </p:cNvPr>
          <p:cNvGrpSpPr/>
          <p:nvPr/>
        </p:nvGrpSpPr>
        <p:grpSpPr>
          <a:xfrm>
            <a:off x="7480543" y="1475876"/>
            <a:ext cx="3952875" cy="496799"/>
            <a:chOff x="0" y="60625"/>
            <a:chExt cx="1499860" cy="972377"/>
          </a:xfrm>
        </p:grpSpPr>
        <p:sp>
          <p:nvSpPr>
            <p:cNvPr id="44" name="Rektangel 43">
              <a:extLst>
                <a:ext uri="{FF2B5EF4-FFF2-40B4-BE49-F238E27FC236}">
                  <a16:creationId xmlns:a16="http://schemas.microsoft.com/office/drawing/2014/main" id="{1881154F-61BC-BFCD-7D8E-12D531BA5C47}"/>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5" name="TekstSylinder 44">
              <a:extLst>
                <a:ext uri="{FF2B5EF4-FFF2-40B4-BE49-F238E27FC236}">
                  <a16:creationId xmlns:a16="http://schemas.microsoft.com/office/drawing/2014/main" id="{61EF0899-455E-CCFA-79EF-8DDE241D6175}"/>
                </a:ext>
              </a:extLst>
            </p:cNvPr>
            <p:cNvSpPr txBox="1"/>
            <p:nvPr/>
          </p:nvSpPr>
          <p:spPr>
            <a:xfrm>
              <a:off x="0" y="60625"/>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Produkt</a:t>
              </a:r>
              <a:endParaRPr lang="nb-NO" sz="1600" kern="1200" noProof="0" dirty="0">
                <a:latin typeface="Myriad Pro" panose="020B0503030403020204" pitchFamily="34" charset="0"/>
              </a:endParaRPr>
            </a:p>
          </p:txBody>
        </p:sp>
      </p:grpSp>
      <p:grpSp>
        <p:nvGrpSpPr>
          <p:cNvPr id="46" name="Gruppe 45">
            <a:extLst>
              <a:ext uri="{FF2B5EF4-FFF2-40B4-BE49-F238E27FC236}">
                <a16:creationId xmlns:a16="http://schemas.microsoft.com/office/drawing/2014/main" id="{0E425D6D-49DD-19B3-AAA4-A16A5D2C4C5E}"/>
              </a:ext>
            </a:extLst>
          </p:cNvPr>
          <p:cNvGrpSpPr/>
          <p:nvPr/>
        </p:nvGrpSpPr>
        <p:grpSpPr>
          <a:xfrm>
            <a:off x="7471129" y="3336256"/>
            <a:ext cx="3952875" cy="496799"/>
            <a:chOff x="0" y="133086"/>
            <a:chExt cx="1499860" cy="899916"/>
          </a:xfrm>
        </p:grpSpPr>
        <p:sp>
          <p:nvSpPr>
            <p:cNvPr id="47" name="Rektangel 46">
              <a:extLst>
                <a:ext uri="{FF2B5EF4-FFF2-40B4-BE49-F238E27FC236}">
                  <a16:creationId xmlns:a16="http://schemas.microsoft.com/office/drawing/2014/main" id="{26CA1E8C-7DC3-AF41-8911-750C9AF22F55}"/>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8" name="TekstSylinder 47">
              <a:extLst>
                <a:ext uri="{FF2B5EF4-FFF2-40B4-BE49-F238E27FC236}">
                  <a16:creationId xmlns:a16="http://schemas.microsoft.com/office/drawing/2014/main" id="{CD7CD743-DD22-898A-0034-211ACC5A46E3}"/>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Temperatur</a:t>
              </a:r>
              <a:endParaRPr lang="nb-NO" sz="1600" kern="1200" noProof="0" dirty="0">
                <a:latin typeface="Myriad Pro" panose="020B0503030403020204" pitchFamily="34" charset="0"/>
              </a:endParaRPr>
            </a:p>
          </p:txBody>
        </p:sp>
      </p:grpSp>
      <p:grpSp>
        <p:nvGrpSpPr>
          <p:cNvPr id="49" name="Gruppe 48">
            <a:extLst>
              <a:ext uri="{FF2B5EF4-FFF2-40B4-BE49-F238E27FC236}">
                <a16:creationId xmlns:a16="http://schemas.microsoft.com/office/drawing/2014/main" id="{8E585D7D-B037-AC5A-9F74-8A1ECA684938}"/>
              </a:ext>
            </a:extLst>
          </p:cNvPr>
          <p:cNvGrpSpPr/>
          <p:nvPr/>
        </p:nvGrpSpPr>
        <p:grpSpPr>
          <a:xfrm>
            <a:off x="7480543" y="4911219"/>
            <a:ext cx="3952875" cy="496799"/>
            <a:chOff x="0" y="133086"/>
            <a:chExt cx="1499860" cy="899916"/>
          </a:xfrm>
        </p:grpSpPr>
        <p:sp>
          <p:nvSpPr>
            <p:cNvPr id="50" name="Rektangel 49">
              <a:extLst>
                <a:ext uri="{FF2B5EF4-FFF2-40B4-BE49-F238E27FC236}">
                  <a16:creationId xmlns:a16="http://schemas.microsoft.com/office/drawing/2014/main" id="{402001EE-BA71-E7D7-E15D-9168662E88FE}"/>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51" name="TekstSylinder 50">
              <a:extLst>
                <a:ext uri="{FF2B5EF4-FFF2-40B4-BE49-F238E27FC236}">
                  <a16:creationId xmlns:a16="http://schemas.microsoft.com/office/drawing/2014/main" id="{00370666-2773-AE17-2B57-BAD8AFD3B081}"/>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Resurser</a:t>
              </a:r>
              <a:endParaRPr lang="nb-NO" sz="1600" kern="1200" noProof="0" dirty="0">
                <a:latin typeface="Myriad Pro" panose="020B0503030403020204" pitchFamily="34" charset="0"/>
              </a:endParaRPr>
            </a:p>
          </p:txBody>
        </p:sp>
      </p:grpSp>
      <p:pic>
        <p:nvPicPr>
          <p:cNvPr id="52" name="Bilde 51" descr="Et bilde som inneholder tegnefilm, flaske&#10;&#10;Automatisk generert beskrivelse">
            <a:extLst>
              <a:ext uri="{FF2B5EF4-FFF2-40B4-BE49-F238E27FC236}">
                <a16:creationId xmlns:a16="http://schemas.microsoft.com/office/drawing/2014/main" id="{C1BE7285-26E2-D72D-395E-B2E528F67A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6533" y="2087478"/>
            <a:ext cx="620893" cy="1070052"/>
          </a:xfrm>
          <a:prstGeom prst="rect">
            <a:avLst/>
          </a:prstGeom>
        </p:spPr>
      </p:pic>
      <p:pic>
        <p:nvPicPr>
          <p:cNvPr id="60" name="Bilde 59" descr="Et bilde som inneholder tegnefilm, flaske&#10;&#10;Automatisk generert beskrivelse">
            <a:extLst>
              <a:ext uri="{FF2B5EF4-FFF2-40B4-BE49-F238E27FC236}">
                <a16:creationId xmlns:a16="http://schemas.microsoft.com/office/drawing/2014/main" id="{98EECDD3-5007-3BA3-1CDC-EC69636D44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69980" y="2147611"/>
            <a:ext cx="592529" cy="1021170"/>
          </a:xfrm>
          <a:prstGeom prst="rect">
            <a:avLst/>
          </a:prstGeom>
        </p:spPr>
      </p:pic>
      <p:pic>
        <p:nvPicPr>
          <p:cNvPr id="61" name="Bilde 60" descr="Et bilde som inneholder kunst, design&#10;&#10;Automatisk generert beskrivelse">
            <a:extLst>
              <a:ext uri="{FF2B5EF4-FFF2-40B4-BE49-F238E27FC236}">
                <a16:creationId xmlns:a16="http://schemas.microsoft.com/office/drawing/2014/main" id="{4961C9F8-08FB-3E35-2C0A-CE3C97FE44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853" y="2238057"/>
            <a:ext cx="984353" cy="768894"/>
          </a:xfrm>
          <a:prstGeom prst="rect">
            <a:avLst/>
          </a:prstGeom>
        </p:spPr>
      </p:pic>
      <p:pic>
        <p:nvPicPr>
          <p:cNvPr id="62" name="Bilde 61" descr="Et bilde som inneholder Grafikk, skjermbilde, grønn, grafisk design&#10;&#10;Automatisk generert beskrivelse">
            <a:extLst>
              <a:ext uri="{FF2B5EF4-FFF2-40B4-BE49-F238E27FC236}">
                <a16:creationId xmlns:a16="http://schemas.microsoft.com/office/drawing/2014/main" id="{20F0D9F9-43D0-B723-026B-3F00F5132C2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00974" y="2093989"/>
            <a:ext cx="984354" cy="998938"/>
          </a:xfrm>
          <a:prstGeom prst="rect">
            <a:avLst/>
          </a:prstGeom>
        </p:spPr>
      </p:pic>
      <p:sp>
        <p:nvSpPr>
          <p:cNvPr id="63" name="TekstSylinder 62">
            <a:extLst>
              <a:ext uri="{FF2B5EF4-FFF2-40B4-BE49-F238E27FC236}">
                <a16:creationId xmlns:a16="http://schemas.microsoft.com/office/drawing/2014/main" id="{2AC80B16-A475-77C0-ACC7-0E21539625FF}"/>
              </a:ext>
            </a:extLst>
          </p:cNvPr>
          <p:cNvSpPr txBox="1"/>
          <p:nvPr/>
        </p:nvSpPr>
        <p:spPr>
          <a:xfrm>
            <a:off x="8542972" y="4049660"/>
            <a:ext cx="2448907"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800 - 1000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sp>
        <p:nvSpPr>
          <p:cNvPr id="64" name="TekstSylinder 63">
            <a:extLst>
              <a:ext uri="{FF2B5EF4-FFF2-40B4-BE49-F238E27FC236}">
                <a16:creationId xmlns:a16="http://schemas.microsoft.com/office/drawing/2014/main" id="{C99445EE-A0C9-36F8-A053-DD7B3471BF23}"/>
              </a:ext>
            </a:extLst>
          </p:cNvPr>
          <p:cNvSpPr txBox="1"/>
          <p:nvPr/>
        </p:nvSpPr>
        <p:spPr>
          <a:xfrm>
            <a:off x="1803177" y="4011328"/>
            <a:ext cx="2414295"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500 - 600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pic>
        <p:nvPicPr>
          <p:cNvPr id="65" name="Bilde 64" descr="Et bilde som inneholder design, kunst&#10;&#10;Automatisk generert beskrivelse">
            <a:extLst>
              <a:ext uri="{FF2B5EF4-FFF2-40B4-BE49-F238E27FC236}">
                <a16:creationId xmlns:a16="http://schemas.microsoft.com/office/drawing/2014/main" id="{8933C784-A14D-0B58-51A6-39DF7513883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81" y="5796001"/>
            <a:ext cx="1153836" cy="767111"/>
          </a:xfrm>
          <a:prstGeom prst="rect">
            <a:avLst/>
          </a:prstGeom>
        </p:spPr>
      </p:pic>
      <p:pic>
        <p:nvPicPr>
          <p:cNvPr id="66" name="Bilde 65" descr="Et bilde som inneholder design, kunst&#10;&#10;Automatisk generert beskrivelse">
            <a:extLst>
              <a:ext uri="{FF2B5EF4-FFF2-40B4-BE49-F238E27FC236}">
                <a16:creationId xmlns:a16="http://schemas.microsoft.com/office/drawing/2014/main" id="{86F6DF01-6C37-A6B1-1ED6-7E50A22BA4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03422" y="5630499"/>
            <a:ext cx="1153836" cy="767111"/>
          </a:xfrm>
          <a:prstGeom prst="rect">
            <a:avLst/>
          </a:prstGeom>
        </p:spPr>
      </p:pic>
      <p:pic>
        <p:nvPicPr>
          <p:cNvPr id="68" name="Bilde 67" descr="Et bilde som inneholder skjermbilde, design, kunst&#10;&#10;Automatisk generert beskrivelse">
            <a:extLst>
              <a:ext uri="{FF2B5EF4-FFF2-40B4-BE49-F238E27FC236}">
                <a16:creationId xmlns:a16="http://schemas.microsoft.com/office/drawing/2014/main" id="{358F9468-4EDE-2DD9-BBBD-22778C5520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3704" y="5554746"/>
            <a:ext cx="971828" cy="956320"/>
          </a:xfrm>
          <a:prstGeom prst="rect">
            <a:avLst/>
          </a:prstGeom>
        </p:spPr>
      </p:pic>
      <p:pic>
        <p:nvPicPr>
          <p:cNvPr id="70" name="Bilde 69" descr="Et bilde som inneholder kunst&#10;&#10;Automatisk generert beskrivelse med lav konfidens">
            <a:extLst>
              <a:ext uri="{FF2B5EF4-FFF2-40B4-BE49-F238E27FC236}">
                <a16:creationId xmlns:a16="http://schemas.microsoft.com/office/drawing/2014/main" id="{B1E90A30-EC2C-F0A6-3331-9909A274D9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01597" y="5554746"/>
            <a:ext cx="1122407" cy="1033975"/>
          </a:xfrm>
          <a:prstGeom prst="rect">
            <a:avLst/>
          </a:prstGeom>
        </p:spPr>
      </p:pic>
      <p:pic>
        <p:nvPicPr>
          <p:cNvPr id="72" name="Bilde 71" descr="Et bilde som inneholder hjerte, eple, clip art, kreativitet&#10;&#10;Automatisk generert beskrivelse">
            <a:extLst>
              <a:ext uri="{FF2B5EF4-FFF2-40B4-BE49-F238E27FC236}">
                <a16:creationId xmlns:a16="http://schemas.microsoft.com/office/drawing/2014/main" id="{9B95A2D4-13E9-A368-ABDD-65BEEDF8A1C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66067" y="5565366"/>
            <a:ext cx="744258" cy="1023355"/>
          </a:xfrm>
          <a:prstGeom prst="rect">
            <a:avLst/>
          </a:prstGeom>
        </p:spPr>
      </p:pic>
      <p:pic>
        <p:nvPicPr>
          <p:cNvPr id="74" name="Bilde 73" descr="Et bilde som inneholder plante&#10;&#10;Automatisk generert beskrivelse">
            <a:extLst>
              <a:ext uri="{FF2B5EF4-FFF2-40B4-BE49-F238E27FC236}">
                <a16:creationId xmlns:a16="http://schemas.microsoft.com/office/drawing/2014/main" id="{DABB9905-2668-094F-45BF-70F47083234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63114" y="5557540"/>
            <a:ext cx="1215365" cy="1028386"/>
          </a:xfrm>
          <a:prstGeom prst="rect">
            <a:avLst/>
          </a:prstGeom>
        </p:spPr>
      </p:pic>
    </p:spTree>
    <p:extLst>
      <p:ext uri="{BB962C8B-B14F-4D97-AF65-F5344CB8AC3E}">
        <p14:creationId xmlns:p14="http://schemas.microsoft.com/office/powerpoint/2010/main" val="2393315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landskap, tre, himmel, maling&#10;&#10;Automatisk generert beskrivelse">
            <a:extLst>
              <a:ext uri="{FF2B5EF4-FFF2-40B4-BE49-F238E27FC236}">
                <a16:creationId xmlns:a16="http://schemas.microsoft.com/office/drawing/2014/main" id="{1F630F14-F36A-9DF8-7918-6FCD8F95D1D6}"/>
              </a:ext>
            </a:extLst>
          </p:cNvPr>
          <p:cNvPicPr>
            <a:picLocks noChangeAspect="1"/>
          </p:cNvPicPr>
          <p:nvPr/>
        </p:nvPicPr>
        <p:blipFill rotWithShape="1">
          <a:blip r:embed="rId2" cstate="print">
            <a:alphaModFix amt="43000"/>
            <a:extLst>
              <a:ext uri="{28A0092B-C50C-407E-A947-70E740481C1C}">
                <a14:useLocalDpi xmlns:a14="http://schemas.microsoft.com/office/drawing/2010/main"/>
              </a:ext>
            </a:extLst>
          </a:blip>
          <a:srcRect/>
          <a:stretch/>
        </p:blipFill>
        <p:spPr>
          <a:xfrm>
            <a:off x="0" y="1"/>
            <a:ext cx="12206015" cy="6858000"/>
          </a:xfrm>
          <a:prstGeom prst="rect">
            <a:avLst/>
          </a:prstGeom>
        </p:spPr>
      </p:pic>
      <p:grpSp>
        <p:nvGrpSpPr>
          <p:cNvPr id="7" name="Group 7"/>
          <p:cNvGrpSpPr/>
          <p:nvPr/>
        </p:nvGrpSpPr>
        <p:grpSpPr>
          <a:xfrm>
            <a:off x="3214992" y="518364"/>
            <a:ext cx="11506200" cy="2259380"/>
            <a:chOff x="0" y="123825"/>
            <a:chExt cx="21640800" cy="4518762"/>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0" y="123825"/>
              <a:ext cx="15546288" cy="1652249"/>
            </a:xfrm>
            <a:prstGeom prst="rect">
              <a:avLst/>
            </a:prstGeom>
          </p:spPr>
          <p:txBody>
            <a:bodyPr wrap="square" lIns="0" tIns="0" rIns="0" bIns="0" rtlCol="0" anchor="t">
              <a:spAutoFit/>
            </a:bodyPr>
            <a:lstStyle/>
            <a:p>
              <a:pPr>
                <a:lnSpc>
                  <a:spcPts val="6250"/>
                </a:lnSpc>
              </a:pPr>
              <a:r>
                <a:rPr lang="en-US" sz="5896" dirty="0" err="1">
                  <a:solidFill>
                    <a:srgbClr val="007074"/>
                  </a:solidFill>
                  <a:latin typeface="Myriad Pro" panose="020B0503030403020204" pitchFamily="34" charset="0"/>
                </a:rPr>
                <a:t>Proteinutvinning</a:t>
              </a:r>
              <a:endParaRPr lang="en-US" sz="5896" dirty="0">
                <a:solidFill>
                  <a:srgbClr val="007074"/>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3155E8C8-D2B8-3441-D9A0-01CEF37E1A7F}"/>
              </a:ext>
            </a:extLst>
          </p:cNvPr>
          <p:cNvGraphicFramePr/>
          <p:nvPr>
            <p:extLst>
              <p:ext uri="{D42A27DB-BD31-4B8C-83A1-F6EECF244321}">
                <p14:modId xmlns:p14="http://schemas.microsoft.com/office/powerpoint/2010/main" val="1211500146"/>
              </p:ext>
            </p:extLst>
          </p:nvPr>
        </p:nvGraphicFramePr>
        <p:xfrm>
          <a:off x="1027301" y="1648146"/>
          <a:ext cx="10128665" cy="460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9091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866A4F36-3BB7-F6D0-92BE-E9C5912C0B71}"/>
              </a:ext>
            </a:extLst>
          </p:cNvPr>
          <p:cNvGrpSpPr/>
          <p:nvPr/>
        </p:nvGrpSpPr>
        <p:grpSpPr>
          <a:xfrm>
            <a:off x="5488241" y="1722749"/>
            <a:ext cx="6069928" cy="4346377"/>
            <a:chOff x="7151756" y="1879839"/>
            <a:chExt cx="10840306" cy="7532579"/>
          </a:xfrm>
        </p:grpSpPr>
        <p:pic>
          <p:nvPicPr>
            <p:cNvPr id="1026" name="Picture 2" descr="Home - N2 Applied">
              <a:extLst>
                <a:ext uri="{FF2B5EF4-FFF2-40B4-BE49-F238E27FC236}">
                  <a16:creationId xmlns:a16="http://schemas.microsoft.com/office/drawing/2014/main" id="{70237AFB-0FA5-3D61-D588-D171064A1B0A}"/>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a:ext>
              </a:extLst>
            </a:blip>
            <a:srcRect/>
            <a:stretch/>
          </p:blipFill>
          <p:spPr bwMode="auto">
            <a:xfrm>
              <a:off x="7151756" y="1879839"/>
              <a:ext cx="10840306" cy="753257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8D812007-4CF8-D275-4731-47760790FD89}"/>
                </a:ext>
              </a:extLst>
            </p:cNvPr>
            <p:cNvSpPr/>
            <p:nvPr/>
          </p:nvSpPr>
          <p:spPr>
            <a:xfrm>
              <a:off x="7151756" y="1879839"/>
              <a:ext cx="10840305" cy="1242132"/>
            </a:xfrm>
            <a:prstGeom prst="rect">
              <a:avLst/>
            </a:prstGeom>
            <a:solidFill>
              <a:srgbClr val="B3D8D9"/>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grpSp>
        <p:nvGrpSpPr>
          <p:cNvPr id="7" name="Group 7"/>
          <p:cNvGrpSpPr/>
          <p:nvPr/>
        </p:nvGrpSpPr>
        <p:grpSpPr>
          <a:xfrm>
            <a:off x="3152427" y="168285"/>
            <a:ext cx="8405741" cy="1283110"/>
            <a:chOff x="50800" y="3800049"/>
            <a:chExt cx="30034547" cy="2083855"/>
          </a:xfrm>
        </p:grpSpPr>
        <p:sp>
          <p:nvSpPr>
            <p:cNvPr id="8" name="TextBox 8"/>
            <p:cNvSpPr txBox="1"/>
            <p:nvPr/>
          </p:nvSpPr>
          <p:spPr>
            <a:xfrm>
              <a:off x="50800"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7"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13139127" y="4531499"/>
              <a:ext cx="16946220" cy="1352405"/>
            </a:xfrm>
            <a:prstGeom prst="rect">
              <a:avLst/>
            </a:prstGeom>
          </p:spPr>
          <p:txBody>
            <a:bodyPr wrap="square" lIns="0" tIns="0" rIns="0" bIns="0" rtlCol="0" anchor="t">
              <a:spAutoFit/>
            </a:bodyPr>
            <a:lstStyle/>
            <a:p>
              <a:pPr>
                <a:lnSpc>
                  <a:spcPts val="6250"/>
                </a:lnSpc>
              </a:pPr>
              <a:r>
                <a:rPr lang="en-US" sz="5896" dirty="0">
                  <a:solidFill>
                    <a:schemeClr val="bg1"/>
                  </a:solidFill>
                  <a:latin typeface="Myriad Pro" panose="020B0503030403020204" pitchFamily="34" charset="0"/>
                </a:rPr>
                <a:t>N2Applied</a:t>
              </a:r>
            </a:p>
          </p:txBody>
        </p:sp>
      </p:grpSp>
      <p:graphicFrame>
        <p:nvGraphicFramePr>
          <p:cNvPr id="19" name="Diagram 18">
            <a:extLst>
              <a:ext uri="{FF2B5EF4-FFF2-40B4-BE49-F238E27FC236}">
                <a16:creationId xmlns:a16="http://schemas.microsoft.com/office/drawing/2014/main" id="{56C44500-C139-32D9-70B1-631FFF1A07BD}"/>
              </a:ext>
            </a:extLst>
          </p:cNvPr>
          <p:cNvGraphicFramePr/>
          <p:nvPr>
            <p:extLst>
              <p:ext uri="{D42A27DB-BD31-4B8C-83A1-F6EECF244321}">
                <p14:modId xmlns:p14="http://schemas.microsoft.com/office/powerpoint/2010/main" val="4040994011"/>
              </p:ext>
            </p:extLst>
          </p:nvPr>
        </p:nvGraphicFramePr>
        <p:xfrm>
          <a:off x="633831" y="589553"/>
          <a:ext cx="4304981" cy="567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138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A0EE3195-F35F-2899-3995-F59F5C27B858}"/>
              </a:ext>
            </a:extLst>
          </p:cNvPr>
          <p:cNvSpPr/>
          <p:nvPr/>
        </p:nvSpPr>
        <p:spPr>
          <a:xfrm>
            <a:off x="6096000" y="-19050"/>
            <a:ext cx="6093866" cy="687705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7" name="Group 7"/>
          <p:cNvGrpSpPr/>
          <p:nvPr/>
        </p:nvGrpSpPr>
        <p:grpSpPr>
          <a:xfrm>
            <a:off x="351781" y="201041"/>
            <a:ext cx="11248189" cy="1009616"/>
            <a:chOff x="-668038" y="-1863130"/>
            <a:chExt cx="22496378" cy="6505717"/>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668038" y="-1863130"/>
              <a:ext cx="22496378" cy="5243180"/>
            </a:xfrm>
            <a:prstGeom prst="rect">
              <a:avLst/>
            </a:prstGeom>
          </p:spPr>
          <p:txBody>
            <a:bodyPr wrap="square" lIns="0" tIns="0" rIns="0" bIns="0" rtlCol="0" anchor="t">
              <a:spAutoFit/>
            </a:bodyPr>
            <a:lstStyle/>
            <a:p>
              <a:pPr>
                <a:lnSpc>
                  <a:spcPts val="6250"/>
                </a:lnSpc>
              </a:pPr>
              <a:r>
                <a:rPr lang="en-US" sz="5400" dirty="0" err="1">
                  <a:solidFill>
                    <a:srgbClr val="007074"/>
                  </a:solidFill>
                  <a:latin typeface="Myriad Pro" panose="020B0503030403020204" pitchFamily="34" charset="0"/>
                </a:rPr>
                <a:t>Struvitutvinning</a:t>
              </a:r>
              <a:endParaRPr lang="en-US" sz="5400" dirty="0">
                <a:solidFill>
                  <a:srgbClr val="E0EEED"/>
                </a:solidFill>
                <a:latin typeface="Myriad Pro" panose="020B0503030403020204" pitchFamily="34" charset="0"/>
              </a:endParaRPr>
            </a:p>
          </p:txBody>
        </p:sp>
      </p:grpSp>
      <p:grpSp>
        <p:nvGrpSpPr>
          <p:cNvPr id="13" name="Gruppe 12">
            <a:extLst>
              <a:ext uri="{FF2B5EF4-FFF2-40B4-BE49-F238E27FC236}">
                <a16:creationId xmlns:a16="http://schemas.microsoft.com/office/drawing/2014/main" id="{694B5233-8D6F-F2F7-73F9-B900BD745E5D}"/>
              </a:ext>
            </a:extLst>
          </p:cNvPr>
          <p:cNvGrpSpPr/>
          <p:nvPr/>
        </p:nvGrpSpPr>
        <p:grpSpPr>
          <a:xfrm>
            <a:off x="7173307" y="1597424"/>
            <a:ext cx="4307493" cy="4099760"/>
            <a:chOff x="6663847" y="2520531"/>
            <a:chExt cx="3419606" cy="3254692"/>
          </a:xfrm>
        </p:grpSpPr>
        <p:pic>
          <p:nvPicPr>
            <p:cNvPr id="19" name="Bilde 18" descr="Et bilde som inneholder husplante, blomsterpotte, plante, vindu&#10;&#10;Automatisk generert beskrivelse">
              <a:extLst>
                <a:ext uri="{FF2B5EF4-FFF2-40B4-BE49-F238E27FC236}">
                  <a16:creationId xmlns:a16="http://schemas.microsoft.com/office/drawing/2014/main" id="{AA680651-A39B-4177-38E7-2F3BB56E72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79913" y="2520531"/>
              <a:ext cx="1703540" cy="3254692"/>
            </a:xfrm>
            <a:prstGeom prst="rect">
              <a:avLst/>
            </a:prstGeom>
          </p:spPr>
        </p:pic>
        <p:pic>
          <p:nvPicPr>
            <p:cNvPr id="2" name="Bilde 1" descr="Et bilde som inneholder husplante, blomsterpotte, plante, vindu&#10;&#10;Automatisk generert beskrivelse">
              <a:extLst>
                <a:ext uri="{FF2B5EF4-FFF2-40B4-BE49-F238E27FC236}">
                  <a16:creationId xmlns:a16="http://schemas.microsoft.com/office/drawing/2014/main" id="{93889A73-1310-6BAC-EAC3-2A776E1389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63847" y="2520531"/>
              <a:ext cx="1450418" cy="3254692"/>
            </a:xfrm>
            <a:prstGeom prst="rect">
              <a:avLst/>
            </a:prstGeom>
          </p:spPr>
        </p:pic>
      </p:grpSp>
      <p:sp>
        <p:nvSpPr>
          <p:cNvPr id="16" name="TextBox 10">
            <a:extLst>
              <a:ext uri="{FF2B5EF4-FFF2-40B4-BE49-F238E27FC236}">
                <a16:creationId xmlns:a16="http://schemas.microsoft.com/office/drawing/2014/main" id="{715588A8-DD28-8F84-C7FD-81BD879D1CFC}"/>
              </a:ext>
            </a:extLst>
          </p:cNvPr>
          <p:cNvSpPr txBox="1"/>
          <p:nvPr/>
        </p:nvSpPr>
        <p:spPr>
          <a:xfrm>
            <a:off x="8206936" y="5543677"/>
            <a:ext cx="3188773" cy="675634"/>
          </a:xfrm>
          <a:prstGeom prst="rect">
            <a:avLst/>
          </a:prstGeom>
        </p:spPr>
        <p:txBody>
          <a:bodyPr wrap="square" lIns="0" tIns="0" rIns="0" bIns="0" rtlCol="0" anchor="t">
            <a:spAutoFit/>
          </a:bodyPr>
          <a:lstStyle/>
          <a:p>
            <a:pPr>
              <a:lnSpc>
                <a:spcPts val="6250"/>
              </a:lnSpc>
            </a:pPr>
            <a:r>
              <a:rPr lang="en-US" sz="2400" dirty="0" err="1">
                <a:solidFill>
                  <a:srgbClr val="F4FBFB"/>
                </a:solidFill>
                <a:latin typeface="Myriad Pro" panose="020B0503030403020204" pitchFamily="34" charset="0"/>
              </a:rPr>
              <a:t>Fosforbrist</a:t>
            </a:r>
            <a:endParaRPr lang="en-US" sz="2400" dirty="0">
              <a:solidFill>
                <a:srgbClr val="F4FBFB"/>
              </a:solidFill>
              <a:latin typeface="Myriad Pro" panose="020B0503030403020204" pitchFamily="34" charset="0"/>
            </a:endParaRPr>
          </a:p>
        </p:txBody>
      </p:sp>
      <p:sp>
        <p:nvSpPr>
          <p:cNvPr id="5" name="Avrundet rektangel 4">
            <a:extLst>
              <a:ext uri="{FF2B5EF4-FFF2-40B4-BE49-F238E27FC236}">
                <a16:creationId xmlns:a16="http://schemas.microsoft.com/office/drawing/2014/main" id="{E5559721-36A7-DE28-5D59-B7F745E34875}"/>
              </a:ext>
            </a:extLst>
          </p:cNvPr>
          <p:cNvSpPr/>
          <p:nvPr/>
        </p:nvSpPr>
        <p:spPr>
          <a:xfrm>
            <a:off x="1194276" y="1553808"/>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Struvit</a:t>
            </a:r>
          </a:p>
        </p:txBody>
      </p:sp>
      <p:sp>
        <p:nvSpPr>
          <p:cNvPr id="11" name="Avrundet rektangel 10">
            <a:extLst>
              <a:ext uri="{FF2B5EF4-FFF2-40B4-BE49-F238E27FC236}">
                <a16:creationId xmlns:a16="http://schemas.microsoft.com/office/drawing/2014/main" id="{857CC02C-2FC0-8488-C149-00798E54C666}"/>
              </a:ext>
            </a:extLst>
          </p:cNvPr>
          <p:cNvSpPr/>
          <p:nvPr/>
        </p:nvSpPr>
        <p:spPr>
          <a:xfrm>
            <a:off x="1205610" y="2825776"/>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Problem</a:t>
            </a:r>
          </a:p>
        </p:txBody>
      </p:sp>
      <p:sp>
        <p:nvSpPr>
          <p:cNvPr id="12" name="Avrundet rektangel 11">
            <a:extLst>
              <a:ext uri="{FF2B5EF4-FFF2-40B4-BE49-F238E27FC236}">
                <a16:creationId xmlns:a16="http://schemas.microsoft.com/office/drawing/2014/main" id="{B16A72DC-F7C7-DDE2-F651-954BFBCEF4C8}"/>
              </a:ext>
            </a:extLst>
          </p:cNvPr>
          <p:cNvSpPr/>
          <p:nvPr/>
        </p:nvSpPr>
        <p:spPr>
          <a:xfrm>
            <a:off x="1194276" y="4173049"/>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Struvitutvinning </a:t>
            </a:r>
          </a:p>
        </p:txBody>
      </p:sp>
      <p:sp>
        <p:nvSpPr>
          <p:cNvPr id="15" name="Avrundet rektangel 14">
            <a:extLst>
              <a:ext uri="{FF2B5EF4-FFF2-40B4-BE49-F238E27FC236}">
                <a16:creationId xmlns:a16="http://schemas.microsoft.com/office/drawing/2014/main" id="{20A4AE93-DE82-3A2F-0D62-15E8A1B13DC9}"/>
              </a:ext>
            </a:extLst>
          </p:cNvPr>
          <p:cNvSpPr/>
          <p:nvPr/>
        </p:nvSpPr>
        <p:spPr>
          <a:xfrm>
            <a:off x="1205610" y="5569885"/>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Gödselmedel</a:t>
            </a:r>
          </a:p>
        </p:txBody>
      </p:sp>
      <p:pic>
        <p:nvPicPr>
          <p:cNvPr id="18" name="Bilde 17" descr="Et bilde som inneholder skjermbilde, Grafikk, grafisk design, design&#10;&#10;Automatisk generert beskrivelse">
            <a:extLst>
              <a:ext uri="{FF2B5EF4-FFF2-40B4-BE49-F238E27FC236}">
                <a16:creationId xmlns:a16="http://schemas.microsoft.com/office/drawing/2014/main" id="{09546E6C-BC7F-86FA-5015-DA52A66FF8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723" y="3754042"/>
            <a:ext cx="1467223" cy="1453763"/>
          </a:xfrm>
          <a:prstGeom prst="rect">
            <a:avLst/>
          </a:prstGeom>
        </p:spPr>
      </p:pic>
      <p:pic>
        <p:nvPicPr>
          <p:cNvPr id="21" name="Bilde 20" descr="Et bilde som inneholder Barnekunst, flaske, plast, illustrasjon&#10;&#10;Automatisk generert beskrivelse">
            <a:extLst>
              <a:ext uri="{FF2B5EF4-FFF2-40B4-BE49-F238E27FC236}">
                <a16:creationId xmlns:a16="http://schemas.microsoft.com/office/drawing/2014/main" id="{46AD635E-52B8-C26E-1A84-1D0E1B0C663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0601" y="5373106"/>
            <a:ext cx="1039160" cy="1219883"/>
          </a:xfrm>
          <a:prstGeom prst="rect">
            <a:avLst/>
          </a:prstGeom>
        </p:spPr>
      </p:pic>
      <p:pic>
        <p:nvPicPr>
          <p:cNvPr id="23" name="Bilde 22" descr="Et bilde som inneholder kunst, Kunstpapir, Kreativ kunst, Origamipapir&#10;&#10;Automatisk generert beskrivelse">
            <a:extLst>
              <a:ext uri="{FF2B5EF4-FFF2-40B4-BE49-F238E27FC236}">
                <a16:creationId xmlns:a16="http://schemas.microsoft.com/office/drawing/2014/main" id="{6904A87A-44AB-26AD-F5F6-756C446E19E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9034" y="1097375"/>
            <a:ext cx="1223912" cy="1287492"/>
          </a:xfrm>
          <a:prstGeom prst="rect">
            <a:avLst/>
          </a:prstGeom>
        </p:spPr>
      </p:pic>
      <p:pic>
        <p:nvPicPr>
          <p:cNvPr id="25" name="Bilde 24" descr="Et bilde som inneholder logo, Grafikk, symbol, grafisk design&#10;&#10;Automatisk generert beskrivelse">
            <a:extLst>
              <a:ext uri="{FF2B5EF4-FFF2-40B4-BE49-F238E27FC236}">
                <a16:creationId xmlns:a16="http://schemas.microsoft.com/office/drawing/2014/main" id="{ADA47AF1-A415-D46B-8CD7-AD1FB30165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1200" y="2494575"/>
            <a:ext cx="1069950" cy="1069950"/>
          </a:xfrm>
          <a:prstGeom prst="rect">
            <a:avLst/>
          </a:prstGeom>
        </p:spPr>
      </p:pic>
    </p:spTree>
    <p:extLst>
      <p:ext uri="{BB962C8B-B14F-4D97-AF65-F5344CB8AC3E}">
        <p14:creationId xmlns:p14="http://schemas.microsoft.com/office/powerpoint/2010/main" val="42581736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F2E23E6-7028-340E-62BF-B654A73F5B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7315242" y="-19050"/>
            <a:ext cx="12192001" cy="6877050"/>
          </a:xfrm>
          <a:prstGeom prst="rect">
            <a:avLst/>
          </a:prstGeom>
        </p:spPr>
      </p:pic>
      <p:grpSp>
        <p:nvGrpSpPr>
          <p:cNvPr id="7" name="Group 7"/>
          <p:cNvGrpSpPr/>
          <p:nvPr/>
        </p:nvGrpSpPr>
        <p:grpSpPr>
          <a:xfrm>
            <a:off x="6384204" y="643625"/>
            <a:ext cx="5602015" cy="1040656"/>
            <a:chOff x="-4" y="123825"/>
            <a:chExt cx="21640804" cy="6176559"/>
          </a:xfrm>
        </p:grpSpPr>
        <p:sp>
          <p:nvSpPr>
            <p:cNvPr id="8" name="TextBox 8"/>
            <p:cNvSpPr txBox="1"/>
            <p:nvPr/>
          </p:nvSpPr>
          <p:spPr>
            <a:xfrm>
              <a:off x="50798"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9"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4" y="123825"/>
              <a:ext cx="18510892" cy="4903257"/>
            </a:xfrm>
            <a:prstGeom prst="rect">
              <a:avLst/>
            </a:prstGeom>
          </p:spPr>
          <p:txBody>
            <a:bodyPr wrap="square" lIns="0" tIns="0" rIns="0" bIns="0" rtlCol="0" anchor="t">
              <a:spAutoFit/>
            </a:bodyPr>
            <a:lstStyle/>
            <a:p>
              <a:pPr>
                <a:lnSpc>
                  <a:spcPts val="6250"/>
                </a:lnSpc>
              </a:pPr>
              <a:r>
                <a:rPr lang="en-US" sz="5896" dirty="0" err="1">
                  <a:solidFill>
                    <a:srgbClr val="007074"/>
                  </a:solidFill>
                  <a:latin typeface="Myriad Pro" panose="020B0503030403020204" pitchFamily="34" charset="0"/>
                </a:rPr>
                <a:t>Easymining</a:t>
              </a:r>
              <a:endParaRPr lang="en-US" sz="5896" dirty="0">
                <a:solidFill>
                  <a:srgbClr val="007074"/>
                </a:solidFill>
                <a:latin typeface="Myriad Pro" panose="020B0503030403020204" pitchFamily="34" charset="0"/>
              </a:endParaRPr>
            </a:p>
          </p:txBody>
        </p:sp>
      </p:grpSp>
      <p:graphicFrame>
        <p:nvGraphicFramePr>
          <p:cNvPr id="4" name="Diagram 3">
            <a:extLst>
              <a:ext uri="{FF2B5EF4-FFF2-40B4-BE49-F238E27FC236}">
                <a16:creationId xmlns:a16="http://schemas.microsoft.com/office/drawing/2014/main" id="{66AFB28B-5EC6-1805-A360-CFBA21335BDA}"/>
              </a:ext>
            </a:extLst>
          </p:cNvPr>
          <p:cNvGraphicFramePr/>
          <p:nvPr>
            <p:extLst>
              <p:ext uri="{D42A27DB-BD31-4B8C-83A1-F6EECF244321}">
                <p14:modId xmlns:p14="http://schemas.microsoft.com/office/powerpoint/2010/main" val="4224879147"/>
              </p:ext>
            </p:extLst>
          </p:nvPr>
        </p:nvGraphicFramePr>
        <p:xfrm>
          <a:off x="-440799" y="535660"/>
          <a:ext cx="5916577" cy="5786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uppe 10">
            <a:extLst>
              <a:ext uri="{FF2B5EF4-FFF2-40B4-BE49-F238E27FC236}">
                <a16:creationId xmlns:a16="http://schemas.microsoft.com/office/drawing/2014/main" id="{545A3C02-D4E7-C832-5305-2B030AE76C86}"/>
              </a:ext>
            </a:extLst>
          </p:cNvPr>
          <p:cNvGrpSpPr/>
          <p:nvPr/>
        </p:nvGrpSpPr>
        <p:grpSpPr>
          <a:xfrm>
            <a:off x="4876759" y="1675931"/>
            <a:ext cx="9104476" cy="4538444"/>
            <a:chOff x="5171065" y="2179798"/>
            <a:chExt cx="8431785" cy="3828395"/>
          </a:xfrm>
        </p:grpSpPr>
        <p:pic>
          <p:nvPicPr>
            <p:cNvPr id="2050" name="Picture 2" descr="Ash2Phos technical details">
              <a:extLst>
                <a:ext uri="{FF2B5EF4-FFF2-40B4-BE49-F238E27FC236}">
                  <a16:creationId xmlns:a16="http://schemas.microsoft.com/office/drawing/2014/main" id="{121A6763-B4B0-4F26-C9B0-BFB5C403383F}"/>
                </a:ext>
              </a:extLst>
            </p:cNvPr>
            <p:cNvPicPr>
              <a:picLocks noChangeAspect="1" noChangeArrowheads="1"/>
            </p:cNvPicPr>
            <p:nvPr/>
          </p:nvPicPr>
          <p:blipFill rotWithShape="1">
            <a:blip r:embed="rId9" cstate="print">
              <a:alphaModFix/>
              <a:extLst>
                <a:ext uri="{28A0092B-C50C-407E-A947-70E740481C1C}">
                  <a14:useLocalDpi xmlns:a14="http://schemas.microsoft.com/office/drawing/2010/main"/>
                </a:ext>
              </a:extLst>
            </a:blip>
            <a:srcRect/>
            <a:stretch/>
          </p:blipFill>
          <p:spPr bwMode="auto">
            <a:xfrm>
              <a:off x="5171065" y="2179798"/>
              <a:ext cx="6278792" cy="35142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kstSylinder 5">
              <a:extLst>
                <a:ext uri="{FF2B5EF4-FFF2-40B4-BE49-F238E27FC236}">
                  <a16:creationId xmlns:a16="http://schemas.microsoft.com/office/drawing/2014/main" id="{4CEB4C89-9E5A-09E7-322F-94EECA5E61F9}"/>
                </a:ext>
              </a:extLst>
            </p:cNvPr>
            <p:cNvSpPr txBox="1"/>
            <p:nvPr/>
          </p:nvSpPr>
          <p:spPr>
            <a:xfrm>
              <a:off x="7004982" y="5608083"/>
              <a:ext cx="6597868" cy="400110"/>
            </a:xfrm>
            <a:prstGeom prst="rect">
              <a:avLst/>
            </a:prstGeom>
            <a:noFill/>
          </p:spPr>
          <p:txBody>
            <a:bodyPr wrap="square">
              <a:spAutoFit/>
            </a:bodyPr>
            <a:lstStyle/>
            <a:p>
              <a:r>
                <a:rPr lang="en-US" sz="2000" dirty="0">
                  <a:solidFill>
                    <a:srgbClr val="007074"/>
                  </a:solidFill>
                  <a:latin typeface="Myriad Pro" panose="020B0503030403020204" pitchFamily="34" charset="0"/>
                </a:rPr>
                <a:t>Ash2®Phos technology </a:t>
              </a:r>
              <a:endParaRPr lang="nb-NO" sz="2000" dirty="0"/>
            </a:p>
          </p:txBody>
        </p:sp>
      </p:grpSp>
    </p:spTree>
    <p:extLst>
      <p:ext uri="{BB962C8B-B14F-4D97-AF65-F5344CB8AC3E}">
        <p14:creationId xmlns:p14="http://schemas.microsoft.com/office/powerpoint/2010/main" val="33115036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7"/>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 name="Rektangel: rundade hörn 1">
            <a:extLst>
              <a:ext uri="{FF2B5EF4-FFF2-40B4-BE49-F238E27FC236}">
                <a16:creationId xmlns:a16="http://schemas.microsoft.com/office/drawing/2014/main" id="{CCA8E7C3-0E2A-6288-87FE-37D8FF8D9CC0}"/>
              </a:ext>
            </a:extLst>
          </p:cNvPr>
          <p:cNvSpPr/>
          <p:nvPr/>
        </p:nvSpPr>
        <p:spPr>
          <a:xfrm>
            <a:off x="3219450" y="1645921"/>
            <a:ext cx="5753100" cy="4105010"/>
          </a:xfrm>
          <a:prstGeom prst="roundRect">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Vad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är</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det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första</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som</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ni</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tanker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på</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när</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ni</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hör</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ordet</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cirkulär</a:t>
            </a:r>
            <a:r>
              <a:rPr lang="en-US" sz="40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r>
              <a:rPr lang="en-US" sz="4000" dirty="0" err="1">
                <a:solidFill>
                  <a:schemeClr val="bg1"/>
                </a:solidFill>
                <a:latin typeface="+mj-lt"/>
                <a:ea typeface="+mj-ea"/>
                <a:cs typeface="+mj-cs"/>
                <a:hlinkClick r:id="rId3">
                  <a:extLst>
                    <a:ext uri="{A12FA001-AC4F-418D-AE19-62706E023703}">
                      <ahyp:hlinkClr xmlns:ahyp="http://schemas.microsoft.com/office/drawing/2018/hyperlinkcolor" val="tx"/>
                    </a:ext>
                  </a:extLst>
                </a:hlinkClick>
              </a:rPr>
              <a:t>bioekonomi</a:t>
            </a:r>
            <a:r>
              <a:rPr lang="en-US" sz="4000" kern="12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 </a:t>
            </a:r>
            <a:endParaRPr lang="sv-SE" sz="4000" dirty="0">
              <a:solidFill>
                <a:schemeClr val="bg1"/>
              </a:solidFill>
            </a:endParaRPr>
          </a:p>
        </p:txBody>
      </p:sp>
    </p:spTree>
    <p:extLst>
      <p:ext uri="{BB962C8B-B14F-4D97-AF65-F5344CB8AC3E}">
        <p14:creationId xmlns:p14="http://schemas.microsoft.com/office/powerpoint/2010/main" val="395269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0" name="Rektangel 19">
            <a:extLst>
              <a:ext uri="{FF2B5EF4-FFF2-40B4-BE49-F238E27FC236}">
                <a16:creationId xmlns:a16="http://schemas.microsoft.com/office/drawing/2014/main" id="{1C302AEB-2480-4917-2F65-B67EB07A1B41}"/>
              </a:ext>
            </a:extLst>
          </p:cNvPr>
          <p:cNvSpPr/>
          <p:nvPr/>
        </p:nvSpPr>
        <p:spPr>
          <a:xfrm>
            <a:off x="981074" y="1540960"/>
            <a:ext cx="7591426" cy="1366650"/>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75"/>
                </a:solidFill>
                <a:latin typeface="Times New Roman" panose="02020603050405020304" pitchFamily="18" charset="0"/>
                <a:ea typeface="Calibri" panose="020F0502020204030204" pitchFamily="34" charset="0"/>
              </a:rPr>
              <a:t>Hållbart</a:t>
            </a:r>
            <a:r>
              <a:rPr lang="en-US" b="1" dirty="0">
                <a:solidFill>
                  <a:srgbClr val="007075"/>
                </a:solidFill>
                <a:latin typeface="Times New Roman" panose="02020603050405020304" pitchFamily="18" charset="0"/>
                <a:ea typeface="Calibri" panose="020F0502020204030204" pitchFamily="34" charset="0"/>
              </a:rPr>
              <a:t> </a:t>
            </a:r>
            <a:r>
              <a:rPr lang="en-US" b="1" dirty="0" err="1">
                <a:solidFill>
                  <a:srgbClr val="007075"/>
                </a:solidFill>
                <a:latin typeface="Times New Roman" panose="02020603050405020304" pitchFamily="18" charset="0"/>
                <a:ea typeface="Calibri" panose="020F0502020204030204" pitchFamily="34" charset="0"/>
              </a:rPr>
              <a:t>djurfoder</a:t>
            </a:r>
            <a:endParaRPr lang="en-US" b="1" dirty="0">
              <a:solidFill>
                <a:srgbClr val="007075"/>
              </a:solidFill>
              <a:latin typeface="Times New Roman" panose="02020603050405020304" pitchFamily="18" charset="0"/>
              <a:ea typeface="Calibri" panose="020F0502020204030204" pitchFamily="34" charset="0"/>
            </a:endParaRPr>
          </a:p>
          <a:p>
            <a:pPr algn="ctr"/>
            <a:r>
              <a:rPr lang="sv-SE" dirty="0">
                <a:latin typeface="Times New Roman" panose="02020603050405020304" pitchFamily="18" charset="0"/>
                <a:ea typeface="Calibri" panose="020F0502020204030204" pitchFamily="34" charset="0"/>
              </a:rPr>
              <a:t>Gräsproteinkoncentrat används som ingrediens i djurfoder, både vått och torrt. Det ersätter soja och andra proteinfoder och bidrar till regional hållbarhet. </a:t>
            </a:r>
            <a:endParaRPr lang="sv-SE" dirty="0"/>
          </a:p>
        </p:txBody>
      </p:sp>
      <p:sp>
        <p:nvSpPr>
          <p:cNvPr id="23" name="Rektangel 22">
            <a:extLst>
              <a:ext uri="{FF2B5EF4-FFF2-40B4-BE49-F238E27FC236}">
                <a16:creationId xmlns:a16="http://schemas.microsoft.com/office/drawing/2014/main" id="{BE35EE11-7DCF-9EDD-F692-9DA52A652DBB}"/>
              </a:ext>
            </a:extLst>
          </p:cNvPr>
          <p:cNvSpPr/>
          <p:nvPr/>
        </p:nvSpPr>
        <p:spPr>
          <a:xfrm>
            <a:off x="981074" y="3082778"/>
            <a:ext cx="7591426" cy="136665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75"/>
                </a:solidFill>
                <a:effectLst/>
                <a:latin typeface="Times New Roman" panose="02020603050405020304" pitchFamily="18" charset="0"/>
                <a:ea typeface="Calibri" panose="020F0502020204030204" pitchFamily="34" charset="0"/>
              </a:rPr>
              <a:t>Fiber</a:t>
            </a:r>
          </a:p>
          <a:p>
            <a:pPr algn="ctr"/>
            <a:r>
              <a:rPr lang="sv-SE" dirty="0" err="1">
                <a:latin typeface="Times New Roman" panose="02020603050405020304" pitchFamily="18" charset="0"/>
                <a:ea typeface="Calibri" panose="020F0502020204030204" pitchFamily="34" charset="0"/>
              </a:rPr>
              <a:t>Skörderester</a:t>
            </a:r>
            <a:r>
              <a:rPr lang="sv-SE" dirty="0">
                <a:latin typeface="Times New Roman" panose="02020603050405020304" pitchFamily="18" charset="0"/>
                <a:ea typeface="Calibri" panose="020F0502020204030204" pitchFamily="34" charset="0"/>
              </a:rPr>
              <a:t> som halm, skal och stjälkar är rika på cellulosa och kan därför användas som fiber, till exempel i textilier. </a:t>
            </a:r>
            <a:endParaRPr lang="sv-SE" dirty="0"/>
          </a:p>
        </p:txBody>
      </p:sp>
      <p:sp>
        <p:nvSpPr>
          <p:cNvPr id="24" name="Rektangel 23">
            <a:extLst>
              <a:ext uri="{FF2B5EF4-FFF2-40B4-BE49-F238E27FC236}">
                <a16:creationId xmlns:a16="http://schemas.microsoft.com/office/drawing/2014/main" id="{18ED5C15-822E-A9CE-EFD5-2BDE2569336F}"/>
              </a:ext>
            </a:extLst>
          </p:cNvPr>
          <p:cNvSpPr/>
          <p:nvPr/>
        </p:nvSpPr>
        <p:spPr>
          <a:xfrm>
            <a:off x="9224036" y="542544"/>
            <a:ext cx="2743174" cy="595884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7075"/>
                </a:solidFill>
              </a:rPr>
              <a:t>Bioplast</a:t>
            </a:r>
          </a:p>
          <a:p>
            <a:pPr algn="ctr"/>
            <a:r>
              <a:rPr lang="sv-SE" dirty="0">
                <a:latin typeface="Times New Roman" panose="02020603050405020304" pitchFamily="18" charset="0"/>
                <a:ea typeface="Calibri" panose="020F0502020204030204" pitchFamily="34" charset="0"/>
              </a:rPr>
              <a:t>Stärkelse, en vanlig komponent i många restprodukter från jordbruket, kan utvinnas och bearbetas för att producera biologiskt nedbrytbar plast. Den resulterande bioplasten är inte bara biologiskt nedbrytbar utan har också ett betydligt lägre koldioxidavtryck jämfört med konventionell plast. </a:t>
            </a:r>
            <a:endParaRPr lang="sv-SE" dirty="0"/>
          </a:p>
        </p:txBody>
      </p:sp>
      <p:sp>
        <p:nvSpPr>
          <p:cNvPr id="25" name="textruta 24">
            <a:extLst>
              <a:ext uri="{FF2B5EF4-FFF2-40B4-BE49-F238E27FC236}">
                <a16:creationId xmlns:a16="http://schemas.microsoft.com/office/drawing/2014/main" id="{C5B75B3B-8035-990E-9B48-FF96ED3F54F0}"/>
              </a:ext>
            </a:extLst>
          </p:cNvPr>
          <p:cNvSpPr txBox="1"/>
          <p:nvPr/>
        </p:nvSpPr>
        <p:spPr>
          <a:xfrm>
            <a:off x="2968202" y="325906"/>
            <a:ext cx="4791074" cy="769441"/>
          </a:xfrm>
          <a:prstGeom prst="rect">
            <a:avLst/>
          </a:prstGeom>
          <a:noFill/>
        </p:spPr>
        <p:txBody>
          <a:bodyPr wrap="square" rtlCol="0">
            <a:spAutoFit/>
          </a:bodyPr>
          <a:lstStyle/>
          <a:p>
            <a:r>
              <a:rPr lang="sv-SE" sz="4400" dirty="0">
                <a:solidFill>
                  <a:srgbClr val="B1E2D6"/>
                </a:solidFill>
              </a:rPr>
              <a:t>Flera produkter</a:t>
            </a:r>
          </a:p>
        </p:txBody>
      </p:sp>
      <p:sp>
        <p:nvSpPr>
          <p:cNvPr id="2" name="Rektangel 1">
            <a:extLst>
              <a:ext uri="{FF2B5EF4-FFF2-40B4-BE49-F238E27FC236}">
                <a16:creationId xmlns:a16="http://schemas.microsoft.com/office/drawing/2014/main" id="{136CEEED-03A6-6481-2188-98E0C4A1EFCC}"/>
              </a:ext>
            </a:extLst>
          </p:cNvPr>
          <p:cNvSpPr/>
          <p:nvPr/>
        </p:nvSpPr>
        <p:spPr>
          <a:xfrm>
            <a:off x="981074" y="4689665"/>
            <a:ext cx="7591426" cy="1571984"/>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75"/>
                </a:solidFill>
                <a:latin typeface="Times New Roman" panose="02020603050405020304" pitchFamily="18" charset="0"/>
                <a:ea typeface="Calibri" panose="020F0502020204030204" pitchFamily="34" charset="0"/>
              </a:rPr>
              <a:t>Läkemedel</a:t>
            </a:r>
            <a:r>
              <a:rPr lang="en-US" b="1" dirty="0">
                <a:solidFill>
                  <a:srgbClr val="007075"/>
                </a:solidFill>
                <a:latin typeface="Times New Roman" panose="02020603050405020304" pitchFamily="18" charset="0"/>
                <a:ea typeface="Calibri" panose="020F0502020204030204" pitchFamily="34" charset="0"/>
              </a:rPr>
              <a:t> </a:t>
            </a:r>
          </a:p>
          <a:p>
            <a:pPr algn="ctr"/>
            <a:r>
              <a:rPr lang="sv-SE" dirty="0">
                <a:latin typeface="Times New Roman" panose="02020603050405020304" pitchFamily="18" charset="0"/>
                <a:ea typeface="Calibri" panose="020F0502020204030204" pitchFamily="34" charset="0"/>
              </a:rPr>
              <a:t>Många typer av jordbruksavfall, t.ex. fruktskal, fröskal och </a:t>
            </a:r>
            <a:r>
              <a:rPr lang="sv-SE" dirty="0" err="1">
                <a:latin typeface="Times New Roman" panose="02020603050405020304" pitchFamily="18" charset="0"/>
                <a:ea typeface="Calibri" panose="020F0502020204030204" pitchFamily="34" charset="0"/>
              </a:rPr>
              <a:t>skörderester</a:t>
            </a:r>
            <a:r>
              <a:rPr lang="sv-SE" dirty="0">
                <a:latin typeface="Times New Roman" panose="02020603050405020304" pitchFamily="18" charset="0"/>
                <a:ea typeface="Calibri" panose="020F0502020204030204" pitchFamily="34" charset="0"/>
              </a:rPr>
              <a:t>, innehåller </a:t>
            </a:r>
            <a:r>
              <a:rPr lang="sv-SE" dirty="0">
                <a:latin typeface="Times New Roman" panose="02020603050405020304" pitchFamily="18" charset="0"/>
                <a:ea typeface="Calibri" panose="020F0502020204030204" pitchFamily="34" charset="0"/>
                <a:cs typeface="Times New Roman" panose="02020603050405020304" pitchFamily="18" charset="0"/>
              </a:rPr>
              <a:t>bioaktiva föreningar som har potentiella </a:t>
            </a:r>
            <a:r>
              <a:rPr lang="sv-SE" dirty="0">
                <a:latin typeface="Times New Roman" panose="02020603050405020304" pitchFamily="18" charset="0"/>
                <a:cs typeface="Times New Roman" panose="02020603050405020304" pitchFamily="18" charset="0"/>
              </a:rPr>
              <a:t>användningsområden i olika apoteksvaror , vitaminer och kosttillskott</a:t>
            </a:r>
          </a:p>
          <a:p>
            <a:pPr algn="ctr"/>
            <a:endParaRPr lang="sv-SE"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1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pPr algn="ctr"/>
            <a:endParaRPr lang="en-US" dirty="0">
              <a:solidFill>
                <a:srgbClr val="F3FFFA"/>
              </a:solidFill>
              <a:latin typeface="Times New Roman" panose="02020603050405020304" pitchFamily="18" charset="0"/>
              <a:ea typeface="Calibri" panose="020F0502020204030204" pitchFamily="34" charset="0"/>
            </a:endParaRPr>
          </a:p>
          <a:p>
            <a:r>
              <a:rPr lang="en-US" dirty="0"/>
              <a:t>The EU Green Deal – what is it? </a:t>
            </a:r>
            <a:endParaRPr lang="sv-SE" dirty="0"/>
          </a:p>
          <a:p>
            <a:r>
              <a:rPr lang="en-US" u="sng" dirty="0">
                <a:hlinkClick r:id="rId3"/>
              </a:rPr>
              <a:t>Let’s watch an explanatory video</a:t>
            </a:r>
            <a:r>
              <a:rPr lang="en-US" dirty="0"/>
              <a:t> </a:t>
            </a:r>
          </a:p>
          <a:p>
            <a:pPr algn="ctr"/>
            <a:endParaRPr lang="sv-SE" sz="1800" dirty="0">
              <a:solidFill>
                <a:srgbClr val="F3FFFA"/>
              </a:solidFill>
              <a:effectLst/>
              <a:latin typeface="Times New Roman" panose="02020603050405020304" pitchFamily="18" charset="0"/>
              <a:ea typeface="Calibri" panose="020F0502020204030204" pitchFamily="34" charset="0"/>
            </a:endParaRPr>
          </a:p>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9523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Bioekonomi</a:t>
            </a:r>
            <a:r>
              <a:rPr lang="en-US" sz="5896" dirty="0">
                <a:solidFill>
                  <a:srgbClr val="D0E7DE"/>
                </a:solidFill>
                <a:latin typeface="Myriad Pro" panose="020B0503030403020204" pitchFamily="34" charset="0"/>
              </a:rPr>
              <a:t> </a:t>
            </a:r>
          </a:p>
        </p:txBody>
      </p:sp>
      <p:sp>
        <p:nvSpPr>
          <p:cNvPr id="2" name="TextBox 10">
            <a:extLst>
              <a:ext uri="{FF2B5EF4-FFF2-40B4-BE49-F238E27FC236}">
                <a16:creationId xmlns:a16="http://schemas.microsoft.com/office/drawing/2014/main" id="{245FE2A8-57A0-D952-3CBE-316E6BFBA4D1}"/>
              </a:ext>
            </a:extLst>
          </p:cNvPr>
          <p:cNvSpPr txBox="1"/>
          <p:nvPr/>
        </p:nvSpPr>
        <p:spPr>
          <a:xfrm>
            <a:off x="5548873"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och</a:t>
            </a:r>
            <a:r>
              <a:rPr lang="en-US" sz="5896" dirty="0">
                <a:solidFill>
                  <a:srgbClr val="D0E7DE"/>
                </a:solidFill>
                <a:latin typeface="Myriad Pro" panose="020B0503030403020204" pitchFamily="34" charset="0"/>
              </a:rPr>
              <a:t> </a:t>
            </a:r>
            <a:r>
              <a:rPr lang="en-US" sz="5896" dirty="0" err="1">
                <a:solidFill>
                  <a:srgbClr val="D0E7DE"/>
                </a:solidFill>
                <a:latin typeface="Myriad Pro" panose="020B0503030403020204" pitchFamily="34" charset="0"/>
              </a:rPr>
              <a:t>samhället</a:t>
            </a:r>
            <a:r>
              <a:rPr lang="en-US" sz="5896" dirty="0">
                <a:solidFill>
                  <a:srgbClr val="D0E7DE"/>
                </a:solidFill>
                <a:latin typeface="Myriad Pro" panose="020B0503030403020204" pitchFamily="34" charset="0"/>
              </a:rPr>
              <a:t> </a:t>
            </a:r>
          </a:p>
        </p:txBody>
      </p:sp>
      <p:sp>
        <p:nvSpPr>
          <p:cNvPr id="4" name="textruta 3">
            <a:extLst>
              <a:ext uri="{FF2B5EF4-FFF2-40B4-BE49-F238E27FC236}">
                <a16:creationId xmlns:a16="http://schemas.microsoft.com/office/drawing/2014/main" id="{CF5FA270-F55E-17F7-43A0-0ACF3C21C4CD}"/>
              </a:ext>
            </a:extLst>
          </p:cNvPr>
          <p:cNvSpPr txBox="1"/>
          <p:nvPr/>
        </p:nvSpPr>
        <p:spPr>
          <a:xfrm>
            <a:off x="201619" y="2075360"/>
            <a:ext cx="6686550" cy="2847574"/>
          </a:xfrm>
          <a:prstGeom prst="rect">
            <a:avLst/>
          </a:prstGeom>
          <a:noFill/>
        </p:spPr>
        <p:txBody>
          <a:bodyPr wrap="square" rtlCol="0">
            <a:spAutoFit/>
          </a:bodyPr>
          <a:lstStyle/>
          <a:p>
            <a:pPr indent="457200">
              <a:lnSpc>
                <a:spcPct val="107000"/>
              </a:lnSpc>
              <a:spcAft>
                <a:spcPts val="800"/>
              </a:spcAft>
            </a:pPr>
            <a:r>
              <a:rPr lang="sv-SE" sz="1800" dirty="0">
                <a:solidFill>
                  <a:srgbClr val="F3FFFA"/>
                </a:solidFill>
                <a:effectLst/>
                <a:latin typeface="Times New Roman" panose="02020603050405020304" pitchFamily="18" charset="0"/>
                <a:ea typeface="Calibri" panose="020F0502020204030204" pitchFamily="34" charset="0"/>
              </a:rPr>
              <a:t>Parisavtalet: </a:t>
            </a:r>
          </a:p>
          <a:p>
            <a:pPr indent="457200">
              <a:lnSpc>
                <a:spcPct val="107000"/>
              </a:lnSpc>
              <a:spcAft>
                <a:spcPts val="800"/>
              </a:spcAft>
            </a:pPr>
            <a:r>
              <a:rPr lang="sv-SE" sz="1800" dirty="0">
                <a:solidFill>
                  <a:srgbClr val="F3FFFA"/>
                </a:solidFill>
                <a:effectLst/>
                <a:latin typeface="Times New Roman" panose="02020603050405020304" pitchFamily="18" charset="0"/>
                <a:ea typeface="Calibri" panose="020F0502020204030204" pitchFamily="34" charset="0"/>
              </a:rPr>
              <a:t>Ett avtal som bekämpar klimatförändringar. Det syftar till att begränsa den globala temperaturökningen till långt under 2°C över förindustriella nivåer. Varje undertecknande land arbetar mot överenskomna mål. Sverige har till exempel lovat att bli koldioxidneutralt (ha nettoutsläpp på 0) senast 2045. Finland är ett av Europas mest ambitiösa länder och vill uppnå klimatneutralitet senast 2035. (Utrikesministeriet i Finland). Nästan hela världen arbetar för att uppnå klimatneutralitet till 2050</a:t>
            </a:r>
            <a:endParaRPr lang="sv-SE" dirty="0">
              <a:solidFill>
                <a:srgbClr val="F3FFFA"/>
              </a:solidFill>
            </a:endParaRPr>
          </a:p>
        </p:txBody>
      </p:sp>
    </p:spTree>
    <p:extLst>
      <p:ext uri="{BB962C8B-B14F-4D97-AF65-F5344CB8AC3E}">
        <p14:creationId xmlns:p14="http://schemas.microsoft.com/office/powerpoint/2010/main" val="3190079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pPr algn="ctr"/>
            <a:r>
              <a:rPr lang="sv-SE" dirty="0">
                <a:solidFill>
                  <a:srgbClr val="F3FFFA"/>
                </a:solidFill>
                <a:latin typeface="Times New Roman" panose="02020603050405020304" pitchFamily="18" charset="0"/>
                <a:ea typeface="Calibri" panose="020F0502020204030204" pitchFamily="34" charset="0"/>
              </a:rPr>
              <a:t>Visste du att våra skolor också samarbetar med andra partners i EU för att bygga upp en cirkulär bioekonomi för framtiden? Ta reda på mer om detta: </a:t>
            </a:r>
          </a:p>
          <a:p>
            <a:pPr algn="ctr"/>
            <a:r>
              <a:rPr lang="sv-SE" dirty="0">
                <a:solidFill>
                  <a:srgbClr val="F3FFFA"/>
                </a:solidFill>
                <a:latin typeface="Times New Roman" panose="02020603050405020304" pitchFamily="18" charset="0"/>
                <a:ea typeface="Calibri" panose="020F0502020204030204" pitchFamily="34" charset="0"/>
              </a:rPr>
              <a:t>Green Valleys - utvinning av grönt protein för djurfoder </a:t>
            </a:r>
          </a:p>
          <a:p>
            <a:pPr algn="ctr"/>
            <a:r>
              <a:rPr lang="sv-SE" dirty="0">
                <a:solidFill>
                  <a:srgbClr val="F3FFFA"/>
                </a:solidFill>
                <a:latin typeface="Times New Roman" panose="02020603050405020304" pitchFamily="18" charset="0"/>
                <a:ea typeface="Calibri" panose="020F0502020204030204" pitchFamily="34" charset="0"/>
              </a:rPr>
              <a:t>Biogas </a:t>
            </a:r>
          </a:p>
          <a:p>
            <a:pPr algn="ctr"/>
            <a:r>
              <a:rPr lang="sv-SE" dirty="0">
                <a:solidFill>
                  <a:srgbClr val="F3FFFA"/>
                </a:solidFill>
                <a:latin typeface="Times New Roman" panose="02020603050405020304" pitchFamily="18" charset="0"/>
                <a:ea typeface="Calibri" panose="020F0502020204030204" pitchFamily="34" charset="0"/>
              </a:rPr>
              <a:t>BREC </a:t>
            </a: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9523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Bioekonomi</a:t>
            </a:r>
            <a:r>
              <a:rPr lang="en-US" sz="5896" dirty="0">
                <a:solidFill>
                  <a:srgbClr val="D0E7DE"/>
                </a:solidFill>
                <a:latin typeface="Myriad Pro" panose="020B0503030403020204" pitchFamily="34" charset="0"/>
              </a:rPr>
              <a:t> </a:t>
            </a:r>
          </a:p>
        </p:txBody>
      </p:sp>
      <p:sp>
        <p:nvSpPr>
          <p:cNvPr id="2" name="TextBox 10">
            <a:extLst>
              <a:ext uri="{FF2B5EF4-FFF2-40B4-BE49-F238E27FC236}">
                <a16:creationId xmlns:a16="http://schemas.microsoft.com/office/drawing/2014/main" id="{245FE2A8-57A0-D952-3CBE-316E6BFBA4D1}"/>
              </a:ext>
            </a:extLst>
          </p:cNvPr>
          <p:cNvSpPr txBox="1"/>
          <p:nvPr/>
        </p:nvSpPr>
        <p:spPr>
          <a:xfrm>
            <a:off x="5548873"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och</a:t>
            </a:r>
            <a:r>
              <a:rPr lang="en-US" sz="5896" dirty="0">
                <a:solidFill>
                  <a:srgbClr val="D0E7DE"/>
                </a:solidFill>
                <a:latin typeface="Myriad Pro" panose="020B0503030403020204" pitchFamily="34" charset="0"/>
              </a:rPr>
              <a:t> </a:t>
            </a:r>
            <a:r>
              <a:rPr lang="en-US" sz="5896" dirty="0" err="1">
                <a:solidFill>
                  <a:srgbClr val="D0E7DE"/>
                </a:solidFill>
                <a:latin typeface="Myriad Pro" panose="020B0503030403020204" pitchFamily="34" charset="0"/>
              </a:rPr>
              <a:t>samhälle</a:t>
            </a:r>
            <a:r>
              <a:rPr lang="en-US" sz="5896" dirty="0">
                <a:solidFill>
                  <a:srgbClr val="D0E7DE"/>
                </a:solidFill>
                <a:latin typeface="Myriad Pro" panose="020B0503030403020204" pitchFamily="34" charset="0"/>
              </a:rPr>
              <a:t> </a:t>
            </a:r>
          </a:p>
        </p:txBody>
      </p:sp>
      <p:sp>
        <p:nvSpPr>
          <p:cNvPr id="4" name="textruta 3">
            <a:extLst>
              <a:ext uri="{FF2B5EF4-FFF2-40B4-BE49-F238E27FC236}">
                <a16:creationId xmlns:a16="http://schemas.microsoft.com/office/drawing/2014/main" id="{CF5FA270-F55E-17F7-43A0-0ACF3C21C4CD}"/>
              </a:ext>
            </a:extLst>
          </p:cNvPr>
          <p:cNvSpPr txBox="1"/>
          <p:nvPr/>
        </p:nvSpPr>
        <p:spPr>
          <a:xfrm>
            <a:off x="394254" y="2841170"/>
            <a:ext cx="6686550" cy="2862322"/>
          </a:xfrm>
          <a:prstGeom prst="rect">
            <a:avLst/>
          </a:prstGeom>
          <a:noFill/>
        </p:spPr>
        <p:txBody>
          <a:bodyPr wrap="square" rtlCol="0">
            <a:spAutoFit/>
          </a:bodyPr>
          <a:lstStyle/>
          <a:p>
            <a:pPr algn="ctr"/>
            <a:r>
              <a:rPr lang="sv-SE" dirty="0">
                <a:solidFill>
                  <a:srgbClr val="F3FFFA"/>
                </a:solidFill>
                <a:latin typeface="Times New Roman" panose="02020603050405020304" pitchFamily="18" charset="0"/>
                <a:ea typeface="Calibri" panose="020F0502020204030204" pitchFamily="34" charset="0"/>
              </a:rPr>
              <a:t>Tänk dig att det är 2030 och att du har ett eget företag inom den gröna näringen. Vad är du beredd att göra för att bidra till målen? Kanske producera förnybar energi? Samarbeta med forskare för att testa nya innovativa tekniker? Samla in ditt avfall för att senare omvandla det till nya produkter? Odla en trädgård som ger skydd och mat åt </a:t>
            </a:r>
            <a:r>
              <a:rPr lang="sv-SE" dirty="0" err="1">
                <a:solidFill>
                  <a:srgbClr val="F3FFFA"/>
                </a:solidFill>
                <a:latin typeface="Times New Roman" panose="02020603050405020304" pitchFamily="18" charset="0"/>
                <a:ea typeface="Calibri" panose="020F0502020204030204" pitchFamily="34" charset="0"/>
              </a:rPr>
              <a:t>pollinatörer</a:t>
            </a:r>
            <a:r>
              <a:rPr lang="sv-SE" dirty="0">
                <a:solidFill>
                  <a:srgbClr val="F3FFFA"/>
                </a:solidFill>
                <a:latin typeface="Times New Roman" panose="02020603050405020304" pitchFamily="18" charset="0"/>
                <a:ea typeface="Calibri" panose="020F0502020204030204" pitchFamily="34" charset="0"/>
              </a:rPr>
              <a:t>? </a:t>
            </a:r>
            <a:endParaRPr lang="en-US" dirty="0"/>
          </a:p>
          <a:p>
            <a:endParaRPr lang="en-US" dirty="0"/>
          </a:p>
          <a:p>
            <a:endParaRPr lang="en-US" dirty="0"/>
          </a:p>
          <a:p>
            <a:endParaRPr lang="en-US" dirty="0"/>
          </a:p>
          <a:p>
            <a:endParaRPr lang="sv-SE" dirty="0"/>
          </a:p>
        </p:txBody>
      </p:sp>
      <p:sp>
        <p:nvSpPr>
          <p:cNvPr id="3" name="textruta 2">
            <a:extLst>
              <a:ext uri="{FF2B5EF4-FFF2-40B4-BE49-F238E27FC236}">
                <a16:creationId xmlns:a16="http://schemas.microsoft.com/office/drawing/2014/main" id="{C8047817-AE5D-8C94-F4DA-D40BE9FFE9FC}"/>
              </a:ext>
            </a:extLst>
          </p:cNvPr>
          <p:cNvSpPr txBox="1"/>
          <p:nvPr/>
        </p:nvSpPr>
        <p:spPr>
          <a:xfrm>
            <a:off x="1463039" y="3059068"/>
            <a:ext cx="10527341" cy="369332"/>
          </a:xfrm>
          <a:prstGeom prst="rect">
            <a:avLst/>
          </a:prstGeom>
          <a:noFill/>
        </p:spPr>
        <p:txBody>
          <a:bodyPr wrap="square" rtlCol="0">
            <a:spAutoFit/>
          </a:bodyPr>
          <a:lstStyle/>
          <a:p>
            <a:r>
              <a:rPr lang="en-US" sz="1800" dirty="0">
                <a:solidFill>
                  <a:srgbClr val="F3FFFA"/>
                </a:solidFill>
                <a:effectLst/>
                <a:latin typeface="Times New Roman" panose="02020603050405020304" pitchFamily="18" charset="0"/>
                <a:ea typeface="Calibri" panose="020F0502020204030204" pitchFamily="34" charset="0"/>
              </a:rPr>
              <a:t> </a:t>
            </a:r>
            <a:endParaRPr lang="sv-SE" dirty="0">
              <a:solidFill>
                <a:srgbClr val="F3FFFA"/>
              </a:solidFill>
            </a:endParaRPr>
          </a:p>
        </p:txBody>
      </p:sp>
    </p:spTree>
    <p:extLst>
      <p:ext uri="{BB962C8B-B14F-4D97-AF65-F5344CB8AC3E}">
        <p14:creationId xmlns:p14="http://schemas.microsoft.com/office/powerpoint/2010/main" val="60441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3D07E4-A59B-62C2-9726-D654B546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3" y="-2277944"/>
            <a:ext cx="12192002" cy="9135944"/>
          </a:xfrm>
          <a:prstGeom prst="rect">
            <a:avLst/>
          </a:prstGeom>
        </p:spPr>
      </p:pic>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9371404">
            <a:off x="-1513897" y="-1809781"/>
            <a:ext cx="12500491" cy="4879467"/>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19050"/>
            <a:ext cx="12192001" cy="6877050"/>
          </a:xfrm>
          <a:prstGeom prst="rect">
            <a:avLst/>
          </a:prstGeom>
        </p:spPr>
      </p:pic>
      <p:sp>
        <p:nvSpPr>
          <p:cNvPr id="9" name="TextBox 9"/>
          <p:cNvSpPr txBox="1"/>
          <p:nvPr/>
        </p:nvSpPr>
        <p:spPr>
          <a:xfrm>
            <a:off x="3095794" y="2324535"/>
            <a:ext cx="6000407" cy="1746323"/>
          </a:xfrm>
          <a:prstGeom prst="rect">
            <a:avLst/>
          </a:prstGeom>
          <a:solidFill>
            <a:schemeClr val="bg1">
              <a:alpha val="76000"/>
            </a:schemeClr>
          </a:solidFill>
          <a:effectLst>
            <a:softEdge rad="258786"/>
          </a:effectLst>
        </p:spPr>
        <p:txBody>
          <a:bodyPr vert="horz" lIns="91440" tIns="45720" rIns="91440" bIns="45720" rtlCol="0" anchor="ctr">
            <a:normAutofit/>
          </a:bodyPr>
          <a:lstStyle/>
          <a:p>
            <a:pPr algn="ctr">
              <a:lnSpc>
                <a:spcPct val="90000"/>
              </a:lnSpc>
              <a:spcBef>
                <a:spcPct val="0"/>
              </a:spcBef>
              <a:spcAft>
                <a:spcPts val="600"/>
              </a:spcAft>
            </a:pPr>
            <a:r>
              <a:rPr lang="en-US" sz="5400" dirty="0">
                <a:solidFill>
                  <a:srgbClr val="007075"/>
                </a:solidFill>
                <a:latin typeface="Myriad Pro" panose="020B0503030403020204" pitchFamily="34" charset="0"/>
                <a:ea typeface="+mj-ea"/>
                <a:cs typeface="+mj-cs"/>
              </a:rPr>
              <a:t>Tack för er </a:t>
            </a:r>
            <a:r>
              <a:rPr lang="en-US" sz="5400" dirty="0" err="1">
                <a:solidFill>
                  <a:srgbClr val="007075"/>
                </a:solidFill>
                <a:latin typeface="Myriad Pro" panose="020B0503030403020204" pitchFamily="34" charset="0"/>
                <a:ea typeface="+mj-ea"/>
                <a:cs typeface="+mj-cs"/>
              </a:rPr>
              <a:t>uppmärksamhet</a:t>
            </a:r>
            <a:r>
              <a:rPr lang="en-US" sz="5400" dirty="0">
                <a:solidFill>
                  <a:srgbClr val="007075"/>
                </a:solidFill>
                <a:latin typeface="Myriad Pro" panose="020B0503030403020204" pitchFamily="34" charset="0"/>
                <a:ea typeface="+mj-ea"/>
                <a:cs typeface="+mj-cs"/>
              </a:rPr>
              <a:t> </a:t>
            </a: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pic>
        <p:nvPicPr>
          <p:cNvPr id="6" name="Picture 5" descr="A close-up of a flag&#10;&#10;AI-generated content may be incorrect.">
            <a:extLst>
              <a:ext uri="{FF2B5EF4-FFF2-40B4-BE49-F238E27FC236}">
                <a16:creationId xmlns:a16="http://schemas.microsoft.com/office/drawing/2014/main" id="{A9F17986-C3BB-9FA3-1333-741639E756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20251" y="5550013"/>
            <a:ext cx="2703064" cy="1143263"/>
          </a:xfrm>
          <a:prstGeom prst="rect">
            <a:avLst/>
          </a:prstGeom>
          <a:ln>
            <a:solidFill>
              <a:schemeClr val="tx1"/>
            </a:solidFill>
          </a:ln>
        </p:spPr>
      </p:pic>
    </p:spTree>
    <p:extLst>
      <p:ext uri="{BB962C8B-B14F-4D97-AF65-F5344CB8AC3E}">
        <p14:creationId xmlns:p14="http://schemas.microsoft.com/office/powerpoint/2010/main" val="37982927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427393" y="-2007100"/>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4744397" y="368814"/>
            <a:ext cx="417922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Biomassa</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4261271878"/>
              </p:ext>
            </p:extLst>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63416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10152591">
            <a:off x="-555410" y="893526"/>
            <a:ext cx="14152768" cy="6599390"/>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2388870" y="252214"/>
            <a:ext cx="848105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Linjär</a:t>
            </a:r>
            <a:r>
              <a:rPr lang="en-US" sz="4400" dirty="0">
                <a:solidFill>
                  <a:srgbClr val="007075"/>
                </a:solidFill>
                <a:latin typeface="Myriad Pro" panose="020B0503030403020204" pitchFamily="34" charset="0"/>
                <a:ea typeface="+mj-ea"/>
                <a:cs typeface="+mj-cs"/>
              </a:rPr>
              <a:t> vs </a:t>
            </a:r>
            <a:r>
              <a:rPr lang="en-US" sz="4400" dirty="0" err="1">
                <a:solidFill>
                  <a:srgbClr val="007075"/>
                </a:solidFill>
                <a:latin typeface="Myriad Pro" panose="020B0503030403020204" pitchFamily="34" charset="0"/>
                <a:ea typeface="+mj-ea"/>
                <a:cs typeface="+mj-cs"/>
              </a:rPr>
              <a:t>cirkulär</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bioekonomi</a:t>
            </a:r>
            <a:r>
              <a:rPr lang="en-US" sz="4400" dirty="0">
                <a:solidFill>
                  <a:srgbClr val="007075"/>
                </a:solidFill>
                <a:latin typeface="Myriad Pro" panose="020B0503030403020204" pitchFamily="34" charset="0"/>
                <a:ea typeface="+mj-ea"/>
                <a:cs typeface="+mj-cs"/>
              </a:rPr>
              <a:t> </a:t>
            </a: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3642640135"/>
              </p:ext>
            </p:extLst>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ktangel 1">
            <a:extLst>
              <a:ext uri="{FF2B5EF4-FFF2-40B4-BE49-F238E27FC236}">
                <a16:creationId xmlns:a16="http://schemas.microsoft.com/office/drawing/2014/main" id="{3939B6FE-89CD-6730-ECBA-16572E59BDCE}"/>
              </a:ext>
            </a:extLst>
          </p:cNvPr>
          <p:cNvSpPr/>
          <p:nvPr/>
        </p:nvSpPr>
        <p:spPr>
          <a:xfrm>
            <a:off x="751840" y="1796415"/>
            <a:ext cx="8629650" cy="1325563"/>
          </a:xfrm>
          <a:prstGeom prst="rect">
            <a:avLst/>
          </a:prstGeom>
          <a:solidFill>
            <a:srgbClr val="009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Times New Roman" panose="02020603050405020304" pitchFamily="18" charset="0"/>
                <a:ea typeface="Calibri" panose="020F0502020204030204" pitchFamily="34" charset="0"/>
              </a:rPr>
              <a:t>Biomassa används som råmaterial för produktion av varor, energi eller kemikalier. Efter användning slängs biomassan som avfall utan att återvinnas eller återanvändas. </a:t>
            </a:r>
            <a:endParaRPr lang="sv-SE" dirty="0"/>
          </a:p>
        </p:txBody>
      </p:sp>
      <p:sp>
        <p:nvSpPr>
          <p:cNvPr id="3" name="Ellips 2">
            <a:extLst>
              <a:ext uri="{FF2B5EF4-FFF2-40B4-BE49-F238E27FC236}">
                <a16:creationId xmlns:a16="http://schemas.microsoft.com/office/drawing/2014/main" id="{1B68F71D-FE67-1D4C-4D6B-2C7BF067E1E4}"/>
              </a:ext>
            </a:extLst>
          </p:cNvPr>
          <p:cNvSpPr/>
          <p:nvPr/>
        </p:nvSpPr>
        <p:spPr>
          <a:xfrm>
            <a:off x="6849175" y="3736022"/>
            <a:ext cx="4464050" cy="2880360"/>
          </a:xfrm>
          <a:prstGeom prst="ellipse">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a:effectLst/>
                <a:latin typeface="Times New Roman" panose="02020603050405020304" pitchFamily="18" charset="0"/>
                <a:ea typeface="Calibri" panose="020F0502020204030204" pitchFamily="34" charset="0"/>
              </a:rPr>
              <a:t>Biomassa, produkter och näringsämnen används, återvinns och återanvänds för att skapa ett slutet kretslopp. </a:t>
            </a:r>
            <a:endParaRPr lang="sv-SE" dirty="0"/>
          </a:p>
        </p:txBody>
      </p:sp>
    </p:spTree>
    <p:extLst>
      <p:ext uri="{BB962C8B-B14F-4D97-AF65-F5344CB8AC3E}">
        <p14:creationId xmlns:p14="http://schemas.microsoft.com/office/powerpoint/2010/main" val="23106149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10739"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Jordbruk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Viktiga principer: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Resurseffektivitet: Vi strävar efter att spara och återanvända allt.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Skörderester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blir värdefulla insatsvaror och återvinning av näringsämnen håller jordarna friska.</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Biologisk mångfald: Olika odlingssystem förbättrar motståndskraften och stöder ekosystemen.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Minska avfallet: Cirkulärt jordbruk tar itu med avfall i varje steg. </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8608160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110739" y="630402"/>
            <a:ext cx="7984536" cy="5828582"/>
            <a:chOff x="786927" y="599956"/>
            <a:chExt cx="7984536" cy="5828582"/>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828582"/>
              <a:chOff x="2557259" y="2365421"/>
              <a:chExt cx="12792482" cy="9150114"/>
            </a:xfrm>
          </p:grpSpPr>
          <p:sp>
            <p:nvSpPr>
              <p:cNvPr id="52" name="Avrundet rektangel 51">
                <a:extLst>
                  <a:ext uri="{FF2B5EF4-FFF2-40B4-BE49-F238E27FC236}">
                    <a16:creationId xmlns:a16="http://schemas.microsoft.com/office/drawing/2014/main" id="{95459DFD-0A10-FB41-8B78-4DDAAF2267D7}"/>
                  </a:ext>
                </a:extLst>
              </p:cNvPr>
              <p:cNvSpPr/>
              <p:nvPr/>
            </p:nvSpPr>
            <p:spPr>
              <a:xfrm>
                <a:off x="3425442" y="3889094"/>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Skog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Historiskt fokus: Återplantering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Traditionellt sett har skogsförvaltning kretsat kring att återplantera efter avverkning. På så sätt säkerställs en hållbar cykel av tillväxt och föryngring.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Cirkulär förvaltning syftar till att upprätthålla skogens hälsa, biologiska mångfald och ekosystemtjänster. </a:t>
                </a:r>
              </a:p>
              <a:p>
                <a:pPr marL="285750" indent="-285750">
                  <a:lnSpc>
                    <a:spcPct val="107000"/>
                  </a:lnSpc>
                  <a:spcAft>
                    <a:spcPts val="800"/>
                  </a:spcAft>
                  <a:buFont typeface="Arial" panose="020B0604020202020204" pitchFamily="34" charset="0"/>
                  <a:buChar char="•"/>
                </a:pPr>
                <a:r>
                  <a:rPr lang="sv-SE" dirty="0">
                    <a:solidFill>
                      <a:srgbClr val="007075"/>
                    </a:solidFill>
                    <a:latin typeface="Times New Roman" panose="02020603050405020304" pitchFamily="18" charset="0"/>
                    <a:ea typeface="Calibri" panose="020F0502020204030204" pitchFamily="34" charset="0"/>
                    <a:cs typeface="Times New Roman" panose="02020603050405020304" pitchFamily="18" charset="0"/>
                  </a:rPr>
                  <a:t>Ny fokus</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Optimering inom skogsbruket för att säkerställa en ännu bredare användning av resurser och mindre slöseri</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2816475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339163" y="-2007099"/>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559653"/>
            <a:ext cx="12192001" cy="9937489"/>
          </a:xfrm>
          <a:prstGeom prst="rect">
            <a:avLst/>
          </a:prstGeom>
        </p:spPr>
      </p:pic>
      <p:sp>
        <p:nvSpPr>
          <p:cNvPr id="9" name="TextBox 9"/>
          <p:cNvSpPr txBox="1"/>
          <p:nvPr/>
        </p:nvSpPr>
        <p:spPr>
          <a:xfrm>
            <a:off x="4278976" y="368816"/>
            <a:ext cx="417922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Dagens</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ämnen</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15146314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91027" y="599956"/>
            <a:ext cx="7984536" cy="5744483"/>
            <a:chOff x="786927" y="599956"/>
            <a:chExt cx="7984536" cy="5744483"/>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744483"/>
              <a:chOff x="2557259" y="2365421"/>
              <a:chExt cx="12792482" cy="9018090"/>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757070"/>
                <a:ext cx="10742672" cy="7626441"/>
              </a:xfrm>
              <a:prstGeom prst="roundRect">
                <a:avLst/>
              </a:prstGeom>
              <a:solidFill>
                <a:srgbClr val="FFFDF8">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Biorafinering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2210321"/>
              <a:ext cx="6705130" cy="3340130"/>
              <a:chOff x="1473714" y="2442428"/>
              <a:chExt cx="6705130" cy="3340130"/>
            </a:xfrm>
          </p:grpSpPr>
          <p:sp>
            <p:nvSpPr>
              <p:cNvPr id="9" name="Avrundet rektangel 8">
                <a:extLst>
                  <a:ext uri="{FF2B5EF4-FFF2-40B4-BE49-F238E27FC236}">
                    <a16:creationId xmlns:a16="http://schemas.microsoft.com/office/drawing/2014/main" id="{A7FF79CF-ECAF-BAF1-B07E-EF2055902E4F}"/>
                  </a:ext>
                </a:extLst>
              </p:cNvPr>
              <p:cNvSpPr/>
              <p:nvPr/>
            </p:nvSpPr>
            <p:spPr>
              <a:xfrm>
                <a:off x="1473714" y="2442428"/>
                <a:ext cx="6705130" cy="6529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248587"/>
                    </a:solidFill>
                    <a:latin typeface="Myriad Pro" panose="020B0503030403020204" pitchFamily="34" charset="0"/>
                  </a:rPr>
                  <a:t>O</a:t>
                </a:r>
                <a:r>
                  <a:rPr lang="nb-NO" sz="2000" dirty="0">
                    <a:solidFill>
                      <a:srgbClr val="248587"/>
                    </a:solidFill>
                    <a:effectLst/>
                    <a:latin typeface="Myriad Pro" panose="020B0503030403020204" pitchFamily="34" charset="0"/>
                  </a:rPr>
                  <a:t>rganiskt material </a:t>
                </a:r>
                <a:r>
                  <a:rPr lang="nb-NO" sz="2000" dirty="0">
                    <a:solidFill>
                      <a:srgbClr val="248587"/>
                    </a:solidFill>
                    <a:effectLst/>
                    <a:latin typeface="Myriad Pro" panose="020B0503030403020204" pitchFamily="34" charset="0"/>
                    <a:sym typeface="Wingdings" pitchFamily="2" charset="2"/>
                  </a:rPr>
                  <a:t></a:t>
                </a:r>
                <a:r>
                  <a:rPr lang="nb-NO" sz="2000" dirty="0">
                    <a:solidFill>
                      <a:srgbClr val="248587"/>
                    </a:solidFill>
                    <a:effectLst/>
                    <a:latin typeface="Myriad Pro" panose="020B0503030403020204" pitchFamily="34" charset="0"/>
                  </a:rPr>
                  <a:t> producter och energi</a:t>
                </a:r>
                <a:endParaRPr lang="nb-NO" sz="2000" dirty="0">
                  <a:solidFill>
                    <a:srgbClr val="248587"/>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6C77623B-DD72-FB63-0C55-6D6237E03A5A}"/>
                  </a:ext>
                </a:extLst>
              </p:cNvPr>
              <p:cNvSpPr/>
              <p:nvPr/>
            </p:nvSpPr>
            <p:spPr>
              <a:xfrm>
                <a:off x="1473714" y="3772148"/>
                <a:ext cx="6705130" cy="6174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sv-SE" sz="2000" dirty="0">
                    <a:solidFill>
                      <a:srgbClr val="248587"/>
                    </a:solidFill>
                    <a:latin typeface="Myriad Pro" panose="020B0503030403020204" pitchFamily="34" charset="0"/>
                  </a:rPr>
                  <a:t>Kemisk, termisk och fysisk bearbetning</a:t>
                </a:r>
                <a:endParaRPr lang="nb-NO" dirty="0">
                  <a:latin typeface="Myriad Pro" panose="020B0503030403020204" pitchFamily="34" charset="0"/>
                </a:endParaRPr>
              </a:p>
            </p:txBody>
          </p:sp>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r>
                  <a:rPr lang="sv-SE" sz="2000" dirty="0">
                    <a:solidFill>
                      <a:srgbClr val="248587"/>
                    </a:solidFill>
                    <a:effectLst/>
                    <a:latin typeface="Myriad Pro" panose="020B0503030403020204" pitchFamily="34" charset="0"/>
                  </a:rPr>
                  <a:t>Resultat, t.ex. </a:t>
                </a:r>
                <a:r>
                  <a:rPr lang="sv-SE" sz="2000" dirty="0" err="1">
                    <a:solidFill>
                      <a:srgbClr val="248587"/>
                    </a:solidFill>
                    <a:effectLst/>
                    <a:latin typeface="Myriad Pro" panose="020B0503030403020204" pitchFamily="34" charset="0"/>
                  </a:rPr>
                  <a:t>biokol</a:t>
                </a:r>
                <a:r>
                  <a:rPr lang="sv-SE" sz="2000" dirty="0">
                    <a:solidFill>
                      <a:srgbClr val="248587"/>
                    </a:solidFill>
                    <a:effectLst/>
                    <a:latin typeface="Myriad Pro" panose="020B0503030403020204" pitchFamily="34" charset="0"/>
                  </a:rPr>
                  <a:t>, bioplast och vaniljarom</a:t>
                </a:r>
                <a:endParaRPr lang="nb-NO" dirty="0">
                  <a:latin typeface="Myriad Pro" panose="020B0503030403020204" pitchFamily="34" charset="0"/>
                </a:endParaRPr>
              </a:p>
            </p:txBody>
          </p:sp>
          <p:sp>
            <p:nvSpPr>
              <p:cNvPr id="13" name="Avrundet rektangel 12">
                <a:extLst>
                  <a:ext uri="{FF2B5EF4-FFF2-40B4-BE49-F238E27FC236}">
                    <a16:creationId xmlns:a16="http://schemas.microsoft.com/office/drawing/2014/main" id="{0E6326BC-9756-9DB8-83F5-9CA7354B2A8E}"/>
                  </a:ext>
                </a:extLst>
              </p:cNvPr>
              <p:cNvSpPr/>
              <p:nvPr/>
            </p:nvSpPr>
            <p:spPr>
              <a:xfrm>
                <a:off x="1473714" y="5075105"/>
                <a:ext cx="6705130" cy="7074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sv-SE" sz="2000" dirty="0">
                    <a:solidFill>
                      <a:srgbClr val="248587"/>
                    </a:solidFill>
                    <a:effectLst/>
                    <a:latin typeface="Myriad Pro" panose="020B0503030403020204" pitchFamily="34" charset="0"/>
                  </a:rPr>
                  <a:t>Förnybara källor, lägre utsläpp av växthusgaser och avfallsmängder</a:t>
                </a: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309533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Font typeface="Arial" panose="020B0604020202020204" pitchFamily="34" charset="0"/>
                  <a:buNone/>
                </a:pPr>
                <a:r>
                  <a:rPr lang="sv-SE" sz="2000" dirty="0">
                    <a:solidFill>
                      <a:srgbClr val="248587"/>
                    </a:solidFill>
                    <a:latin typeface="Myriad Pro" panose="020B0503030403020204" pitchFamily="34" charset="0"/>
                  </a:rPr>
                  <a:t>Miljövänlig användning av växter, alger och avfall</a:t>
                </a:r>
                <a:endParaRPr lang="nb-NO" dirty="0">
                  <a:latin typeface="Myriad Pro" panose="020B0503030403020204" pitchFamily="34" charset="0"/>
                </a:endParaRPr>
              </a:p>
            </p:txBody>
          </p:sp>
        </p:grpSp>
      </p:grpSp>
      <p:sp>
        <p:nvSpPr>
          <p:cNvPr id="5" name="Rektangel 4">
            <a:extLst>
              <a:ext uri="{FF2B5EF4-FFF2-40B4-BE49-F238E27FC236}">
                <a16:creationId xmlns:a16="http://schemas.microsoft.com/office/drawing/2014/main" id="{A58C2538-8C26-43B6-4BBF-C041701AF14B}"/>
              </a:ext>
            </a:extLst>
          </p:cNvPr>
          <p:cNvSpPr/>
          <p:nvPr/>
        </p:nvSpPr>
        <p:spPr>
          <a:xfrm>
            <a:off x="8566590" y="1"/>
            <a:ext cx="3639425" cy="6888445"/>
          </a:xfrm>
          <a:prstGeom prst="rect">
            <a:avLst/>
          </a:prstGeom>
          <a:solidFill>
            <a:srgbClr val="F4FBFB">
              <a:alpha val="683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7" name="Bilde 66" descr="Et bilde som inneholder Grafikk, Font, symbol, tegnefilm&#10;&#10;Automatisk generert beskrivelse">
            <a:extLst>
              <a:ext uri="{FF2B5EF4-FFF2-40B4-BE49-F238E27FC236}">
                <a16:creationId xmlns:a16="http://schemas.microsoft.com/office/drawing/2014/main" id="{22611F6F-11C5-29A3-4AF2-2A8719E3FE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13573" y="864412"/>
            <a:ext cx="2159000" cy="5190067"/>
          </a:xfrm>
          <a:prstGeom prst="rect">
            <a:avLst/>
          </a:prstGeom>
        </p:spPr>
      </p:pic>
    </p:spTree>
    <p:extLst>
      <p:ext uri="{BB962C8B-B14F-4D97-AF65-F5344CB8AC3E}">
        <p14:creationId xmlns:p14="http://schemas.microsoft.com/office/powerpoint/2010/main" val="3533053013"/>
      </p:ext>
    </p:extLst>
  </p:cSld>
  <p:clrMapOvr>
    <a:masterClrMapping/>
  </p:clrMapOvr>
  <p:transition spd="slow">
    <p:push dir="u"/>
  </p:transition>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2279743-b44f-4317-bc84-ba53d88bca7c" xsi:nil="true"/>
    <lcf76f155ced4ddcb4097134ff3c332f xmlns="69e18e68-21d8-4930-99a1-9aaeddcd34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2B6CCAA991A04AABB0A89969B42F67" ma:contentTypeVersion="15" ma:contentTypeDescription="Create a new document." ma:contentTypeScope="" ma:versionID="070d058404141dbfc018b567072b3574">
  <xsd:schema xmlns:xsd="http://www.w3.org/2001/XMLSchema" xmlns:xs="http://www.w3.org/2001/XMLSchema" xmlns:p="http://schemas.microsoft.com/office/2006/metadata/properties" xmlns:ns2="69e18e68-21d8-4930-99a1-9aaeddcd3441" xmlns:ns3="42279743-b44f-4317-bc84-ba53d88bca7c" targetNamespace="http://schemas.microsoft.com/office/2006/metadata/properties" ma:root="true" ma:fieldsID="16027e59a33a17f43c4137733e6314c1" ns2:_="" ns3:_="">
    <xsd:import namespace="69e18e68-21d8-4930-99a1-9aaeddcd3441"/>
    <xsd:import namespace="42279743-b44f-4317-bc84-ba53d88bca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18e68-21d8-4930-99a1-9aaeddcd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1edf0-826a-467d-9825-d0ed936e2d0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79743-b44f-4317-bc84-ba53d88bca7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2d80f8-6f45-41bf-8715-32477ca9f37d}" ma:internalName="TaxCatchAll" ma:showField="CatchAllData" ma:web="42279743-b44f-4317-bc84-ba53d88bca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FC33F-6E93-4B1F-9E1C-0BAA68EEE6A5}">
  <ds:schemaRefs>
    <ds:schemaRef ds:uri="http://schemas.microsoft.com/sharepoint/v3/contenttype/forms"/>
  </ds:schemaRefs>
</ds:datastoreItem>
</file>

<file path=customXml/itemProps2.xml><?xml version="1.0" encoding="utf-8"?>
<ds:datastoreItem xmlns:ds="http://schemas.openxmlformats.org/officeDocument/2006/customXml" ds:itemID="{07E08816-914F-4209-9FB0-DDA20089FA35}">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4552c23f-a756-462f-8287-3ff35245ed68"/>
    <ds:schemaRef ds:uri="http://purl.org/dc/dcmitype/"/>
    <ds:schemaRef ds:uri="http://schemas.microsoft.com/sharepoint/v3"/>
    <ds:schemaRef ds:uri="597d7713-8a3d-4bd2-ae30-edced55b2c1b"/>
    <ds:schemaRef ds:uri="http://schemas.openxmlformats.org/package/2006/metadata/core-properties"/>
    <ds:schemaRef ds:uri="http://purl.org/dc/elements/1.1/"/>
    <ds:schemaRef ds:uri="f38ea1ab-84e5-4df8-9b30-e751a5b573b7"/>
    <ds:schemaRef ds:uri="dc7dc3a9-fd06-4589-be65-8e72632e01e9"/>
    <ds:schemaRef ds:uri="http://www.w3.org/XML/1998/namespace"/>
    <ds:schemaRef ds:uri="42279743-b44f-4317-bc84-ba53d88bca7c"/>
    <ds:schemaRef ds:uri="69e18e68-21d8-4930-99a1-9aaeddcd3441"/>
  </ds:schemaRefs>
</ds:datastoreItem>
</file>

<file path=customXml/itemProps3.xml><?xml version="1.0" encoding="utf-8"?>
<ds:datastoreItem xmlns:ds="http://schemas.openxmlformats.org/officeDocument/2006/customXml" ds:itemID="{A34557EF-0B51-49D9-AD05-B10BF3CBA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18e68-21d8-4930-99a1-9aaeddcd3441"/>
    <ds:schemaRef ds:uri="42279743-b44f-4317-bc84-ba53d88bc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30516</TotalTime>
  <Words>1718</Words>
  <Application>Microsoft Office PowerPoint</Application>
  <PresentationFormat>Bredbild</PresentationFormat>
  <Paragraphs>378</Paragraphs>
  <Slides>33</Slides>
  <Notes>29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33</vt:i4>
      </vt:variant>
    </vt:vector>
  </HeadingPairs>
  <TitlesOfParts>
    <vt:vector size="39" baseType="lpstr">
      <vt:lpstr>Arial</vt:lpstr>
      <vt:lpstr>Calibri</vt:lpstr>
      <vt:lpstr>Calibri Light</vt:lpstr>
      <vt:lpstr>Myriad Pro</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Birgitte Mathisen Brønnick</dc:creator>
  <cp:lastModifiedBy>Adelina Stuparu</cp:lastModifiedBy>
  <cp:revision>67</cp:revision>
  <dcterms:created xsi:type="dcterms:W3CDTF">2023-07-04T06:59:59Z</dcterms:created>
  <dcterms:modified xsi:type="dcterms:W3CDTF">2025-04-28T07:05:05Z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0x0101007B2B6CCAA991A04AABB0A89969B42F67</vt:lpwstr>
  </property>
  <property fmtid="{D5CDD505-2E9C-101B-9397-08002B2CF9AE}" pid="3" name="MediaServiceImageTags">
    <vt:lpwstr/>
  </property>
  <property fmtid="{D5CDD505-2E9C-101B-9397-08002B2CF9AE}" pid="4" name="_dlc_DocIdItemGuid">
    <vt:lpwstr>9cc1588d-d650-4740-9bf1-ed0b342b355f</vt:lpwstr>
  </property>
  <property fmtid="{D5CDD505-2E9C-101B-9397-08002B2CF9AE}" pid="5" name="VGR_AmnesIndelning">
    <vt:lpwstr/>
  </property>
  <property fmtid="{D5CDD505-2E9C-101B-9397-08002B2CF9AE}" pid="6" name="TaxKeyword">
    <vt:lpwstr/>
  </property>
  <property fmtid="{D5CDD505-2E9C-101B-9397-08002B2CF9AE}" pid="7" name="VGR_SkapatEnhet">
    <vt:lpwstr/>
  </property>
  <property fmtid="{D5CDD505-2E9C-101B-9397-08002B2CF9AE}" pid="8" name="VGR_UpprattadForEnheter">
    <vt:lpwstr/>
  </property>
  <property fmtid="{D5CDD505-2E9C-101B-9397-08002B2CF9AE}" pid="9" name="VGR_Lagparagraf">
    <vt:lpwstr/>
  </property>
  <property fmtid="{D5CDD505-2E9C-101B-9397-08002B2CF9AE}" pid="10" name="Handlingstyp_NS">
    <vt:lpwstr/>
  </property>
  <property fmtid="{D5CDD505-2E9C-101B-9397-08002B2CF9AE}" pid="11" name="MSIP_Label_fd05046c-7758-4c69-bef0-f1b8587ca14e_Enabled">
    <vt:lpwstr>true</vt:lpwstr>
  </property>
  <property fmtid="{D5CDD505-2E9C-101B-9397-08002B2CF9AE}" pid="12" name="MSIP_Label_fd05046c-7758-4c69-bef0-f1b8587ca14e_SetDate">
    <vt:lpwstr>2025-03-07T09:15:50Z</vt:lpwstr>
  </property>
  <property fmtid="{D5CDD505-2E9C-101B-9397-08002B2CF9AE}" pid="13" name="MSIP_Label_fd05046c-7758-4c69-bef0-f1b8587ca14e_Method">
    <vt:lpwstr>Standard</vt:lpwstr>
  </property>
  <property fmtid="{D5CDD505-2E9C-101B-9397-08002B2CF9AE}" pid="14" name="MSIP_Label_fd05046c-7758-4c69-bef0-f1b8587ca14e_Name">
    <vt:lpwstr>Intern</vt:lpwstr>
  </property>
  <property fmtid="{D5CDD505-2E9C-101B-9397-08002B2CF9AE}" pid="15" name="MSIP_Label_fd05046c-7758-4c69-bef0-f1b8587ca14e_SiteId">
    <vt:lpwstr>4d6d8a90-10fd-4f78-8fc1-5e28844e0292</vt:lpwstr>
  </property>
  <property fmtid="{D5CDD505-2E9C-101B-9397-08002B2CF9AE}" pid="16" name="MSIP_Label_fd05046c-7758-4c69-bef0-f1b8587ca14e_ActionId">
    <vt:lpwstr>15d0643a-3d9f-49dd-ad33-bda8a442172a</vt:lpwstr>
  </property>
  <property fmtid="{D5CDD505-2E9C-101B-9397-08002B2CF9AE}" pid="17" name="MSIP_Label_fd05046c-7758-4c69-bef0-f1b8587ca14e_ContentBits">
    <vt:lpwstr>0</vt:lpwstr>
  </property>
  <property fmtid="{D5CDD505-2E9C-101B-9397-08002B2CF9AE}" pid="18" name="MSIP_Label_fd05046c-7758-4c69-bef0-f1b8587ca14e_Tag">
    <vt:lpwstr>10, 3, 0, 1</vt:lpwstr>
  </property>
</Properties>
</file>